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383" r:id="rId2"/>
    <p:sldId id="363" r:id="rId3"/>
    <p:sldId id="364" r:id="rId4"/>
    <p:sldId id="365" r:id="rId5"/>
    <p:sldId id="366" r:id="rId6"/>
    <p:sldId id="367" r:id="rId7"/>
    <p:sldId id="41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64648" autoAdjust="0"/>
  </p:normalViewPr>
  <p:slideViewPr>
    <p:cSldViewPr snapToGrid="0">
      <p:cViewPr varScale="1">
        <p:scale>
          <a:sx n="71" d="100"/>
          <a:sy n="71" d="100"/>
        </p:scale>
        <p:origin x="1520" y="52"/>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F1800-5317-4471-B5C2-B525800DB800}" type="datetimeFigureOut">
              <a:rPr lang="sk-SK" smtClean="0"/>
              <a:t>27. 8. 2026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8F458-FE6E-4572-A9C5-F9AF90573806}" type="slidenum">
              <a:rPr lang="sk-SK" smtClean="0"/>
              <a:t>‹#›</a:t>
            </a:fld>
            <a:endParaRPr lang="sk-SK"/>
          </a:p>
        </p:txBody>
      </p:sp>
    </p:spTree>
    <p:extLst>
      <p:ext uri="{BB962C8B-B14F-4D97-AF65-F5344CB8AC3E}">
        <p14:creationId xmlns:p14="http://schemas.microsoft.com/office/powerpoint/2010/main" val="404048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D594A-E7FE-EF76-4D2A-709F6BEC3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75EA7-3A3F-57CA-734D-8F117C5FE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D4563-9876-D513-44EE-DE0545E9E8BF}"/>
              </a:ext>
            </a:extLst>
          </p:cNvPr>
          <p:cNvSpPr>
            <a:spLocks noGrp="1"/>
          </p:cNvSpPr>
          <p:nvPr>
            <p:ph type="body" idx="1"/>
          </p:nvPr>
        </p:nvSpPr>
        <p:spPr/>
        <p:txBody>
          <a:bodyPr/>
          <a:lstStyle/>
          <a:p>
            <a:endParaRPr lang="sk-SK" noProof="0" dirty="0"/>
          </a:p>
        </p:txBody>
      </p:sp>
      <p:sp>
        <p:nvSpPr>
          <p:cNvPr id="4" name="Slide Number Placeholder 3">
            <a:extLst>
              <a:ext uri="{FF2B5EF4-FFF2-40B4-BE49-F238E27FC236}">
                <a16:creationId xmlns:a16="http://schemas.microsoft.com/office/drawing/2014/main" id="{DD813F5C-6E87-F00A-40F1-A9FEDC44EF7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2395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1 – MODELOVÝ PRÍKLAD: Z VÝSKUMNEJ OTÁZKY K ABSTRAKTU</a:t>
            </a:r>
          </a:p>
          <a:p>
            <a:endParaRPr lang="sk-SK" noProof="0" dirty="0"/>
          </a:p>
          <a:p>
            <a:r>
              <a:rPr lang="sk-SK" noProof="0" dirty="0"/>
              <a:t>Cieľ: Účastníci vytvoria prompt, ktorý spracuje poskytnuté údaje bez dopĺňania neexistujúcich výsledkov, citácií alebo kauzálnych tvrdení.</a:t>
            </a:r>
          </a:p>
          <a:p>
            <a:endParaRPr lang="sk-SK" noProof="0" dirty="0"/>
          </a:p>
          <a:p>
            <a:r>
              <a:rPr lang="sk-SK" noProof="0" dirty="0"/>
              <a:t>PRACOVNÝ TEXT – FIKTÍVNE TRÉNINGOVÉ ÚDAJE</a:t>
            </a:r>
          </a:p>
          <a:p>
            <a:r>
              <a:rPr lang="sk-SK" noProof="0" dirty="0"/>
              <a:t>Názov témy: Vplyv krátkych opakovacích kvízov na výsledky študentov v úvodnom kurze psychológie.</a:t>
            </a:r>
          </a:p>
          <a:p>
            <a:r>
              <a:rPr lang="sk-SK" noProof="0" dirty="0"/>
              <a:t>Výskumná otázka: Súvisí zaradenie päťminútového kvízu na začiatku seminára s výsledkom v záverečnom teste?</a:t>
            </a:r>
          </a:p>
          <a:p>
            <a:r>
              <a:rPr lang="sk-SK" noProof="0" dirty="0"/>
              <a:t>Metóda: Osem týždňov boli sledované dve existujúce seminárne skupiny prvého ročníka na jednej univerzite. Intervenčná skupina mala 63 študentov a na začiatku každého seminára absolvovala krátky kvíz. Porovnávacia skupina mala 63 študentov a kvízy nepoužívala. Skupiny neboli vytvorené náhodným výberom. Obe skupiny mali rovnakého vyučujúceho, materiály aj záverečný test.</a:t>
            </a:r>
          </a:p>
          <a:p>
            <a:r>
              <a:rPr lang="sk-SK" noProof="0" dirty="0"/>
              <a:t>Výsledky: Priemerné skóre v záverečnom teste bolo 78,4 % v intervenčnej skupine a 72,1 % v porovnávacej skupine. Rozdiel bol 6,3 percentuálneho bodu. Aspoň šesť z ôsmich kvízov absolvovalo 92 % študentov intervenčnej skupiny. V anonymnom dotazníku označilo 74 % respondentov kvízy za užitočné pri priebežnom učení.</a:t>
            </a:r>
          </a:p>
          <a:p>
            <a:r>
              <a:rPr lang="sk-SK" noProof="0" dirty="0"/>
              <a:t>Limity: Jedna univerzita, jeden predmet, nenáhodné rozdelenie skupín, bez merania dlhodobého zapamätania. Nie sú poskytnuté štatistické testy ani citácie.</a:t>
            </a:r>
          </a:p>
          <a:p>
            <a:endParaRPr lang="sk-SK" noProof="0" dirty="0"/>
          </a:p>
          <a:p>
            <a:r>
              <a:rPr lang="sk-SK" noProof="0" dirty="0"/>
              <a:t>ZLÝ PROMPT</a:t>
            </a:r>
          </a:p>
          <a:p>
            <a:r>
              <a:rPr lang="sk-SK" noProof="0" dirty="0"/>
              <a:t>Napíš z týchto údajov kvalitný vedecký abstrakt a doplň chýbajúce informácie a zdroje.</a:t>
            </a:r>
          </a:p>
          <a:p>
            <a:endParaRPr lang="sk-SK" noProof="0" dirty="0"/>
          </a:p>
          <a:p>
            <a:r>
              <a:rPr lang="sk-SK" noProof="0" dirty="0"/>
              <a:t>Prečo je slabý: Neurčuje odbor, dĺžku ani štruktúru. Výslovne žiada dopĺňať informácie a zdroje, čím podporuje vymýšľanie. Neupozorňuje na nenáhodné rozdelenie skupín ani na hranice interpretácie.</a:t>
            </a:r>
          </a:p>
          <a:p>
            <a:endParaRPr lang="sk-SK" noProof="0" dirty="0"/>
          </a:p>
          <a:p>
            <a:r>
              <a:rPr lang="sk-SK" noProof="0" dirty="0"/>
              <a:t>VÝBORNÝ PROMPT</a:t>
            </a:r>
          </a:p>
          <a:p>
            <a:r>
              <a:rPr lang="sk-SK" noProof="0" dirty="0"/>
              <a:t>Konaj ako skúsený vedecký editor v oblasti vysokoškolskej pedagogiky. Z nižšie uvedených fiktívnych tréningových údajov vytvor štruktúrovaný abstrakt odborného článku v rozsahu 150–180 slov. Použi časti Úvod, Metóda, Výsledky a Záver. Uveď všetky kľúčové čísla presne tak, ako sú zadané. Nevymýšľaj citácie, štatistické testy ani ďalšie výsledky. Keďže skupiny neboli vytvorené náhodne, nepoužívaj kauzálne formulácie typu kvízy spôsobili zlepšenie; používaj formulácie súviselo alebo bolo spojené. V závere uveď hlavné obmedzenie a navrhni opatrnú implikáciu pre ďalší výskum. Za abstrakt pridaj päť kľúčových slov. Ak ti na splnenie požiadavky chýba údaj, označ ho hranatou zátvorkou [údaj nebol poskytnutý]. Pracuj iba s vloženým textom.</a:t>
            </a:r>
          </a:p>
          <a:p>
            <a:endParaRPr lang="sk-SK" noProof="0" dirty="0"/>
          </a:p>
          <a:p>
            <a:r>
              <a:rPr lang="sk-SK" noProof="0" dirty="0"/>
              <a:t>ÚLOHA PRE ÚČASTNÍKOV</a:t>
            </a:r>
          </a:p>
          <a:p>
            <a:r>
              <a:rPr lang="sk-SK" noProof="0" dirty="0"/>
              <a:t>1. Spustite zlý aj výborný prompt s rovnakým pracovným textom. 2. Farebne označte tvrdenia, ktoré presahujú údaje. 3. Skontrolujte čísla, mieru istoty a chýbajúce citácie. 4. Upravte výborný prompt jedným nadväzujúcim pokynom tak, aby bol abstrakt vhodný pre konkrétny časopis alebo konferenciu.</a:t>
            </a:r>
          </a:p>
          <a:p>
            <a:endParaRPr lang="sk-SK" noProof="0" dirty="0"/>
          </a:p>
          <a:p>
            <a:r>
              <a:rPr lang="sk-SK" noProof="0" dirty="0"/>
              <a:t>Očakávaný výsledok: Abstrakt nesmie tvrdiť, že kvízy preukázateľne zvýšili výkon, a nesmie obsahovať vymyslené p-hodnoty, názvy autorov ani zdroje.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2 – MODELOVÝ PRÍKLAD: AI AKO KRITICKÝ RECENZENT</a:t>
            </a:r>
          </a:p>
          <a:p>
            <a:endParaRPr lang="sk-SK" noProof="0" dirty="0"/>
          </a:p>
          <a:p>
            <a:r>
              <a:rPr lang="sk-SK" noProof="0" dirty="0"/>
              <a:t>Cieľ: Účastníci si precvičia prompt, ktorý oddelí tvrdenie, dostupný dôkaz, medzeru a odporúčanie bez vymýšľania literatúry alebo predstierania úplného recenzného konania.</a:t>
            </a:r>
          </a:p>
          <a:p>
            <a:endParaRPr lang="sk-SK" noProof="0" dirty="0"/>
          </a:p>
          <a:p>
            <a:r>
              <a:rPr lang="sk-SK" noProof="0" dirty="0"/>
              <a:t>PRACOVNÝ TEXT – FIKTÍVNY ÚRYVOK RUKOPISU</a:t>
            </a:r>
          </a:p>
          <a:p>
            <a:r>
              <a:rPr lang="sk-SK" noProof="0" dirty="0"/>
              <a:t>Digitálne nástroje spätnej väzby sa na univerzitách používajú čoraz častejšie. Predchádzajúci výskum jednoznačne dokazuje, že okamžitá digitálna spätná väzba vždy zvyšuje motiváciu a študijný výkon. Preto sme predpokladali, že mobilná aplikácia na spätnú väzbu zlepší výsledky všetkých študentov bez ohľadu na odbor alebo predchádzajúce skúsenosti.</a:t>
            </a:r>
          </a:p>
          <a:p>
            <a:r>
              <a:rPr lang="sk-SK" noProof="0" dirty="0"/>
              <a:t>Do dvojtýždňového pilotného overenia sa dobrovoľne zapojilo 38 študentov jedného predmetu. Po skončení aktivity vyplnili anonymný dotazník spokojnosti s piatimi otázkami. Tridsaťdva študentov uviedlo, že aplikácia bola jednoduchá na používanie, a 29 študentov uviedlo, že by ju chceli používať aj v ďalšom semestri. Na základe výsledkov možno konštatovať, že aplikácia výrazne zlepšuje akademický výkon a mala by byť povinne zavedená vo všetkých predmetoch univerzity.</a:t>
            </a:r>
          </a:p>
          <a:p>
            <a:r>
              <a:rPr lang="sk-SK" noProof="0" dirty="0"/>
              <a:t>Doplňujúca informácia pre recenzenta: Text neobsahuje kontrolnú skupinu, meranie vedomostí pred intervenciou ani po nej, opis výberu piatich otázok, mieru návratnosti dotazníka ani citácie predchádzajúceho výskumu.</a:t>
            </a:r>
          </a:p>
          <a:p>
            <a:endParaRPr lang="sk-SK" noProof="0" dirty="0"/>
          </a:p>
          <a:p>
            <a:r>
              <a:rPr lang="sk-SK" noProof="0" dirty="0"/>
              <a:t>ZLÝ PROMPT</a:t>
            </a:r>
          </a:p>
          <a:p>
            <a:r>
              <a:rPr lang="sk-SK" noProof="0" dirty="0"/>
              <a:t>Zrecenzuj tento text, nájdi všetky chyby a doplň vedecké zdroje, ktoré autor zabudol uviesť.</a:t>
            </a:r>
          </a:p>
          <a:p>
            <a:endParaRPr lang="sk-SK" noProof="0" dirty="0"/>
          </a:p>
          <a:p>
            <a:r>
              <a:rPr lang="sk-SK" noProof="0" dirty="0"/>
              <a:t>Prečo je slabý: Neurčuje kritériá ani formát. Žiada všetky chyby bez priority a podporuje vymýšľanie zdrojov. AI môže pôsobiť autoritatívne aj tam, kde nemá dostatok informácií.</a:t>
            </a:r>
          </a:p>
          <a:p>
            <a:endParaRPr lang="sk-SK" noProof="0" dirty="0"/>
          </a:p>
          <a:p>
            <a:r>
              <a:rPr lang="sk-SK" noProof="0" dirty="0"/>
              <a:t>VÝBORNÝ PROMPT</a:t>
            </a:r>
          </a:p>
          <a:p>
            <a:r>
              <a:rPr lang="sk-SK" noProof="0" dirty="0"/>
              <a:t>Konaj ako metodologický recenzent odborného časopisu v oblasti vysokoškolského vzdelávania. Posudzuj iba vložený úryvok a doplňujúcu informáciu. Nevymýšľaj citácie, údaje ani obsah častí rukopisu, ktoré nevidíš. Vytvor tabuľku s piatimi najdôležitejšími pripomienkami a stĺpcami: presné tvrdenie z textu, dôkaz dostupný v texte, metodologická alebo argumentačná medzera, závažnosť (zásadná alebo menšia), konkrétne odporúčanie autorovi. Osobitne skontroluj: rozdiel medzi spokojnosťou a študijným výkonom, primeranosť zovšeobecnenia, veľkosť a výber vzorky, absenciu porovnania a používanie slov vždy, všetci a jednoznačne. Pri každej pripomienke vysvetli, čo možno opraviť preformulovaním a čo by vyžadovalo nové údaje. Na konci napíš dve silné stránky úryvku a tri otázky, ktoré by mal recenzent položiť autorovi. Ak niečo nemožno z úryvku posúdiť, napíš nemožno posúdiť z poskytnutého textu.</a:t>
            </a:r>
          </a:p>
          <a:p>
            <a:endParaRPr lang="sk-SK" noProof="0" dirty="0"/>
          </a:p>
          <a:p>
            <a:r>
              <a:rPr lang="sk-SK" noProof="0" dirty="0"/>
              <a:t>ÚLOHA PRE ÚČASTNÍKOV</a:t>
            </a:r>
          </a:p>
          <a:p>
            <a:r>
              <a:rPr lang="sk-SK" noProof="0" dirty="0"/>
              <a:t>Porovnajte výstupy oboch promptov. V kvalitnom výstupe musia byť medzi zásadnými problémami minimálne: meraná spokojnosť nie je dôkazom výkonu; chýba kontrolná skupina; vzorka je malá a dobrovoľnícka; tvrdenie o všetkých študentoch a všetkých predmetoch je neprimerané; chýbajú zdroje, ale AI ich nemá vymýšľať.</a:t>
            </a:r>
          </a:p>
          <a:p>
            <a:endParaRPr lang="sk-SK" noProof="0" dirty="0"/>
          </a:p>
          <a:p>
            <a:r>
              <a:rPr lang="sk-SK" noProof="0" dirty="0"/>
              <a:t>Nadväzujúci prompt: Premeň päť pripomienok na plán revízie zoradený podľa priority a pri každom kroku uveď, či ide o úpravu textu, doplnenie analýzy alebo potrebu nového zberu údajov.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3 – MODELOVÝ PRÍKLAD: OD TÉMY K 90-MINÚTOVÉMU SEMINÁRU</a:t>
            </a:r>
          </a:p>
          <a:p>
            <a:endParaRPr lang="sk-SK" noProof="0" dirty="0"/>
          </a:p>
          <a:p>
            <a:r>
              <a:rPr lang="sk-SK" noProof="0" dirty="0"/>
              <a:t>Cieľ: Účastníci pripravia prompt, ktorý vytvorí realistický plán aktívneho učenia s jasnými výsledkami, činnosťami študentov a spôsobom overenia.</a:t>
            </a:r>
          </a:p>
          <a:p>
            <a:endParaRPr lang="sk-SK" noProof="0" dirty="0"/>
          </a:p>
          <a:p>
            <a:r>
              <a:rPr lang="sk-SK" noProof="0" dirty="0"/>
              <a:t>PRACOVNÝ TEXT – ZADANIE PRE VYUČUJÚCEHO</a:t>
            </a:r>
          </a:p>
          <a:p>
            <a:r>
              <a:rPr lang="sk-SK" noProof="0" dirty="0"/>
              <a:t>Predmet: Úvod do akademickej práce, prvý ročník spoločenskovedných odborov.</a:t>
            </a:r>
          </a:p>
          <a:p>
            <a:r>
              <a:rPr lang="sk-SK" noProof="0" dirty="0"/>
              <a:t>Téma seminára: Overovanie odborných zdrojov a tvrdení vytvorených generatívnou AI.</a:t>
            </a:r>
          </a:p>
          <a:p>
            <a:r>
              <a:rPr lang="sk-SK" noProof="0" dirty="0"/>
              <a:t>Skupina: 24 študentov. Približne tretina už používa AI pravidelne, tretina príležitostne a tretina takmer vôbec. Dvaja študenti sa seminára zúčastnia online.</a:t>
            </a:r>
          </a:p>
          <a:p>
            <a:r>
              <a:rPr lang="sk-SK" noProof="0" dirty="0"/>
              <a:t>Výsledky učenia: Po seminári má študent vedieť 1. rozlíšiť odborný článok, popularizačný text a anonymný webový obsah; 2. posúdiť autora, dátum, dôkazy a transparentnosť zdroja; 3. navrhnúť najmenej tri kroky na overenie tvrdenia, ktoré poskytla AI.</a:t>
            </a:r>
          </a:p>
          <a:p>
            <a:r>
              <a:rPr lang="sk-SK" noProof="0" dirty="0"/>
              <a:t>Dostupné zdroje: Jeden krátky recenzovaný článok, jeden blogový príspevok, anonymná webová stránka a krátka odpoveď AI s dvoma neoverenými citáciami. Študenti majú notebooky a prístup na internet. Nie je dostupná platená citačná databáza.</a:t>
            </a:r>
          </a:p>
          <a:p>
            <a:r>
              <a:rPr lang="sk-SK" noProof="0" dirty="0"/>
              <a:t>Spôsob overenia: Na konci každý študent odovzdá kartu s jedným rizikovým tvrdením, troma krokmi overenia a rozhodnutím použiteľné, nepoužiteľné alebo potrebné ďalšie overenie.</a:t>
            </a:r>
          </a:p>
          <a:p>
            <a:r>
              <a:rPr lang="sk-SK" noProof="0" dirty="0"/>
              <a:t>Obmedzenie: Seminár trvá 90 minút. Výklad učiteľa nesmie spolu presiahnuť 25 minút.</a:t>
            </a:r>
          </a:p>
          <a:p>
            <a:endParaRPr lang="sk-SK" noProof="0" dirty="0"/>
          </a:p>
          <a:p>
            <a:r>
              <a:rPr lang="sk-SK" noProof="0" dirty="0"/>
              <a:t>ZLÝ PROMPT</a:t>
            </a:r>
          </a:p>
          <a:p>
            <a:r>
              <a:rPr lang="sk-SK" noProof="0" dirty="0"/>
              <a:t>Priprav mi zaujímavú 90-minútovú hodinu o zdrojoch a umelej inteligencii pre vysokoškolákov.</a:t>
            </a:r>
          </a:p>
          <a:p>
            <a:endParaRPr lang="sk-SK" noProof="0" dirty="0"/>
          </a:p>
          <a:p>
            <a:r>
              <a:rPr lang="sk-SK" noProof="0" dirty="0"/>
              <a:t>Prečo je slabý: Neobsahuje výsledky učenia, dostupné materiály, skúsenosti skupiny, hybridnú účasť ani spôsob hodnotenia. AI môže vytvoriť dlhú prednášku alebo aktivity, ktoré nemožno uskutočniť.</a:t>
            </a:r>
          </a:p>
          <a:p>
            <a:endParaRPr lang="sk-SK" noProof="0" dirty="0"/>
          </a:p>
          <a:p>
            <a:r>
              <a:rPr lang="sk-SK" noProof="0" dirty="0"/>
              <a:t>VÝBORNÝ PROMPT</a:t>
            </a:r>
          </a:p>
          <a:p>
            <a:r>
              <a:rPr lang="sk-SK" noProof="0" dirty="0"/>
              <a:t>Konaj ako vysokoškolský didaktik so skúsenosťou s aktívnym a hybridným učením. Z nižšie uvedeného zadania vytvor realizovateľný plán 90-minútového seminára. Dodrž presne tri výsledky učenia a obmedz súhrnný výklad učiteľa na maximálne 25 minút. Plán zobraz v tabuľke so stĺpcami čas, cieľ fázy, činnosť vyučujúceho, činnosť študentov, pomôcky a dôkaz učenia. Použi päť fáz: aktivácia 0–10 minút, mini-vstup 10–30 minút, skupinová úloha 30–60 minút, transfer 60–80 minút a výstupný lístok 80–90 minút. Navrhni konkrétne pokyny pre prácu so štyrmi dodanými zdrojmi a zabezpeč rovnocennú úlohu pre dvoch online študentov. Nevymýšľaj názvy článkov, odkazy ani platené nástroje. Pri každej aktivite uveď, ktorý výsledok učenia overuje. Na konci pridaj presné znenie výstupného lístka a stručnú alternatívu pre 45-minútovú verziu.</a:t>
            </a:r>
          </a:p>
          <a:p>
            <a:endParaRPr lang="sk-SK" noProof="0" dirty="0"/>
          </a:p>
          <a:p>
            <a:r>
              <a:rPr lang="sk-SK" noProof="0" dirty="0"/>
              <a:t>DOPLNKOVÝ TEXT PRE SKUPINOVÚ ÚLOHU</a:t>
            </a:r>
          </a:p>
          <a:p>
            <a:r>
              <a:rPr lang="sk-SK" noProof="0" dirty="0"/>
              <a:t>Tvrdenie AI: Pravidelné používanie generatívnej AI zvyšuje akademický výkon vysokoškolákov v priemere o 25 %. Ako zdroje sú uvedené články Novák a Smith, 2023 a European Learning Review, 2024, ale nie sú priložené odkazy, DOI ani názvy časopisov.</a:t>
            </a:r>
          </a:p>
          <a:p>
            <a:endParaRPr lang="sk-SK" noProof="0" dirty="0"/>
          </a:p>
          <a:p>
            <a:r>
              <a:rPr lang="sk-SK" noProof="0" dirty="0"/>
              <a:t>ÚLOHA PRE ÚČASTNÍKOV</a:t>
            </a:r>
          </a:p>
          <a:p>
            <a:r>
              <a:rPr lang="sk-SK" noProof="0" dirty="0"/>
              <a:t>Nechajte AI vytvoriť oba plány. Skontrolujte, či výborný prompt vedie k činnosti študentov, nie iba k činnosti učiteľa. Potom jedným nadväzujúcim promptom požiadajte o úpravu pre skupinu 80 študentov bez možnosti skupinovej práce v samostatných miestnostiach.</a:t>
            </a:r>
          </a:p>
          <a:p>
            <a:endParaRPr lang="sk-SK" noProof="0" dirty="0"/>
          </a:p>
          <a:p>
            <a:r>
              <a:rPr lang="sk-SK" noProof="0" dirty="0"/>
              <a:t>Očakávaný výsledok: Každá fáza má jasný účel, čas a dôkaz učenia. Online študenti nie sú len pozorovatelia a výstupný lístok priamo overuje tri stanovené výsledky učenia.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4 – MODELOVÝ PRÍKLAD: PROJEKTOVÝ ZÁMER BEZ PRÁZDNYCH FRÁZ</a:t>
            </a:r>
          </a:p>
          <a:p>
            <a:endParaRPr lang="sk-SK" noProof="0" dirty="0"/>
          </a:p>
          <a:p>
            <a:r>
              <a:rPr lang="sk-SK" noProof="0" dirty="0"/>
              <a:t>Cieľ: Účastníci vytvoria prompt, ktorý prepojí doložený problém, cieľ, aktivity, výstupy a indikátory a zároveň jasne označí predpoklady a chýbajúce informácie.</a:t>
            </a:r>
          </a:p>
          <a:p>
            <a:endParaRPr lang="sk-SK" noProof="0" dirty="0"/>
          </a:p>
          <a:p>
            <a:r>
              <a:rPr lang="sk-SK" noProof="0" dirty="0"/>
              <a:t>PRACOVNÝ TEXT – FIKTÍVNE TRÉNINGOVÉ PODKLADY</a:t>
            </a:r>
          </a:p>
          <a:p>
            <a:r>
              <a:rPr lang="sk-SK" noProof="0" dirty="0"/>
              <a:t>Pracovný názov projektu: Overuj, potom používaj – AI gramotnosť pre prvý ročník.</a:t>
            </a:r>
          </a:p>
          <a:p>
            <a:r>
              <a:rPr lang="sk-SK" noProof="0" dirty="0"/>
              <a:t>Inštitúcia: Fakulta má 1 850 študentov, z toho 420 v prvom ročníku. Projekt má trvať 12 mesiacov a predbežný rozpočtový limit je 25 000 eur.</a:t>
            </a:r>
          </a:p>
          <a:p>
            <a:r>
              <a:rPr lang="sk-SK" noProof="0" dirty="0"/>
              <a:t>Problém: V internom anonymnom prieskume medzi 168 študentmi prvého ročníka uviedlo 61 % respondentov, že si nie sú istí, ako overiť informáciu vytvorenú AI. AI pri príprave úloh použilo 47 % respondentov, ale iba 18 % vedelo opísať fakultné pravidlá citovania a priznania použitia AI. V rozhovoroch ôsmi vyučujúci uviedli, že študentom dávajú nejednotné pokyny.</a:t>
            </a:r>
          </a:p>
          <a:p>
            <a:r>
              <a:rPr lang="sk-SK" noProof="0" dirty="0"/>
              <a:t>Cieľové skupiny: 420 študentov prvého ročníka a najmenej 30 vyučujúcich. Predpokladaní interní partneri sú univerzitná knižnica a centrum podpory výučby; ich záväzok zatiaľ nie je potvrdený.</a:t>
            </a:r>
          </a:p>
          <a:p>
            <a:r>
              <a:rPr lang="sk-SK" noProof="0" dirty="0"/>
              <a:t>Možné aktivity: Krátky vstupný modul v LMS, päť praktických workshopov pre študentov, dve metodické stretnutia pre vyučujúcich, sada vzorových pravidiel pre zadania a konzultačné hodiny v knižnici.</a:t>
            </a:r>
          </a:p>
          <a:p>
            <a:r>
              <a:rPr lang="sk-SK" noProof="0" dirty="0"/>
              <a:t>Požadovaný výstup: Jednostranový projektový koncept. Nie je určená konkrétna grantová výzva, povinné formuláre ani sadzby rozpočtu.</a:t>
            </a:r>
          </a:p>
          <a:p>
            <a:r>
              <a:rPr lang="sk-SK" noProof="0" dirty="0"/>
              <a:t>Etické a právne hranice: Do verejného AI nástroja sa nesmú vkladať mená študentov, známky, prihlasovacie údaje ani nepublikované práce. AI nesmie rozhodovať o hodnotení študentov.</a:t>
            </a:r>
          </a:p>
          <a:p>
            <a:endParaRPr lang="sk-SK" noProof="0" dirty="0"/>
          </a:p>
          <a:p>
            <a:r>
              <a:rPr lang="sk-SK" noProof="0" dirty="0"/>
              <a:t>ZLÝ PROMPT</a:t>
            </a:r>
          </a:p>
          <a:p>
            <a:r>
              <a:rPr lang="sk-SK" noProof="0" dirty="0"/>
              <a:t>Vymysli úspešný grantový projekt o umelej inteligencii pre našu univerzitu. Pridaj presvedčivé čísla, partnerov, rozpočet a garantuj, že projekt zníži podvádzanie.</a:t>
            </a:r>
          </a:p>
          <a:p>
            <a:endParaRPr lang="sk-SK" noProof="0" dirty="0"/>
          </a:p>
          <a:p>
            <a:r>
              <a:rPr lang="sk-SK" noProof="0" dirty="0"/>
              <a:t>Prečo je slabý: Žiada vymýšľať údaje a záväzky partnerov, sľubuje neoveriteľný výsledok, nepozná grantovú výzvu a nespája aktivity s merateľnými indikátormi.</a:t>
            </a:r>
          </a:p>
          <a:p>
            <a:endParaRPr lang="sk-SK" noProof="0" dirty="0"/>
          </a:p>
          <a:p>
            <a:r>
              <a:rPr lang="sk-SK" noProof="0" dirty="0"/>
              <a:t>VÝBORNÝ PROMPT</a:t>
            </a:r>
          </a:p>
          <a:p>
            <a:r>
              <a:rPr lang="sk-SK" noProof="0" dirty="0"/>
              <a:t>Konaj ako skúsený projektový dizajnér pre vysokoškolské vzdelávanie. Pracuj iba s nižšie uvedenými fiktívnymi tréningovými podkladmi. Najprv polož najviac päť otázok, ktoré sú nevyhnutné na spresnenie projektu; nepýtaj sa na informácie, ktoré už v texte sú. Ak odpovede nedostaneš, pokračuj a každý predpoklad označ slovom PREDPOKLAD. Potom vytvor jednostranový projektový koncept v tejto štruktúre: 1. problém a dôkazy, 2. hlavný cieľ a tri čiastkové ciele, 3. cieľové skupiny, 4. aktivity, 5. konkrétne výstupy, 6. indikátory s východiskovou a cieľovou hodnotou, 7. dvanásťmesačný harmonogram, 8. rozpočtové kategórie bez vymyslených sadzieb, 9. riziká a opatrenia, 10. ochrana údajov a ľudská zodpovednosť. Pre každú aktivitu ukáž väzbu aktivita → výstup → indikátor. Nevymýšľaj podmienky grantovej výzvy, potvrdených partnerov ani garantované dopady. Rozlišuj počet účastníkov, dokončenie aktivity, zmenu vedomostí a dlhodobý dopad. Na konci uveď zoznam informácií, ktoré musí projektový tím overiť pred podaním žiadosti.</a:t>
            </a:r>
          </a:p>
          <a:p>
            <a:endParaRPr lang="sk-SK" noProof="0" dirty="0"/>
          </a:p>
          <a:p>
            <a:r>
              <a:rPr lang="sk-SK" noProof="0" dirty="0"/>
              <a:t>ÚLOHA PRE ÚČASTNÍKOV</a:t>
            </a:r>
          </a:p>
          <a:p>
            <a:r>
              <a:rPr lang="sk-SK" noProof="0" dirty="0"/>
              <a:t>Skontrolujte, či navrhnuté indikátory skutočne merajú cieľ. Slabý indikátor je projekt bude úspešný alebo študenti budú zodpovednejší. Použiteľný indikátor môže byť napríklad: najmenej 300 študentov dokončí LMS modul; priemerné skóre v krátkom teste overovania zdrojov sa medzi vstupným a výstupným meraním zvýši aspoň o 20 percentuálnych bodov. Aj tento cieľ však musí tím potvrdiť ako realistický.</a:t>
            </a:r>
          </a:p>
          <a:p>
            <a:endParaRPr lang="sk-SK" noProof="0" dirty="0"/>
          </a:p>
          <a:p>
            <a:r>
              <a:rPr lang="sk-SK" noProof="0" dirty="0"/>
              <a:t>Nadväzujúci prompt: Vytvor logický rámec v tabuľke problém | cieľ | aktivita | výstup | indikátor | zdroj overenia | riziko a označ všetky väzby, ktoré nie sú dostatočne podopreté vstupnými údajmi.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5 – MODELOVÝ PRÍKLAD: PROMPTOVÝ DUEL VERZIA 1 → VERZIA 3</a:t>
            </a:r>
          </a:p>
          <a:p>
            <a:endParaRPr lang="sk-SK" noProof="0" dirty="0"/>
          </a:p>
          <a:p>
            <a:r>
              <a:rPr lang="sk-SK" noProof="0" dirty="0"/>
              <a:t>Cieľ: Účastníci použijú rovnaký modelový vstup pri slabom a výbornom prompte a zmerajú rozdiel v presnosti, kontexte, formáte, overiteľnosti a bezpečnosti.</a:t>
            </a:r>
          </a:p>
          <a:p>
            <a:endParaRPr lang="sk-SK" noProof="0" dirty="0"/>
          </a:p>
          <a:p>
            <a:r>
              <a:rPr lang="sk-SK" noProof="0" dirty="0"/>
              <a:t>PRACOVNÝ TEXT – FIKTÍVNE TRÉNINGOVÉ PODKLADY</a:t>
            </a:r>
          </a:p>
          <a:p>
            <a:r>
              <a:rPr lang="sk-SK" noProof="0" dirty="0"/>
              <a:t>Úloha: Navrhnúť pilotný program rovesníckeho mentoringu pre študentov prvého ročníka.</a:t>
            </a:r>
          </a:p>
          <a:p>
            <a:r>
              <a:rPr lang="sk-SK" noProof="0" dirty="0"/>
              <a:t>Kontext: Na fakulte je 420 študentov prvého ročníka. V poslednom ukončenom akademickom roku nepokračovalo do druhého ročníka 17 % z nich. Študijné oddelenie uvádza, že najviac žiadostí o prerušenie štúdia prichádza po prvom skúškovom období, ale nie sú dostupné údaje o príčinách. Fakulta má desať dobrovoľných mentorov z vyšších ročníkov. Pilot má byť určený pre najviac 60 prvákov, trvať desať týždňov od októbra do decembra a má mať rozpočtový limit 4 000 eur.</a:t>
            </a:r>
          </a:p>
          <a:p>
            <a:r>
              <a:rPr lang="sk-SK" noProof="0" dirty="0"/>
              <a:t>Požadovaný výstup: Jednostranový realizačný plán, ktorý môže vedenie fakulty prediskutovať. Plán má obsahovať cieľ, výber účastníkov, harmonogram, úlohy mentorov, podporu mentorov, komunikačný plán, rozpočtové kategórie, indikátory a riziká.</a:t>
            </a:r>
          </a:p>
          <a:p>
            <a:r>
              <a:rPr lang="sk-SK" noProof="0" dirty="0"/>
              <a:t>Hranice: Nie je potvrdené, že mentoring znižuje odchod zo štúdia. AI nemá pracovať s menami, známkami ani individuálnymi záznamami študentov. Účasť má byť dobrovoľná a o prijatí opatrení rozhoduje vedenie fakulty.</a:t>
            </a:r>
          </a:p>
          <a:p>
            <a:endParaRPr lang="sk-SK" noProof="0" dirty="0"/>
          </a:p>
          <a:p>
            <a:r>
              <a:rPr lang="sk-SK" noProof="0" dirty="0"/>
              <a:t>ZLÝ PROMPT – VERZIA 1</a:t>
            </a:r>
          </a:p>
          <a:p>
            <a:r>
              <a:rPr lang="sk-SK" noProof="0" dirty="0"/>
              <a:t>Priprav projekt pre univerzitu, ktorý zníži odchod študentov. Nech je moderný, úspešný a presvedčivý.</a:t>
            </a:r>
          </a:p>
          <a:p>
            <a:endParaRPr lang="sk-SK" noProof="0" dirty="0"/>
          </a:p>
          <a:p>
            <a:r>
              <a:rPr lang="sk-SK" noProof="0" dirty="0"/>
              <a:t>Prečo je slabý: Neurčuje cieľovú skupinu, rozsah, čas, zdroje, formát ani spôsob overenia. Predpokladá účinok, ktorý podklady nepotvrdzujú, a môže viesť k vymysleným číslam alebo aktivitám.</a:t>
            </a:r>
          </a:p>
          <a:p>
            <a:endParaRPr lang="sk-SK" noProof="0" dirty="0"/>
          </a:p>
          <a:p>
            <a:r>
              <a:rPr lang="sk-SK" noProof="0" dirty="0"/>
              <a:t>VÝBORNÝ PROMPT – VERZIA 3</a:t>
            </a:r>
          </a:p>
          <a:p>
            <a:r>
              <a:rPr lang="sk-SK" noProof="0" dirty="0"/>
              <a:t>Konaj ako koordinátor podpory študentov so skúsenosťou s pilotnými programami na univerzite. Na základe výhradne nižšie uvedených fiktívnych tréningových podkladov priprav jednostranový realizačný plán desaťtýždňového rovesníckeho mentoringu pre najviac 60 študentov prvého ročníka a desať mentorov. Dodrž rozpočtový limit 4 000 eur, ale nevymýšľaj konkrétne ceny; uveď iba rozpočtové kategórie a položky, ktoré treba naceniť. Výstup vytvor ako tabuľku s časťami cieľ pilotu, cieľová skupina a dobrovoľný nábor, týždenný priebeh, úlohy mentorov, školenie a supervízia, komunikácia, indikátory procesu a výsledku, riziká a opatrenia, ochrana údajov a rozhodnutia, ktoré zostávajú na vedení fakulty. Rozlišuj medzi tým, čo údaje dokazujú, čo je pracovný predpoklad a čo treba overiť. Netvrď, že mentoring zníži odchod zo štúdia; formuluj pilot ako overenie uskutočniteľnosti a prijateľnosti. Nenavrhuj spracovanie mien, známok ani individuálnych záznamov v AI. Pri každom indikátore uveď zdroj overenia a realistický čas merania. Na konci pridaj päť otázok pre vedenie fakulty a kontrolný zoznam POKOJ.</a:t>
            </a:r>
          </a:p>
          <a:p>
            <a:endParaRPr lang="sk-SK" noProof="0" dirty="0"/>
          </a:p>
          <a:p>
            <a:r>
              <a:rPr lang="sk-SK" noProof="0" dirty="0"/>
              <a:t>MEDZIKROK – VERZIA 2 R.U.K.A</a:t>
            </a:r>
          </a:p>
          <a:p>
            <a:r>
              <a:rPr lang="sk-SK" noProof="0" dirty="0"/>
              <a:t>Účastníci si majú sami vytvoriť strednú verziu promptu doplnením roly, úlohy, kontextu a atribútov, ale ešte bez kritickej kontroly POKOJ. Potom porovnajú, ktoré riziká zachytí až tretia verzia.</a:t>
            </a:r>
          </a:p>
          <a:p>
            <a:endParaRPr lang="sk-SK" noProof="0" dirty="0"/>
          </a:p>
          <a:p>
            <a:r>
              <a:rPr lang="sk-SK" noProof="0" dirty="0"/>
              <a:t>SKÓROVANIE 0–2 BODY ZA KRITÉRIUM</a:t>
            </a:r>
          </a:p>
          <a:p>
            <a:r>
              <a:rPr lang="sk-SK" noProof="0" dirty="0"/>
              <a:t>Presnosť zadania: 0 nejasná úloha; 1 čiastočne určená; 2 jasný cieľ, rozsah a hranice.</a:t>
            </a:r>
          </a:p>
          <a:p>
            <a:r>
              <a:rPr lang="sk-SK" noProof="0" dirty="0"/>
              <a:t>Relevantný kontext: 0 chýba; 1 obsahuje iba časť podkladov; 2 využíva cieľovú skupinu, trvanie, kapacitu a rozpočet.</a:t>
            </a:r>
          </a:p>
          <a:p>
            <a:r>
              <a:rPr lang="sk-SK" noProof="0" dirty="0"/>
              <a:t>Použiteľný formát: 0 neurčený; 1 všeobecná štruktúra; 2 konkrétna tabuľka alebo plán pripravený na diskusiu.</a:t>
            </a:r>
          </a:p>
          <a:p>
            <a:r>
              <a:rPr lang="sk-SK" noProof="0" dirty="0"/>
              <a:t>Overiteľnosť: 0 vymyslené alebo nejasné tvrdenia; 1 niektoré indikátory; 2 odlíšené fakty, predpoklady, indikátory a zdroje overenia.</a:t>
            </a:r>
          </a:p>
          <a:p>
            <a:r>
              <a:rPr lang="sk-SK" noProof="0" dirty="0"/>
              <a:t>Bezpečnosť a oprávnenosť: 0 ignoruje údaje a rozhodovanie; 1 všeobecné upozornenie; 2 konkrétne vylučuje osobné údaje a ponecháva rozhodnutia človeku.</a:t>
            </a:r>
          </a:p>
          <a:p>
            <a:endParaRPr lang="sk-SK" noProof="0" dirty="0"/>
          </a:p>
          <a:p>
            <a:r>
              <a:rPr lang="sk-SK" noProof="0" dirty="0"/>
              <a:t>ÚLOHA PRE ÚČASTNÍKOV</a:t>
            </a:r>
          </a:p>
          <a:p>
            <a:r>
              <a:rPr lang="sk-SK" noProof="0" dirty="0"/>
              <a:t>Spustite všetky tri verzie. Každý výstup ohodnoťte maximálne desiatimi bodmi. Vyberte jednu vetu alebo prvok, ktorý sa medzi verziami zlepšil najviac, a jeden problém, ktorý zostal aj vo výbornom výstupe. Výstup potom opravte jedným krátkym nadväzujúcim promptom.</a:t>
            </a:r>
          </a:p>
          <a:p>
            <a:endParaRPr lang="sk-SK" noProof="0" dirty="0"/>
          </a:p>
          <a:p>
            <a:r>
              <a:rPr lang="sk-SK" noProof="0" dirty="0"/>
              <a:t>Očakávaný výsledok: Najlepší prompt nesľubuje zníženie odchodu, nevyberá študentov podľa citlivých údajov a vytvára plán, ktorý možno overiť pilotným meraním.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dirty="0"/>
              <a:t>ČO SI ZO SNÍMKY ODNIESŤ</a:t>
            </a:r>
          </a:p>
          <a:p>
            <a:r>
              <a:rPr lang="sk-SK" sz="1200" dirty="0"/>
              <a:t>Tri pripravené zadania pokrývajú výučbu, syntézu literatúry a revíziu rukopisu.</a:t>
            </a:r>
          </a:p>
          <a:p>
            <a:endParaRPr lang="sk-SK" sz="1200" dirty="0"/>
          </a:p>
          <a:p>
            <a:r>
              <a:rPr lang="sk-SK" sz="1200" dirty="0"/>
              <a:t>PODROBNÉ VYSVETLENIE</a:t>
            </a:r>
          </a:p>
          <a:p>
            <a:r>
              <a:rPr lang="sk-SK" sz="1200" dirty="0"/>
              <a:t>Každé zadanie má rovnakú kostru: cieľ, kontext, vstupy, požadovaný formát, hranice a kontrolu. Pri príprave výučby treba doplniť tému, študentov a čas. Pri syntéze vložte konkrétne štúdie a určte porovnávacie kritériá. Pri revízii rukopisu určte, či ide o logiku, jazyk, metodiku alebo súlad častí. Text zo snímky je východisko, nie nemenná šablóna.</a:t>
            </a:r>
          </a:p>
          <a:p>
            <a:endParaRPr lang="sk-SK" sz="1200" dirty="0"/>
          </a:p>
          <a:p>
            <a:r>
              <a:rPr lang="sk-SK" sz="1200" dirty="0"/>
              <a:t>PRAKTICKÝ PRÍKLAD – PEDAGÓG ALEBO VÝSKUMNÍK</a:t>
            </a:r>
          </a:p>
          <a:p>
            <a:r>
              <a:rPr lang="sk-SK" sz="1200" dirty="0"/>
              <a:t>Pre predmet Informatika s didaktikou môžete doplniť: 90 minút, študenti učiteľstva pre 1.–4. ročník ZŠ, cieľom je navrhnúť aktivitu s </a:t>
            </a:r>
            <a:r>
              <a:rPr lang="sk-SK" sz="1200" dirty="0" err="1"/>
              <a:t>micro:bitom</a:t>
            </a:r>
            <a:r>
              <a:rPr lang="sk-SK" sz="1200" dirty="0"/>
              <a:t> a záverečnú spätnú väzbu.</a:t>
            </a:r>
          </a:p>
          <a:p>
            <a:endParaRPr lang="sk-SK" sz="1200" dirty="0"/>
          </a:p>
          <a:p>
            <a:r>
              <a:rPr lang="sk-SK" sz="1200" dirty="0"/>
              <a:t>SAMOSTATNÉ ZOPAKOVANIE</a:t>
            </a:r>
          </a:p>
          <a:p>
            <a:r>
              <a:rPr lang="sk-SK" sz="1200" dirty="0"/>
              <a:t>Vyberte jedno zadanie a nahraďte všetky hranaté zátvorky. Pridajte publikum, formát výsledku a vetu: Uveď, čo treba manuálne overiť. Potom porovnajte prvý a upravený výstup.</a:t>
            </a:r>
          </a:p>
          <a:p>
            <a:endParaRPr lang="sk-SK" sz="1200" dirty="0"/>
          </a:p>
          <a:p>
            <a:r>
              <a:rPr lang="sk-SK" sz="1200" dirty="0"/>
              <a:t>KONTROLNÁ OTÁZKA</a:t>
            </a:r>
          </a:p>
          <a:p>
            <a:r>
              <a:rPr lang="sk-SK" sz="1200" dirty="0"/>
              <a:t>Ktoré tri údaje musíte doplniť, aby zadanie nebolo príliš všeobecné?</a:t>
            </a:r>
          </a:p>
          <a:p>
            <a:endParaRPr lang="sk-SK" sz="1200" dirty="0"/>
          </a:p>
          <a:p>
            <a:r>
              <a:rPr lang="sk-SK" sz="1200" dirty="0"/>
              <a:t>3 MODELOVÉ PRÍKLADY NA PRECVIČENIE</a:t>
            </a:r>
          </a:p>
          <a:p>
            <a:endParaRPr lang="sk-SK" sz="1200" dirty="0"/>
          </a:p>
          <a:p>
            <a:r>
              <a:rPr lang="sk-SK" sz="1200" dirty="0"/>
              <a:t>1. Príprava výučby – seminár o kritickom používaní generatívnej AI</a:t>
            </a:r>
          </a:p>
          <a:p>
            <a:r>
              <a:rPr lang="sk-SK" sz="1200" dirty="0"/>
              <a:t>Situácia: Máte pripraviť 90-minútový seminár pre študentov prvého ročníka učiteľstva. Cieľom je, aby študenti rozpoznali riziká neoverených výstupov AI, vedeli zlepšiť nepresný </a:t>
            </a:r>
            <a:r>
              <a:rPr lang="sk-SK" sz="1200" dirty="0" err="1"/>
              <a:t>prompt</a:t>
            </a:r>
            <a:r>
              <a:rPr lang="sk-SK" sz="1200" dirty="0"/>
              <a:t> a dokázali uviesť, čo musia manuálne overiť.</a:t>
            </a:r>
          </a:p>
          <a:p>
            <a:r>
              <a:rPr lang="sk-SK" sz="1200" dirty="0"/>
              <a:t>Úloha pre účastníka: Vytvorte </a:t>
            </a:r>
            <a:r>
              <a:rPr lang="sk-SK" sz="1200" dirty="0" err="1"/>
              <a:t>prompt</a:t>
            </a:r>
            <a:r>
              <a:rPr lang="sk-SK" sz="1200" dirty="0"/>
              <a:t> pre </a:t>
            </a:r>
            <a:r>
              <a:rPr lang="sk-SK" sz="1200" dirty="0" err="1"/>
              <a:t>ChatGPT</a:t>
            </a:r>
            <a:r>
              <a:rPr lang="sk-SK" sz="1200" dirty="0"/>
              <a:t>, ktorý požiada o návrh seminára. Určte publikum, tri merateľné výsledky vzdelávania, časovanie jednotlivých aktivít, skupinovú úlohu, spôsob spätnej väzby a kritériá úspechu. Požiadajte o výstup v tabuľke a uveďte, že model nesmie dopĺňať odborné tvrdenia mimo poskytnutých zdrojov.</a:t>
            </a:r>
          </a:p>
          <a:p>
            <a:r>
              <a:rPr lang="sk-SK" sz="1200" dirty="0"/>
              <a:t>Kontrola: Overte, či každá aktivita podporuje konkrétny výsledok vzdelávania, či súčet časov je 90 minút a či je jasne oddelené to, čo navrhol model, od faktov zo zdrojov.</a:t>
            </a:r>
          </a:p>
          <a:p>
            <a:endParaRPr lang="sk-SK" sz="1200" dirty="0"/>
          </a:p>
          <a:p>
            <a:r>
              <a:rPr lang="sk-SK" sz="1200" dirty="0"/>
              <a:t>2. Syntéza literatúry – využitie digitálnych technológií vo vysokoškolskej výučbe</a:t>
            </a:r>
          </a:p>
          <a:p>
            <a:r>
              <a:rPr lang="sk-SK" sz="1200" dirty="0"/>
              <a:t>Situácia: Účastník má tri anonymizované abstrakty štúdií. Prvá skúma postoje 120 študentov dotazníkom, druhá analyzuje rozhovory s 18 pedagógmi a tretia porovnáva výsledky dvoch študijných skupín. Nie všetky abstrakty uvádzajú limity výskumu.</a:t>
            </a:r>
          </a:p>
          <a:p>
            <a:r>
              <a:rPr lang="sk-SK" sz="1200" dirty="0"/>
              <a:t>Úloha pre účastníka: Vytvorte </a:t>
            </a:r>
            <a:r>
              <a:rPr lang="sk-SK" sz="1200" dirty="0" err="1"/>
              <a:t>prompt</a:t>
            </a:r>
            <a:r>
              <a:rPr lang="sk-SK" sz="1200" dirty="0"/>
              <a:t>, ktorý požiada </a:t>
            </a:r>
            <a:r>
              <a:rPr lang="sk-SK" sz="1200" dirty="0" err="1"/>
              <a:t>ChatGPT</a:t>
            </a:r>
            <a:r>
              <a:rPr lang="sk-SK" sz="1200" dirty="0"/>
              <a:t> o porovnanie štúdií podľa cieľa, vzorky, metódy, hlavných zistení a limitov. Výstup má obsahovať porovnávaciu tabuľku a krátku syntézu rozdelenú na zhodu, rozpor a medzeru vo výskume. Každé tvrdenie musí byť označené zdrojom A, B alebo C a chýbajúce údaje sa majú uviesť ako „neuvedené“.</a:t>
            </a:r>
          </a:p>
          <a:p>
            <a:r>
              <a:rPr lang="sk-SK" sz="1200" dirty="0"/>
              <a:t>Kontrola: Skontrolujte, či model nezamenil vzorky a metódy, nevytvoril chýbajúce limity a dokáže odlíšiť skutočnú medzeru vo výskume od informácie, ktorá iba chýba v abstrakte.</a:t>
            </a:r>
          </a:p>
          <a:p>
            <a:endParaRPr lang="sk-SK" sz="1200" dirty="0"/>
          </a:p>
          <a:p>
            <a:r>
              <a:rPr lang="sk-SK" sz="1200" dirty="0"/>
              <a:t>FIKTÍVNE PODKLADY K ÚLOHE 2</a:t>
            </a:r>
          </a:p>
          <a:p>
            <a:r>
              <a:rPr lang="sk-SK" sz="1200" dirty="0"/>
              <a:t>Nasledujúce abstrakty sú vytvorené iba na účely kurzu. Nejde o skutočné publikácie a nesmú sa citovať ako vedecké zdroje.</a:t>
            </a:r>
          </a:p>
          <a:p>
            <a:endParaRPr lang="sk-SK" sz="1200" dirty="0"/>
          </a:p>
          <a:p>
            <a:r>
              <a:rPr lang="sk-SK" sz="1200" dirty="0"/>
              <a:t>Štúdia A – Postoje študentov k digitálnym nástrojom</a:t>
            </a:r>
          </a:p>
          <a:p>
            <a:r>
              <a:rPr lang="sk-SK" sz="1200" dirty="0"/>
              <a:t>Cieľ: Zistiť, ako vysokoškolskí študenti hodnotia používanie kvízov, diskusných fór a zdieľaných dokumentov vo výučbe.</a:t>
            </a:r>
          </a:p>
          <a:p>
            <a:r>
              <a:rPr lang="sk-SK" sz="1200" dirty="0"/>
              <a:t>Abstrakt: Výskum sa uskutočnil na verejnej univerzite počas letného semestra. Online dotazník vyplnilo 120 študentov bakalárskeho štúdia z odborov pedagogika, ekonómia a informatika. Dotazník obsahoval 18 položiek na päťbodovej škále a dve otvorené otázky. Celkovo 78 % respondentov uviedlo, že digitálne kvízy im pomáhajú priebežne kontrolovať porozumenie učivu, 64 % pozitívne hodnotilo zdieľané dokumenty a 41 % pravidelne využívalo diskusné fórum. Študenti ako hlavné výhody uvádzali rýchlu spätnú väzbu a dostupnosť materiálov. Medzi problémy patrilo množstvo používaných platforiem a nejednotné pokyny pedagógov. Autori odporúčajú zjednotiť komunikačné kanály a vysvetliť účel jednotlivých nástrojov. Limity výskumu v abstrakte nie sú uvedené.</a:t>
            </a:r>
          </a:p>
          <a:p>
            <a:endParaRPr lang="sk-SK" sz="1200" dirty="0"/>
          </a:p>
          <a:p>
            <a:r>
              <a:rPr lang="sk-SK" sz="1200" dirty="0"/>
              <a:t>Štúdia B – Skúsenosti pedagógov s hybridnou výučbou</a:t>
            </a:r>
          </a:p>
          <a:p>
            <a:r>
              <a:rPr lang="sk-SK" sz="1200" dirty="0"/>
              <a:t>Cieľ: Preskúmať, ako vysokoškolskí pedagógovia vnímajú prípravu a realizáciu hybridnej výučby.</a:t>
            </a:r>
          </a:p>
          <a:p>
            <a:r>
              <a:rPr lang="sk-SK" sz="1200" dirty="0"/>
              <a:t>Abstrakt: Kvalitatívna štúdia vychádzala z </a:t>
            </a:r>
            <a:r>
              <a:rPr lang="sk-SK" sz="1200" dirty="0" err="1"/>
              <a:t>pološtruktúrovaných</a:t>
            </a:r>
            <a:r>
              <a:rPr lang="sk-SK" sz="1200" dirty="0"/>
              <a:t> rozhovorov s 18 pedagógmi zo štyroch fakúlt jednej univerzity. Rozhovory trvali 40 až 65 minút a boli analyzované tematickou analýzou. Účastníci opisovali digitálne technológie ako užitočné pri zdieľaní materiálov, organizácii tímovej práce a poskytovaní spätnej väzby. Zároveň upozorňovali na vyššiu časovú náročnosť prípravy, rozdielnu digitálnu pripravenosť študentov a ťažkosti pri zapájaní prezenčných a online účastníkov do spoločnej diskusie. Pedagógovia, ktorí mali technickú a metodickú podporu, uvádzali menšiu mieru frustrácie. Štúdia je obmedzená malou účelovou vzorkou a realizáciou na jednej univerzite; výsledky preto nemožno automaticky zovšeobecniť na všetky vysoké školy.</a:t>
            </a:r>
          </a:p>
          <a:p>
            <a:endParaRPr lang="sk-SK" sz="1200" dirty="0"/>
          </a:p>
          <a:p>
            <a:r>
              <a:rPr lang="sk-SK" sz="1200" dirty="0"/>
              <a:t>Štúdia C – Porovnanie dvoch spôsobov práce so záznamami prednášok</a:t>
            </a:r>
          </a:p>
          <a:p>
            <a:r>
              <a:rPr lang="sk-SK" sz="1200" dirty="0"/>
              <a:t>Cieľ: Porovnať študijné výsledky skupiny s bežným prístupom k videozáznamom a skupiny, ktorá dostávala k záznamom krátke orientačné otázky.</a:t>
            </a:r>
          </a:p>
          <a:p>
            <a:r>
              <a:rPr lang="sk-SK" sz="1200" dirty="0"/>
              <a:t>Abstrakt: Do </a:t>
            </a:r>
            <a:r>
              <a:rPr lang="sk-SK" sz="1200" dirty="0" err="1"/>
              <a:t>kváziexperimentu</a:t>
            </a:r>
            <a:r>
              <a:rPr lang="sk-SK" sz="1200" dirty="0"/>
              <a:t> bolo zaradených 84 študentov úvodného kurzu psychológie. Skupina 1, n = 43, mala počas šiestich týždňov prístup k záznamom prednášok. Skupina 2, n = 41, mala rovnaké záznamy doplnené o päť orientačných otázok ku každej téme. V záverečnom vedomostnom teste dosiahla skupina 2 priemer 81,4 bodu a skupina 1 priemer 75,2 bodu zo 100. Študenti v skupine 2 zároveň otvorili väčší podiel záznamov. Autori uvádzajú, že orientačné otázky môžu podporovať cielenejšiu prácu s videom. Skupiny však neboli vytvorené náhodným výberom a výskum neoveroval predchádzajúce vedomosti ani čas strávený samostatným štúdiom.</a:t>
            </a:r>
          </a:p>
          <a:p>
            <a:endParaRPr lang="sk-SK" sz="1200" dirty="0"/>
          </a:p>
          <a:p>
            <a:r>
              <a:rPr lang="sk-SK" sz="1200" dirty="0"/>
              <a:t>3. Revízia rukopisu – súlad cieľa, metódy a záveru</a:t>
            </a:r>
          </a:p>
          <a:p>
            <a:r>
              <a:rPr lang="sk-SK" sz="1200" dirty="0"/>
              <a:t>Situácia: Rukopis tvrdí, že skúma vplyv novej vyučovacej metódy na výsledky študentov, ale opisuje iba jednorazový dotazník spokojnosti. Záver následne uvádza, že metóda preukázateľne zlepšila vedomosti. Text obsahuje citácie, ktoré sa nesmú meniť.</a:t>
            </a:r>
          </a:p>
          <a:p>
            <a:r>
              <a:rPr lang="sk-SK" sz="1200" dirty="0"/>
              <a:t>Úloha pre účastníka: Vytvorte </a:t>
            </a:r>
            <a:r>
              <a:rPr lang="sk-SK" sz="1200" dirty="0" err="1"/>
              <a:t>prompt</a:t>
            </a:r>
            <a:r>
              <a:rPr lang="sk-SK" sz="1200" dirty="0"/>
              <a:t> na odbornú revíziu rukopisu. </a:t>
            </a:r>
            <a:r>
              <a:rPr lang="sk-SK" sz="1200" dirty="0" err="1"/>
              <a:t>ChatGPT</a:t>
            </a:r>
            <a:r>
              <a:rPr lang="sk-SK" sz="1200" dirty="0"/>
              <a:t> má posúdiť logiku argumentu a súlad výskumného cieľa, metódy, výsledkov a záveru. Má zachovať všetky číselné údaje a citácie, navrhnúť úpravy po odsekoch a osobitne vypísať nepodložené tvrdenia, chýbajúce dôkazy a otázky na manuálne overenie. Nemá celý rukopis automaticky prepísať.</a:t>
            </a:r>
          </a:p>
          <a:p>
            <a:r>
              <a:rPr lang="sk-SK" sz="1200" dirty="0"/>
              <a:t>Kontrola: Overte, či model správne upozornil, že dotazník spokojnosti sám osebe nepreukazuje zlepšenie vedomostí, či nemenil citácie alebo údaje a či rozlišuje jazykovú úpravu od metodologického problému.</a:t>
            </a:r>
          </a:p>
          <a:p>
            <a:endParaRPr lang="sk-SK" sz="1200" dirty="0"/>
          </a:p>
          <a:p>
            <a:r>
              <a:rPr lang="sk-SK" sz="1200" dirty="0"/>
              <a:t>FIKTÍVNY PODKLAD K ÚLOHE 3</a:t>
            </a:r>
          </a:p>
          <a:p>
            <a:r>
              <a:rPr lang="sk-SK" sz="1200" dirty="0"/>
              <a:t>Nasledujúci úryvok rukopisu je vytvorený iba na účely kurzu. Citácie a výsledky sú fiktívne.</a:t>
            </a:r>
          </a:p>
          <a:p>
            <a:endParaRPr lang="sk-SK" sz="1200" dirty="0"/>
          </a:p>
          <a:p>
            <a:r>
              <a:rPr lang="sk-SK" sz="1200" dirty="0"/>
              <a:t>Názov rukopisu: Vplyv metódy obrátenej triedy na vedomosti študentov pedagogiky</a:t>
            </a:r>
          </a:p>
          <a:p>
            <a:endParaRPr lang="sk-SK" sz="1200" dirty="0"/>
          </a:p>
          <a:p>
            <a:r>
              <a:rPr lang="sk-SK" sz="1200" dirty="0"/>
              <a:t>Úvod a cieľ výskumu</a:t>
            </a:r>
          </a:p>
          <a:p>
            <a:r>
              <a:rPr lang="sk-SK" sz="1200" dirty="0"/>
              <a:t>Digitálne podporovaná obrátená trieda sa v posledných rokoch stala významným spôsobom modernizácie vysokoškolskej výučby. Viacerí autori uvádzajú, že presunutie výkladu pred vyučovaciu hodinu vytvára viac času na aktívne učenie a vedie k lepším výsledkom študentov (Novák, 2022; Horváthová, 2023). Cieľom nášho výskumu bolo overiť, či zavedenie obrátenej triedy zlepšuje odborné vedomosti študentov prvého ročníka pedagogiky.</a:t>
            </a:r>
          </a:p>
          <a:p>
            <a:endParaRPr lang="sk-SK" sz="1200" dirty="0"/>
          </a:p>
          <a:p>
            <a:r>
              <a:rPr lang="sk-SK" sz="1200" dirty="0"/>
              <a:t>Metóda</a:t>
            </a:r>
          </a:p>
          <a:p>
            <a:r>
              <a:rPr lang="sk-SK" sz="1200" dirty="0"/>
              <a:t>Výskum sa uskutočnil počas jedného semestra v predmete Základy pedagogiky. Do skúmania bolo zaradených 46 študentov, ktorí absolvovali štyri tematické bloky metódou obrátenej triedy. Pred každým seminárom mali k dispozícii krátke video a prezentáciu. Po skončení posledného bloku účastníci anonymne vyplnili online dotazník spokojnosti. Dotazník obsahoval desať položiek hodnotených na päťbodovej škále, kde hodnota 1 znamenala „úplne nesúhlasím“ a hodnota 5 „úplne súhlasím“. Výskum neobsahoval vstupný ani výstupný vedomostný test a nebola vytvorená kontrolná skupina.</a:t>
            </a:r>
          </a:p>
          <a:p>
            <a:endParaRPr lang="sk-SK" sz="1200" dirty="0"/>
          </a:p>
          <a:p>
            <a:r>
              <a:rPr lang="sk-SK" sz="1200" dirty="0"/>
              <a:t>Výsledky</a:t>
            </a:r>
          </a:p>
          <a:p>
            <a:r>
              <a:rPr lang="sk-SK" sz="1200" dirty="0"/>
              <a:t>Dotazník vyplnilo 42 zo 46 študentov. Priemerné hodnotenie výroku „Videá mi pomohli pripraviť sa na seminár“ bolo 4,3. Výrok „Na seminári som lepšie porozumel učivu“ dosiahol priemer 4,1 a výrok „Tento spôsob výučby by som odporučil aj v iných predmetoch“ priemer 4,4. Celkovo 35 respondentov uviedlo, že im obrátená trieda vyhovovala viac než tradičná prednáška. Na základe týchto výsledkov možno konštatovať, že vedomosti študentov sa výrazne zvýšili.</a:t>
            </a:r>
          </a:p>
          <a:p>
            <a:endParaRPr lang="sk-SK" sz="1200" dirty="0"/>
          </a:p>
          <a:p>
            <a:r>
              <a:rPr lang="sk-SK" sz="1200" dirty="0"/>
              <a:t>Diskusia</a:t>
            </a:r>
          </a:p>
          <a:p>
            <a:r>
              <a:rPr lang="sk-SK" sz="1200" dirty="0"/>
              <a:t>Výsledky potvrdzujú predchádzajúce zistenia, podľa ktorých obrátená trieda zlepšuje akademický výkon (Novák, 2022). Vysoká spokojnosť študentov dokazuje, že použité videá boli kvalitné a že študenti sa na semináre pripravovali dôslednejšie. Keďže väčšina respondentov hodnotila metódu pozitívne, možno ju odporučiť ako účinnejšiu náhradu tradičnej výučby na všetkých vysokoškolských predmetoch. Obmedzením štúdie je menší počet respondentov.</a:t>
            </a:r>
          </a:p>
          <a:p>
            <a:endParaRPr lang="sk-SK" sz="1200" dirty="0"/>
          </a:p>
          <a:p>
            <a:r>
              <a:rPr lang="sk-SK" sz="1200" dirty="0"/>
              <a:t>Záver</a:t>
            </a:r>
          </a:p>
          <a:p>
            <a:r>
              <a:rPr lang="sk-SK" sz="1200" dirty="0"/>
              <a:t>Zavedenie obrátenej triedy preukázateľne zlepšilo vedomosti študentov pedagogiky. Výsledky dokazujú, že táto metóda je efektívnejšia než tradičná prednáška a mala by byť zavedená do vysokoškolskej výučby vo väčšom rozsahu.</a:t>
            </a:r>
          </a:p>
          <a:p>
            <a:endParaRPr lang="sk-SK" sz="1200" dirty="0"/>
          </a:p>
          <a:p>
            <a:r>
              <a:rPr lang="sk-SK" sz="1200" dirty="0"/>
              <a:t>Odporúčané body na odhalenie pri revízii: cieľ výskumu sa týka vedomostí, ale meraná bola iba spokojnosť a subjektívne porozumenie; chýba vstupný a výstupný test; chýba kontrolná alebo porovnávacia skupina; tvrdenie o zvýšení vedomostí nie je podložené; spokojnosť nedokazuje kvalitu videí ani dôslednosť prípravy; z jednej malej vzorky nemožno odporúčať metódu pre všetky predmety; medzi obmedzeniami chýba nenáhodný výber, jedna inštitúcia, návratnosť dotazníka a používanie sebahodnotenia.</a:t>
            </a:r>
          </a:p>
          <a:p>
            <a:endParaRPr lang="sk-SK" sz="1200" dirty="0"/>
          </a:p>
          <a:p>
            <a:r>
              <a:rPr lang="sk-SK" sz="1200" dirty="0"/>
              <a:t>[Zdroje]</a:t>
            </a:r>
          </a:p>
          <a:p>
            <a:r>
              <a:rPr lang="sk-SK" sz="1200" dirty="0"/>
              <a:t>- https://learn.chatgpt.com/docs/prompting</a:t>
            </a:r>
          </a:p>
          <a:p>
            <a:r>
              <a:rPr lang="sk-SK" sz="1200" dirty="0"/>
              <a:t>- https://learn.chatgpt.com/docs/use-chatgpt</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404403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sk-SK"/>
              <a:t>Kliknutím upravte štýl predlohy nadpisu</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27. 8. 2026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9255346" y="2750337"/>
            <a:ext cx="1171888" cy="1356442"/>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68590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27. 8. 2026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03396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sk-SK"/>
              <a:t>Kliknutím upravte štýl predlohy nadpisu</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B613B004-4734-4880-A47D-67E72A5B61BA}" type="datetimeFigureOut">
              <a:rPr lang="sk-SK" smtClean="0"/>
              <a:t>27. 8. 2026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10729455" y="286989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80220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713925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680322" y="3030008"/>
            <a:ext cx="4698355" cy="2906179"/>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5594123" y="3030008"/>
            <a:ext cx="4700059" cy="2906179"/>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B613B004-4734-4880-A47D-67E72A5B61BA}" type="datetimeFigureOut">
              <a:rPr lang="sk-SK" smtClean="0"/>
              <a:t>27. 8. 2026</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68580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B613B004-4734-4880-A47D-67E72A5B61BA}" type="datetimeFigureOut">
              <a:rPr lang="sk-SK" smtClean="0"/>
              <a:t>27. 8. 2026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502840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3B004-4734-4880-A47D-67E72A5B61BA}" type="datetimeFigureOut">
              <a:rPr lang="sk-SK" smtClean="0"/>
              <a:t>27. 8. 2026</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202104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sk-SK"/>
              <a:t>Kliknutím upravte štýl predlohy nadpisu</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67005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403035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309"/>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564703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a:xfrm>
            <a:off x="680322" y="609597"/>
            <a:ext cx="9613858" cy="3592750"/>
          </a:xfrm>
        </p:spPr>
        <p:txBody>
          <a:bodyPr anchor="ctr"/>
          <a:lstStyle>
            <a:lvl1pP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61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262532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sk-SK"/>
              <a:t>Kliknutím upravte štýl predlohy nadpisu</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AAAA7A23-0ABB-4921-9AD7-906030D4DE17}" type="slidenum">
              <a:rPr lang="sk-SK" smtClean="0"/>
              <a:t>‹#›</a:t>
            </a:fld>
            <a:endParaRPr lang="sk-SK"/>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41603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27. 8. 2026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344026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sk-SK"/>
              <a:t>Kliknutím upravte štýl predlohy nadpisu</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3" name="Date Placeholder 2"/>
          <p:cNvSpPr>
            <a:spLocks noGrp="1"/>
          </p:cNvSpPr>
          <p:nvPr>
            <p:ph type="dt" sz="half" idx="10"/>
          </p:nvPr>
        </p:nvSpPr>
        <p:spPr/>
        <p:txBody>
          <a:bodyPr/>
          <a:lstStyle/>
          <a:p>
            <a:fld id="{B613B004-4734-4880-A47D-67E72A5B61BA}" type="datetimeFigureOut">
              <a:rPr lang="sk-SK" smtClean="0"/>
              <a:t>27. 8. 2026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50451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sk-SK"/>
              <a:t>Kliknutím upravte štýl predlohy nadpisu</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3" name="Date Placeholder 2"/>
          <p:cNvSpPr>
            <a:spLocks noGrp="1"/>
          </p:cNvSpPr>
          <p:nvPr>
            <p:ph type="dt" sz="half" idx="10"/>
          </p:nvPr>
        </p:nvSpPr>
        <p:spPr/>
        <p:txBody>
          <a:bodyPr/>
          <a:lstStyle/>
          <a:p>
            <a:fld id="{B613B004-4734-4880-A47D-67E72A5B61BA}" type="datetimeFigureOut">
              <a:rPr lang="sk-SK" smtClean="0"/>
              <a:t>27. 8. 2026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70437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27. 8. 2026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489984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13B004-4734-4880-A47D-67E72A5B61BA}" type="datetimeFigureOut">
              <a:rPr lang="sk-SK" smtClean="0"/>
              <a:t>27. 8. 2026</a:t>
            </a:fld>
            <a:endParaRPr lang="sk-SK"/>
          </a:p>
        </p:txBody>
      </p:sp>
      <p:sp>
        <p:nvSpPr>
          <p:cNvPr id="5" name="Footer Placeholder 4"/>
          <p:cNvSpPr>
            <a:spLocks noGrp="1"/>
          </p:cNvSpPr>
          <p:nvPr>
            <p:ph type="ftr" sz="quarter" idx="11"/>
          </p:nvPr>
        </p:nvSpPr>
        <p:spPr>
          <a:xfrm>
            <a:off x="680321" y="5936188"/>
            <a:ext cx="6126805" cy="365125"/>
          </a:xfrm>
        </p:spPr>
        <p:txBody>
          <a:bodyPr/>
          <a:lstStyle/>
          <a:p>
            <a:endParaRPr lang="sk-SK"/>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AAA7A23-0ABB-4921-9AD7-906030D4DE17}" type="slidenum">
              <a:rPr lang="sk-SK" smtClean="0"/>
              <a:t>‹#›</a:t>
            </a:fld>
            <a:endParaRPr lang="sk-SK"/>
          </a:p>
        </p:txBody>
      </p:sp>
    </p:spTree>
    <p:extLst>
      <p:ext uri="{BB962C8B-B14F-4D97-AF65-F5344CB8AC3E}">
        <p14:creationId xmlns:p14="http://schemas.microsoft.com/office/powerpoint/2010/main" val="2108807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3B004-4734-4880-A47D-67E72A5B61BA}" type="datetimeFigureOut">
              <a:rPr lang="sk-SK" smtClean="0"/>
              <a:t>27. 8. 2026</a:t>
            </a:fld>
            <a:endParaRPr lang="sk-SK"/>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AAA7A23-0ABB-4921-9AD7-906030D4DE17}" type="slidenum">
              <a:rPr lang="sk-SK" smtClean="0"/>
              <a:t>‹#›</a:t>
            </a:fld>
            <a:endParaRPr lang="sk-SK"/>
          </a:p>
        </p:txBody>
      </p:sp>
    </p:spTree>
    <p:extLst>
      <p:ext uri="{BB962C8B-B14F-4D97-AF65-F5344CB8AC3E}">
        <p14:creationId xmlns:p14="http://schemas.microsoft.com/office/powerpoint/2010/main" val="149194132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828FA-A54D-D110-F1D8-520019DF16AC}"/>
            </a:ext>
          </a:extLst>
        </p:cNvPr>
        <p:cNvGrpSpPr/>
        <p:nvPr/>
      </p:nvGrpSpPr>
      <p:grpSpPr>
        <a:xfrm>
          <a:off x="0" y="0"/>
          <a:ext cx="0" cy="0"/>
          <a:chOff x="0" y="0"/>
          <a:chExt cx="0" cy="0"/>
        </a:xfrm>
      </p:grpSpPr>
      <p:sp>
        <p:nvSpPr>
          <p:cNvPr id="8" name="Obdĺžnik 7">
            <a:extLst>
              <a:ext uri="{FF2B5EF4-FFF2-40B4-BE49-F238E27FC236}">
                <a16:creationId xmlns:a16="http://schemas.microsoft.com/office/drawing/2014/main" id="{BE4693C8-8430-4A8F-8D68-314826DA7194}"/>
              </a:ext>
            </a:extLst>
          </p:cNvPr>
          <p:cNvSpPr>
            <a:spLocks noGrp="1"/>
          </p:cNvSpPr>
          <p:nvPr/>
        </p:nvSpPr>
        <p:spPr>
          <a:xfrm>
            <a:off x="533400" y="361950"/>
            <a:ext cx="11323320" cy="2000250"/>
          </a:xfrm>
          <a:prstGeom prst="rect">
            <a:avLst/>
          </a:prstGeom>
          <a:noFill/>
          <a:ln w="0">
            <a:noFill/>
            <a:prstDash val="solid"/>
          </a:ln>
        </p:spPr>
        <p:txBody>
          <a:bodyPr wrap="square" lIns="0" tIns="0" rIns="0" bIns="0" anchor="t">
            <a:noAutofit/>
          </a:bodyPr>
          <a:lstStyle/>
          <a:p>
            <a:pPr algn="l">
              <a:buNone/>
              <a:defRPr sz="11250" b="1">
                <a:solidFill>
                  <a:srgbClr val="FFFFFF"/>
                </a:solidFill>
                <a:latin typeface="Arial"/>
                <a:ea typeface="Arial"/>
                <a:cs typeface="Arial"/>
              </a:defRPr>
            </a:pPr>
            <a:r>
              <a:rPr lang="sk-SK" sz="9600" b="1" noProof="0" dirty="0">
                <a:solidFill>
                  <a:srgbClr val="FFFFFF"/>
                </a:solidFill>
                <a:latin typeface="Arial"/>
                <a:ea typeface="Arial"/>
                <a:cs typeface="Arial"/>
              </a:rPr>
              <a:t>Praktické cvičenia</a:t>
            </a:r>
          </a:p>
        </p:txBody>
      </p:sp>
      <p:sp>
        <p:nvSpPr>
          <p:cNvPr id="2" name="Obdĺžnik 1">
            <a:extLst>
              <a:ext uri="{FF2B5EF4-FFF2-40B4-BE49-F238E27FC236}">
                <a16:creationId xmlns:a16="http://schemas.microsoft.com/office/drawing/2014/main" id="{AFE8BF5A-C6E1-95E1-1B15-58301B391639}"/>
              </a:ext>
            </a:extLst>
          </p:cNvPr>
          <p:cNvSpPr>
            <a:spLocks noGrp="1"/>
          </p:cNvSpPr>
          <p:nvPr/>
        </p:nvSpPr>
        <p:spPr>
          <a:xfrm>
            <a:off x="533400" y="2571750"/>
            <a:ext cx="11125200" cy="38100"/>
          </a:xfrm>
          <a:prstGeom prst="rect">
            <a:avLst/>
          </a:prstGeom>
          <a:solidFill>
            <a:srgbClr val="6DCBF4"/>
          </a:solidFill>
          <a:ln w="0">
            <a:solidFill>
              <a:srgbClr val="6DCBF4"/>
            </a:solidFill>
            <a:prstDash val="solid"/>
          </a:ln>
        </p:spPr>
        <p:txBody>
          <a:bodyPr/>
          <a:lstStyle/>
          <a:p>
            <a:endParaRPr lang="sk-SK" noProof="0" dirty="0"/>
          </a:p>
        </p:txBody>
      </p:sp>
      <p:sp>
        <p:nvSpPr>
          <p:cNvPr id="3" name="Obdĺžnik 2">
            <a:extLst>
              <a:ext uri="{FF2B5EF4-FFF2-40B4-BE49-F238E27FC236}">
                <a16:creationId xmlns:a16="http://schemas.microsoft.com/office/drawing/2014/main" id="{342B7C3E-4353-CA40-6709-2060C1D37DA6}"/>
              </a:ext>
            </a:extLst>
          </p:cNvPr>
          <p:cNvSpPr>
            <a:spLocks noGrp="1"/>
          </p:cNvSpPr>
          <p:nvPr/>
        </p:nvSpPr>
        <p:spPr>
          <a:xfrm>
            <a:off x="533400" y="3067050"/>
            <a:ext cx="9906000" cy="1143000"/>
          </a:xfrm>
          <a:prstGeom prst="rect">
            <a:avLst/>
          </a:prstGeom>
          <a:noFill/>
          <a:ln w="0">
            <a:noFill/>
            <a:prstDash val="solid"/>
          </a:ln>
        </p:spPr>
        <p:txBody>
          <a:bodyPr wrap="square" lIns="0" tIns="0" rIns="0" bIns="0" anchor="t">
            <a:normAutofit/>
          </a:bodyPr>
          <a:lstStyle/>
          <a:p>
            <a:pPr algn="l">
              <a:buNone/>
              <a:defRPr sz="5100" b="1">
                <a:solidFill>
                  <a:srgbClr val="FFFFFF"/>
                </a:solidFill>
                <a:latin typeface="Arial"/>
                <a:ea typeface="Arial"/>
                <a:cs typeface="Arial"/>
              </a:defRPr>
            </a:pPr>
            <a:r>
              <a:rPr lang="sk-SK" sz="5100" b="1" noProof="0" dirty="0">
                <a:solidFill>
                  <a:srgbClr val="FFFFFF"/>
                </a:solidFill>
                <a:latin typeface="Arial"/>
                <a:ea typeface="Arial"/>
                <a:cs typeface="Arial"/>
              </a:rPr>
              <a:t>Akademický pracovník</a:t>
            </a:r>
          </a:p>
        </p:txBody>
      </p:sp>
      <p:sp>
        <p:nvSpPr>
          <p:cNvPr id="5" name="Obdĺžnik 4">
            <a:extLst>
              <a:ext uri="{FF2B5EF4-FFF2-40B4-BE49-F238E27FC236}">
                <a16:creationId xmlns:a16="http://schemas.microsoft.com/office/drawing/2014/main" id="{6CCA2669-8149-603A-0E8E-94EED3A6D574}"/>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Tree>
    <p:extLst>
      <p:ext uri="{BB962C8B-B14F-4D97-AF65-F5344CB8AC3E}">
        <p14:creationId xmlns:p14="http://schemas.microsoft.com/office/powerpoint/2010/main" val="263756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a:extLst>
              <a:ext uri="{FF2B5EF4-FFF2-40B4-BE49-F238E27FC236}">
                <a16:creationId xmlns:a16="http://schemas.microsoft.com/office/drawing/2014/main" id="{74206F58-B14D-F5C4-DA9E-A8300C9AEDD2}"/>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A7778120-5484-4BB6-A6DF-D3437C041722}"/>
              </a:ext>
            </a:extLst>
          </p:cNvPr>
          <p:cNvSpPr txBox="1"/>
          <p:nvPr/>
        </p:nvSpPr>
        <p:spPr>
          <a:xfrm>
            <a:off x="685800" y="990600"/>
            <a:ext cx="9499600" cy="889000"/>
          </a:xfrm>
          <a:prstGeom prst="rect">
            <a:avLst/>
          </a:prstGeom>
          <a:noFill/>
        </p:spPr>
        <p:txBody>
          <a:bodyPr vertOverflow="overflow" vert="horz" wrap="square" rtlCol="0" anchor="ctr" anchorCtr="0">
            <a:normAutofit/>
          </a:bodyPr>
          <a:lstStyle/>
          <a:p>
            <a:pPr algn="l"/>
            <a:r>
              <a:rPr lang="sk-SK" sz="2800">
                <a:solidFill>
                  <a:srgbClr val="FFFFFF"/>
                </a:solidFill>
                <a:latin typeface="Arial"/>
                <a:cs typeface="Arial"/>
              </a:rPr>
              <a:t>Z výskumnej otázky k abstraktu článku</a:t>
            </a:r>
          </a:p>
        </p:txBody>
      </p:sp>
      <p:sp>
        <p:nvSpPr>
          <p:cNvPr id="5" name="BlokTextu 4">
            <a:extLst>
              <a:ext uri="{FF2B5EF4-FFF2-40B4-BE49-F238E27FC236}">
                <a16:creationId xmlns:a16="http://schemas.microsoft.com/office/drawing/2014/main" id="{4153BF40-3C25-4D34-85BD-BD773379CDDD}"/>
              </a:ext>
            </a:extLst>
          </p:cNvPr>
          <p:cNvSpPr txBox="1"/>
          <p:nvPr/>
        </p:nvSpPr>
        <p:spPr>
          <a:xfrm>
            <a:off x="10668000" y="1117600"/>
            <a:ext cx="1295400" cy="381000"/>
          </a:xfrm>
          <a:prstGeom prst="rect">
            <a:avLst/>
          </a:prstGeom>
          <a:noFill/>
        </p:spPr>
        <p:txBody>
          <a:bodyPr vertOverflow="overflow" vert="horz" wrap="square" rtlCol="0" anchor="ctr" anchorCtr="0">
            <a:normAutofit fontScale="92500" lnSpcReduction="10000"/>
          </a:bodyPr>
          <a:lstStyle/>
          <a:p>
            <a:pPr algn="l"/>
            <a:r>
              <a:rPr lang="sk-SK" sz="1100" b="1" dirty="0">
                <a:solidFill>
                  <a:srgbClr val="FFFFFF"/>
                </a:solidFill>
                <a:latin typeface="Arial"/>
                <a:cs typeface="Arial"/>
              </a:rPr>
              <a:t>CVIČENIE 1</a:t>
            </a:r>
          </a:p>
          <a:p>
            <a:pPr algn="l"/>
            <a:r>
              <a:rPr lang="sk-SK" sz="1100" b="1" dirty="0">
                <a:solidFill>
                  <a:srgbClr val="FFFFFF"/>
                </a:solidFill>
                <a:latin typeface="Arial"/>
                <a:cs typeface="Arial"/>
              </a:rPr>
              <a:t>AKADEMIK</a:t>
            </a:r>
          </a:p>
        </p:txBody>
      </p:sp>
      <p:sp>
        <p:nvSpPr>
          <p:cNvPr id="6" name="BlokTextu 5">
            <a:extLst>
              <a:ext uri="{FF2B5EF4-FFF2-40B4-BE49-F238E27FC236}">
                <a16:creationId xmlns:a16="http://schemas.microsoft.com/office/drawing/2014/main" id="{5787A00B-9301-4AFE-9F17-6F7EA9195F86}"/>
              </a:ext>
            </a:extLst>
          </p:cNvPr>
          <p:cNvSpPr txBox="1"/>
          <p:nvPr/>
        </p:nvSpPr>
        <p:spPr>
          <a:xfrm>
            <a:off x="685800" y="2235200"/>
            <a:ext cx="10820400" cy="3556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Cieľ: zostaviť prompt, ktorý spracuje iba dodané fakty a nevymýšľa výsledky ani citácie.</a:t>
            </a:r>
          </a:p>
        </p:txBody>
      </p:sp>
      <p:sp>
        <p:nvSpPr>
          <p:cNvPr id="7" name="Obdĺžnik: zaoblené rohy 6">
            <a:extLst>
              <a:ext uri="{FF2B5EF4-FFF2-40B4-BE49-F238E27FC236}">
                <a16:creationId xmlns:a16="http://schemas.microsoft.com/office/drawing/2014/main" id="{D3BDA588-A928-452A-92E6-E88F978EAA01}"/>
              </a:ext>
            </a:extLst>
          </p:cNvPr>
          <p:cNvSpPr/>
          <p:nvPr/>
        </p:nvSpPr>
        <p:spPr>
          <a:xfrm>
            <a:off x="685800" y="2768600"/>
            <a:ext cx="34544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0BA3AAC-2C2A-4263-9AFB-5613D2157330}"/>
              </a:ext>
            </a:extLst>
          </p:cNvPr>
          <p:cNvSpPr/>
          <p:nvPr/>
        </p:nvSpPr>
        <p:spPr>
          <a:xfrm>
            <a:off x="685800" y="2768600"/>
            <a:ext cx="3454400" cy="762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vál 8">
            <a:extLst>
              <a:ext uri="{FF2B5EF4-FFF2-40B4-BE49-F238E27FC236}">
                <a16:creationId xmlns:a16="http://schemas.microsoft.com/office/drawing/2014/main" id="{449FA17B-00DF-4EC9-975B-7472539CDF99}"/>
              </a:ext>
            </a:extLst>
          </p:cNvPr>
          <p:cNvSpPr/>
          <p:nvPr/>
        </p:nvSpPr>
        <p:spPr>
          <a:xfrm>
            <a:off x="889000" y="2997200"/>
            <a:ext cx="533400" cy="533400"/>
          </a:xfrm>
          <a:prstGeom prst="ellipse">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BlokTextu 9">
            <a:extLst>
              <a:ext uri="{FF2B5EF4-FFF2-40B4-BE49-F238E27FC236}">
                <a16:creationId xmlns:a16="http://schemas.microsoft.com/office/drawing/2014/main" id="{4E3630FA-1250-494D-B52A-B3E1AEA77116}"/>
              </a:ext>
            </a:extLst>
          </p:cNvPr>
          <p:cNvSpPr txBox="1"/>
          <p:nvPr/>
        </p:nvSpPr>
        <p:spPr>
          <a:xfrm>
            <a:off x="889000" y="2997200"/>
            <a:ext cx="533400" cy="533400"/>
          </a:xfrm>
          <a:prstGeom prst="rect">
            <a:avLst/>
          </a:prstGeom>
          <a:noFill/>
        </p:spPr>
        <p:txBody>
          <a:bodyPr vertOverflow="overflow" vert="horz" wrap="square" rtlCol="0" anchor="ctr" anchorCtr="0">
            <a:normAutofit/>
          </a:bodyPr>
          <a:lstStyle/>
          <a:p>
            <a:pPr algn="l"/>
            <a:r>
              <a:rPr lang="sk-SK" b="1">
                <a:solidFill>
                  <a:srgbClr val="FFFFFF"/>
                </a:solidFill>
                <a:latin typeface="Arial"/>
                <a:cs typeface="Arial"/>
              </a:rPr>
              <a:t>1</a:t>
            </a:r>
          </a:p>
        </p:txBody>
      </p:sp>
      <p:sp>
        <p:nvSpPr>
          <p:cNvPr id="11" name="BlokTextu 10">
            <a:extLst>
              <a:ext uri="{FF2B5EF4-FFF2-40B4-BE49-F238E27FC236}">
                <a16:creationId xmlns:a16="http://schemas.microsoft.com/office/drawing/2014/main" id="{18BA73DE-ABD8-4467-B01C-50E7445FC744}"/>
              </a:ext>
            </a:extLst>
          </p:cNvPr>
          <p:cNvSpPr txBox="1"/>
          <p:nvPr/>
        </p:nvSpPr>
        <p:spPr>
          <a:xfrm>
            <a:off x="1574800" y="3048000"/>
            <a:ext cx="2286000" cy="279400"/>
          </a:xfrm>
          <a:prstGeom prst="rect">
            <a:avLst/>
          </a:prstGeom>
          <a:noFill/>
        </p:spPr>
        <p:txBody>
          <a:bodyPr vertOverflow="overflow" vert="horz" wrap="square" rtlCol="0" anchor="ctr" anchorCtr="0">
            <a:normAutofit/>
          </a:bodyPr>
          <a:lstStyle/>
          <a:p>
            <a:pPr algn="l"/>
            <a:r>
              <a:rPr lang="sk-SK" sz="1100" b="1">
                <a:solidFill>
                  <a:srgbClr val="FFFFFF"/>
                </a:solidFill>
                <a:latin typeface="Arial"/>
                <a:cs typeface="Arial"/>
              </a:rPr>
              <a:t>PODKLADY</a:t>
            </a:r>
          </a:p>
        </p:txBody>
      </p:sp>
      <p:sp>
        <p:nvSpPr>
          <p:cNvPr id="12" name="BlokTextu 11">
            <a:extLst>
              <a:ext uri="{FF2B5EF4-FFF2-40B4-BE49-F238E27FC236}">
                <a16:creationId xmlns:a16="http://schemas.microsoft.com/office/drawing/2014/main" id="{BB1A8288-51DB-4D6B-9650-E6F54D2E53E9}"/>
              </a:ext>
            </a:extLst>
          </p:cNvPr>
          <p:cNvSpPr txBox="1"/>
          <p:nvPr/>
        </p:nvSpPr>
        <p:spPr>
          <a:xfrm>
            <a:off x="914400" y="3683000"/>
            <a:ext cx="2997200" cy="4572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Čo AI smie použiť?</a:t>
            </a:r>
          </a:p>
        </p:txBody>
      </p:sp>
      <p:sp>
        <p:nvSpPr>
          <p:cNvPr id="13" name="Obdĺžnik 12">
            <a:extLst>
              <a:ext uri="{FF2B5EF4-FFF2-40B4-BE49-F238E27FC236}">
                <a16:creationId xmlns:a16="http://schemas.microsoft.com/office/drawing/2014/main" id="{E55810FC-63A1-4627-8248-F4B0DBC2653A}"/>
              </a:ext>
            </a:extLst>
          </p:cNvPr>
          <p:cNvSpPr/>
          <p:nvPr/>
        </p:nvSpPr>
        <p:spPr>
          <a:xfrm>
            <a:off x="914400" y="4241800"/>
            <a:ext cx="29972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4" name="BlokTextu 13">
            <a:extLst>
              <a:ext uri="{FF2B5EF4-FFF2-40B4-BE49-F238E27FC236}">
                <a16:creationId xmlns:a16="http://schemas.microsoft.com/office/drawing/2014/main" id="{1181BBAD-52C9-4D67-9947-F7E34B433B25}"/>
              </a:ext>
            </a:extLst>
          </p:cNvPr>
          <p:cNvSpPr txBox="1"/>
          <p:nvPr/>
        </p:nvSpPr>
        <p:spPr>
          <a:xfrm>
            <a:off x="914400" y="4394200"/>
            <a:ext cx="2997200" cy="812800"/>
          </a:xfrm>
          <a:prstGeom prst="rect">
            <a:avLst/>
          </a:prstGeom>
          <a:noFill/>
        </p:spPr>
        <p:txBody>
          <a:bodyPr vertOverflow="overflow" vert="horz" wrap="square" rtlCol="0" anchor="t" anchorCtr="0">
            <a:normAutofit/>
          </a:bodyPr>
          <a:lstStyle/>
          <a:p>
            <a:pPr algn="l"/>
            <a:r>
              <a:rPr lang="sk-SK" sz="1150">
                <a:solidFill>
                  <a:srgbClr val="FFFFFF"/>
                </a:solidFill>
                <a:latin typeface="Arial"/>
                <a:cs typeface="Arial"/>
              </a:rPr>
              <a:t>Výskumná otázka
Metóda a vzorka
3 overené zistenia
Limity štúdie</a:t>
            </a:r>
          </a:p>
        </p:txBody>
      </p:sp>
      <p:sp>
        <p:nvSpPr>
          <p:cNvPr id="15" name="Obdĺžnik: zaoblené rohy 14">
            <a:extLst>
              <a:ext uri="{FF2B5EF4-FFF2-40B4-BE49-F238E27FC236}">
                <a16:creationId xmlns:a16="http://schemas.microsoft.com/office/drawing/2014/main" id="{F418022D-A591-4CC9-B1EB-EB176B48BE89}"/>
              </a:ext>
            </a:extLst>
          </p:cNvPr>
          <p:cNvSpPr/>
          <p:nvPr/>
        </p:nvSpPr>
        <p:spPr>
          <a:xfrm>
            <a:off x="4368800" y="2768600"/>
            <a:ext cx="34544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Obdĺžnik 15">
            <a:extLst>
              <a:ext uri="{FF2B5EF4-FFF2-40B4-BE49-F238E27FC236}">
                <a16:creationId xmlns:a16="http://schemas.microsoft.com/office/drawing/2014/main" id="{C00E53B0-892B-4189-B5DB-8A66FEDFD1C1}"/>
              </a:ext>
            </a:extLst>
          </p:cNvPr>
          <p:cNvSpPr/>
          <p:nvPr/>
        </p:nvSpPr>
        <p:spPr>
          <a:xfrm>
            <a:off x="4368800" y="2768600"/>
            <a:ext cx="3454400" cy="762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7" name="Ovál 16">
            <a:extLst>
              <a:ext uri="{FF2B5EF4-FFF2-40B4-BE49-F238E27FC236}">
                <a16:creationId xmlns:a16="http://schemas.microsoft.com/office/drawing/2014/main" id="{B9E0FF08-DA0E-4C96-A916-5EAA84976188}"/>
              </a:ext>
            </a:extLst>
          </p:cNvPr>
          <p:cNvSpPr/>
          <p:nvPr/>
        </p:nvSpPr>
        <p:spPr>
          <a:xfrm>
            <a:off x="4572000" y="2997200"/>
            <a:ext cx="533400" cy="533400"/>
          </a:xfrm>
          <a:prstGeom prst="ellipse">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8" name="BlokTextu 17">
            <a:extLst>
              <a:ext uri="{FF2B5EF4-FFF2-40B4-BE49-F238E27FC236}">
                <a16:creationId xmlns:a16="http://schemas.microsoft.com/office/drawing/2014/main" id="{1D8F4FF8-350B-413A-87FD-D354CD31A590}"/>
              </a:ext>
            </a:extLst>
          </p:cNvPr>
          <p:cNvSpPr txBox="1"/>
          <p:nvPr/>
        </p:nvSpPr>
        <p:spPr>
          <a:xfrm>
            <a:off x="4572000" y="2997200"/>
            <a:ext cx="533400" cy="533400"/>
          </a:xfrm>
          <a:prstGeom prst="rect">
            <a:avLst/>
          </a:prstGeom>
          <a:noFill/>
        </p:spPr>
        <p:txBody>
          <a:bodyPr vertOverflow="overflow" vert="horz" wrap="square" rtlCol="0" anchor="ctr" anchorCtr="0">
            <a:normAutofit/>
          </a:bodyPr>
          <a:lstStyle/>
          <a:p>
            <a:pPr algn="l"/>
            <a:r>
              <a:rPr lang="sk-SK" b="1">
                <a:solidFill>
                  <a:srgbClr val="FFFFFF"/>
                </a:solidFill>
                <a:latin typeface="Arial"/>
                <a:cs typeface="Arial"/>
              </a:rPr>
              <a:t>2</a:t>
            </a:r>
          </a:p>
        </p:txBody>
      </p:sp>
      <p:sp>
        <p:nvSpPr>
          <p:cNvPr id="19" name="BlokTextu 18">
            <a:extLst>
              <a:ext uri="{FF2B5EF4-FFF2-40B4-BE49-F238E27FC236}">
                <a16:creationId xmlns:a16="http://schemas.microsoft.com/office/drawing/2014/main" id="{C4A8245F-39C1-4503-9414-AAB6D0D59BAB}"/>
              </a:ext>
            </a:extLst>
          </p:cNvPr>
          <p:cNvSpPr txBox="1"/>
          <p:nvPr/>
        </p:nvSpPr>
        <p:spPr>
          <a:xfrm>
            <a:off x="5257800" y="3048000"/>
            <a:ext cx="2286000" cy="279400"/>
          </a:xfrm>
          <a:prstGeom prst="rect">
            <a:avLst/>
          </a:prstGeom>
          <a:noFill/>
        </p:spPr>
        <p:txBody>
          <a:bodyPr vertOverflow="overflow" vert="horz" wrap="square" rtlCol="0" anchor="ctr" anchorCtr="0">
            <a:normAutofit/>
          </a:bodyPr>
          <a:lstStyle/>
          <a:p>
            <a:pPr algn="l"/>
            <a:r>
              <a:rPr lang="sk-SK" sz="1100" b="1">
                <a:solidFill>
                  <a:srgbClr val="FFFFFF"/>
                </a:solidFill>
                <a:latin typeface="Arial"/>
                <a:cs typeface="Arial"/>
              </a:rPr>
              <a:t>PROMPT R.U.K.A</a:t>
            </a:r>
          </a:p>
        </p:txBody>
      </p:sp>
      <p:sp>
        <p:nvSpPr>
          <p:cNvPr id="20" name="BlokTextu 19">
            <a:extLst>
              <a:ext uri="{FF2B5EF4-FFF2-40B4-BE49-F238E27FC236}">
                <a16:creationId xmlns:a16="http://schemas.microsoft.com/office/drawing/2014/main" id="{2A54B581-BD1E-4B2A-AFFB-F84FB88587D9}"/>
              </a:ext>
            </a:extLst>
          </p:cNvPr>
          <p:cNvSpPr txBox="1"/>
          <p:nvPr/>
        </p:nvSpPr>
        <p:spPr>
          <a:xfrm>
            <a:off x="4597400" y="3683000"/>
            <a:ext cx="2997200" cy="4572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Zadajte úlohu presne</a:t>
            </a:r>
          </a:p>
        </p:txBody>
      </p:sp>
      <p:sp>
        <p:nvSpPr>
          <p:cNvPr id="21" name="Obdĺžnik 20">
            <a:extLst>
              <a:ext uri="{FF2B5EF4-FFF2-40B4-BE49-F238E27FC236}">
                <a16:creationId xmlns:a16="http://schemas.microsoft.com/office/drawing/2014/main" id="{A3F3186C-2623-403A-BBBA-45097D40A242}"/>
              </a:ext>
            </a:extLst>
          </p:cNvPr>
          <p:cNvSpPr/>
          <p:nvPr/>
        </p:nvSpPr>
        <p:spPr>
          <a:xfrm>
            <a:off x="4597400" y="4241800"/>
            <a:ext cx="29972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2" name="BlokTextu 21">
            <a:extLst>
              <a:ext uri="{FF2B5EF4-FFF2-40B4-BE49-F238E27FC236}">
                <a16:creationId xmlns:a16="http://schemas.microsoft.com/office/drawing/2014/main" id="{DA4BE055-3A6A-482F-9DAF-CAD667781616}"/>
              </a:ext>
            </a:extLst>
          </p:cNvPr>
          <p:cNvSpPr txBox="1"/>
          <p:nvPr/>
        </p:nvSpPr>
        <p:spPr>
          <a:xfrm>
            <a:off x="4597400" y="4394200"/>
            <a:ext cx="2997200" cy="812800"/>
          </a:xfrm>
          <a:prstGeom prst="rect">
            <a:avLst/>
          </a:prstGeom>
          <a:noFill/>
        </p:spPr>
        <p:txBody>
          <a:bodyPr vertOverflow="overflow" vert="horz" wrap="square" rtlCol="0" anchor="t" anchorCtr="0">
            <a:normAutofit/>
          </a:bodyPr>
          <a:lstStyle/>
          <a:p>
            <a:pPr algn="l"/>
            <a:r>
              <a:rPr lang="sk-SK" sz="1150">
                <a:solidFill>
                  <a:srgbClr val="FFFFFF"/>
                </a:solidFill>
                <a:latin typeface="Arial"/>
                <a:cs typeface="Arial"/>
              </a:rPr>
              <a:t>Rola: editor časopisu
Úloha: abstrakt do 180 slov
Kontext: odbor a publikum
Atribúty: IMRaD + 5 kľúčových slov</a:t>
            </a:r>
          </a:p>
        </p:txBody>
      </p:sp>
      <p:sp>
        <p:nvSpPr>
          <p:cNvPr id="23" name="Obdĺžnik: zaoblené rohy 22">
            <a:extLst>
              <a:ext uri="{FF2B5EF4-FFF2-40B4-BE49-F238E27FC236}">
                <a16:creationId xmlns:a16="http://schemas.microsoft.com/office/drawing/2014/main" id="{A5C0B38E-9571-4DFA-AE96-903E5C92EA9D}"/>
              </a:ext>
            </a:extLst>
          </p:cNvPr>
          <p:cNvSpPr/>
          <p:nvPr/>
        </p:nvSpPr>
        <p:spPr>
          <a:xfrm>
            <a:off x="8051800" y="2768600"/>
            <a:ext cx="34544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4" name="Obdĺžnik 23">
            <a:extLst>
              <a:ext uri="{FF2B5EF4-FFF2-40B4-BE49-F238E27FC236}">
                <a16:creationId xmlns:a16="http://schemas.microsoft.com/office/drawing/2014/main" id="{781E33A3-BFD9-4A81-8B86-109BF5936B0B}"/>
              </a:ext>
            </a:extLst>
          </p:cNvPr>
          <p:cNvSpPr/>
          <p:nvPr/>
        </p:nvSpPr>
        <p:spPr>
          <a:xfrm>
            <a:off x="8051800" y="2768600"/>
            <a:ext cx="3454400" cy="762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5" name="Ovál 24">
            <a:extLst>
              <a:ext uri="{FF2B5EF4-FFF2-40B4-BE49-F238E27FC236}">
                <a16:creationId xmlns:a16="http://schemas.microsoft.com/office/drawing/2014/main" id="{D0B7D178-4E91-465A-8DE5-82C40136A2D5}"/>
              </a:ext>
            </a:extLst>
          </p:cNvPr>
          <p:cNvSpPr/>
          <p:nvPr/>
        </p:nvSpPr>
        <p:spPr>
          <a:xfrm>
            <a:off x="8255000" y="2997200"/>
            <a:ext cx="533400" cy="533400"/>
          </a:xfrm>
          <a:prstGeom prst="ellipse">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6" name="BlokTextu 25">
            <a:extLst>
              <a:ext uri="{FF2B5EF4-FFF2-40B4-BE49-F238E27FC236}">
                <a16:creationId xmlns:a16="http://schemas.microsoft.com/office/drawing/2014/main" id="{A072AB72-DDAC-4254-AB72-FCB3322A6959}"/>
              </a:ext>
            </a:extLst>
          </p:cNvPr>
          <p:cNvSpPr txBox="1"/>
          <p:nvPr/>
        </p:nvSpPr>
        <p:spPr>
          <a:xfrm>
            <a:off x="8255000" y="2997200"/>
            <a:ext cx="533400" cy="533400"/>
          </a:xfrm>
          <a:prstGeom prst="rect">
            <a:avLst/>
          </a:prstGeom>
          <a:noFill/>
        </p:spPr>
        <p:txBody>
          <a:bodyPr vertOverflow="overflow" vert="horz" wrap="square" rtlCol="0" anchor="ctr" anchorCtr="0">
            <a:normAutofit/>
          </a:bodyPr>
          <a:lstStyle/>
          <a:p>
            <a:pPr algn="l"/>
            <a:r>
              <a:rPr lang="sk-SK" b="1">
                <a:solidFill>
                  <a:srgbClr val="FFFFFF"/>
                </a:solidFill>
                <a:latin typeface="Arial"/>
                <a:cs typeface="Arial"/>
              </a:rPr>
              <a:t>3</a:t>
            </a:r>
          </a:p>
        </p:txBody>
      </p:sp>
      <p:sp>
        <p:nvSpPr>
          <p:cNvPr id="27" name="BlokTextu 26">
            <a:extLst>
              <a:ext uri="{FF2B5EF4-FFF2-40B4-BE49-F238E27FC236}">
                <a16:creationId xmlns:a16="http://schemas.microsoft.com/office/drawing/2014/main" id="{9B5C37EC-4113-4360-B337-BB15600C4AAA}"/>
              </a:ext>
            </a:extLst>
          </p:cNvPr>
          <p:cNvSpPr txBox="1"/>
          <p:nvPr/>
        </p:nvSpPr>
        <p:spPr>
          <a:xfrm>
            <a:off x="8940800" y="3048000"/>
            <a:ext cx="2286000" cy="279400"/>
          </a:xfrm>
          <a:prstGeom prst="rect">
            <a:avLst/>
          </a:prstGeom>
          <a:noFill/>
        </p:spPr>
        <p:txBody>
          <a:bodyPr vertOverflow="overflow" vert="horz" wrap="square" rtlCol="0" anchor="ctr" anchorCtr="0">
            <a:normAutofit/>
          </a:bodyPr>
          <a:lstStyle/>
          <a:p>
            <a:pPr algn="l"/>
            <a:r>
              <a:rPr lang="sk-SK" sz="1100" b="1">
                <a:solidFill>
                  <a:srgbClr val="FFFFFF"/>
                </a:solidFill>
                <a:latin typeface="Arial"/>
                <a:cs typeface="Arial"/>
              </a:rPr>
              <a:t>KONTROLA</a:t>
            </a:r>
          </a:p>
        </p:txBody>
      </p:sp>
      <p:sp>
        <p:nvSpPr>
          <p:cNvPr id="28" name="BlokTextu 27">
            <a:extLst>
              <a:ext uri="{FF2B5EF4-FFF2-40B4-BE49-F238E27FC236}">
                <a16:creationId xmlns:a16="http://schemas.microsoft.com/office/drawing/2014/main" id="{7EC4892F-8F7D-46F8-9B5F-5E39B6BE455B}"/>
              </a:ext>
            </a:extLst>
          </p:cNvPr>
          <p:cNvSpPr txBox="1"/>
          <p:nvPr/>
        </p:nvSpPr>
        <p:spPr>
          <a:xfrm>
            <a:off x="8280400" y="3683000"/>
            <a:ext cx="2997200" cy="4572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Čo nesmie vzniknúť?</a:t>
            </a:r>
          </a:p>
        </p:txBody>
      </p:sp>
      <p:sp>
        <p:nvSpPr>
          <p:cNvPr id="29" name="Obdĺžnik 28">
            <a:extLst>
              <a:ext uri="{FF2B5EF4-FFF2-40B4-BE49-F238E27FC236}">
                <a16:creationId xmlns:a16="http://schemas.microsoft.com/office/drawing/2014/main" id="{3BFC0A55-F74B-48DE-8B4F-41A223F8C7A6}"/>
              </a:ext>
            </a:extLst>
          </p:cNvPr>
          <p:cNvSpPr/>
          <p:nvPr/>
        </p:nvSpPr>
        <p:spPr>
          <a:xfrm>
            <a:off x="8280400" y="4241800"/>
            <a:ext cx="29972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0" name="BlokTextu 29">
            <a:extLst>
              <a:ext uri="{FF2B5EF4-FFF2-40B4-BE49-F238E27FC236}">
                <a16:creationId xmlns:a16="http://schemas.microsoft.com/office/drawing/2014/main" id="{8D49C8A0-29AB-438C-9484-02D2B2059202}"/>
              </a:ext>
            </a:extLst>
          </p:cNvPr>
          <p:cNvSpPr txBox="1"/>
          <p:nvPr/>
        </p:nvSpPr>
        <p:spPr>
          <a:xfrm>
            <a:off x="8280400" y="4394200"/>
            <a:ext cx="2997200" cy="812800"/>
          </a:xfrm>
          <a:prstGeom prst="rect">
            <a:avLst/>
          </a:prstGeom>
          <a:noFill/>
        </p:spPr>
        <p:txBody>
          <a:bodyPr vertOverflow="overflow" vert="horz" wrap="square" rtlCol="0" anchor="t" anchorCtr="0">
            <a:normAutofit/>
          </a:bodyPr>
          <a:lstStyle/>
          <a:p>
            <a:pPr algn="l"/>
            <a:r>
              <a:rPr lang="sk-SK" sz="1150">
                <a:solidFill>
                  <a:srgbClr val="FFFFFF"/>
                </a:solidFill>
                <a:latin typeface="Arial"/>
                <a:cs typeface="Arial"/>
              </a:rPr>
              <a:t>Neexistujúce výsledky
Vymyslené citácie
Silnejšie tvrdenia než dáta
Neoznačené medzery</a:t>
            </a:r>
          </a:p>
        </p:txBody>
      </p:sp>
      <p:sp>
        <p:nvSpPr>
          <p:cNvPr id="31" name="Obdĺžnik 30">
            <a:extLst>
              <a:ext uri="{FF2B5EF4-FFF2-40B4-BE49-F238E27FC236}">
                <a16:creationId xmlns:a16="http://schemas.microsoft.com/office/drawing/2014/main" id="{776278FD-6A43-45DE-B2DC-4ADFBF1DFE72}"/>
              </a:ext>
            </a:extLst>
          </p:cNvPr>
          <p:cNvSpPr/>
          <p:nvPr/>
        </p:nvSpPr>
        <p:spPr>
          <a:xfrm>
            <a:off x="685800" y="5613400"/>
            <a:ext cx="10820400" cy="6731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2" name="Obdĺžnik 31">
            <a:extLst>
              <a:ext uri="{FF2B5EF4-FFF2-40B4-BE49-F238E27FC236}">
                <a16:creationId xmlns:a16="http://schemas.microsoft.com/office/drawing/2014/main" id="{B386EDCB-4D1A-4DFC-AEA0-277A03BD2935}"/>
              </a:ext>
            </a:extLst>
          </p:cNvPr>
          <p:cNvSpPr/>
          <p:nvPr/>
        </p:nvSpPr>
        <p:spPr>
          <a:xfrm>
            <a:off x="685800" y="5613400"/>
            <a:ext cx="101600" cy="6731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3" name="BlokTextu 32">
            <a:extLst>
              <a:ext uri="{FF2B5EF4-FFF2-40B4-BE49-F238E27FC236}">
                <a16:creationId xmlns:a16="http://schemas.microsoft.com/office/drawing/2014/main" id="{463573F5-955F-45E7-87EC-52DDB0AF8774}"/>
              </a:ext>
            </a:extLst>
          </p:cNvPr>
          <p:cNvSpPr txBox="1"/>
          <p:nvPr/>
        </p:nvSpPr>
        <p:spPr>
          <a:xfrm>
            <a:off x="990600" y="5753100"/>
            <a:ext cx="1524000" cy="330200"/>
          </a:xfrm>
          <a:prstGeom prst="rect">
            <a:avLst/>
          </a:prstGeom>
          <a:noFill/>
        </p:spPr>
        <p:txBody>
          <a:bodyPr vertOverflow="overflow" vert="horz" wrap="square" rtlCol="0" anchor="ctr" anchorCtr="0">
            <a:normAutofit/>
          </a:bodyPr>
          <a:lstStyle/>
          <a:p>
            <a:pPr algn="l"/>
            <a:r>
              <a:rPr lang="sk-SK" sz="1200" b="1">
                <a:solidFill>
                  <a:srgbClr val="29B6E2"/>
                </a:solidFill>
                <a:latin typeface="Arial"/>
                <a:cs typeface="Arial"/>
              </a:rPr>
              <a:t>ODOVZDAJTE</a:t>
            </a:r>
          </a:p>
        </p:txBody>
      </p:sp>
      <p:sp>
        <p:nvSpPr>
          <p:cNvPr id="34" name="BlokTextu 33">
            <a:extLst>
              <a:ext uri="{FF2B5EF4-FFF2-40B4-BE49-F238E27FC236}">
                <a16:creationId xmlns:a16="http://schemas.microsoft.com/office/drawing/2014/main" id="{3683BBA6-4A2F-4CB5-8C6E-68B8583F9BBA}"/>
              </a:ext>
            </a:extLst>
          </p:cNvPr>
          <p:cNvSpPr txBox="1"/>
          <p:nvPr/>
        </p:nvSpPr>
        <p:spPr>
          <a:xfrm>
            <a:off x="2603500" y="5753100"/>
            <a:ext cx="8572500" cy="330200"/>
          </a:xfrm>
          <a:prstGeom prst="rect">
            <a:avLst/>
          </a:prstGeom>
          <a:noFill/>
        </p:spPr>
        <p:txBody>
          <a:bodyPr vertOverflow="overflow" vert="horz" wrap="square" rtlCol="0" anchor="ctr" anchorCtr="0">
            <a:normAutofit/>
          </a:bodyPr>
          <a:lstStyle/>
          <a:p>
            <a:pPr algn="l"/>
            <a:r>
              <a:rPr lang="pl-PL" sz="1400" b="1">
                <a:solidFill>
                  <a:srgbClr val="FFFFFF"/>
                </a:solidFill>
                <a:latin typeface="Arial"/>
                <a:cs typeface="Arial"/>
              </a:rPr>
              <a:t>prompt + abstrakt + 3 úpravy vykonané po kontrole POKOJ</a:t>
            </a:r>
            <a:endParaRPr lang="sk-SK" sz="1400" b="1">
              <a:solidFill>
                <a:srgbClr val="FFFFFF"/>
              </a:solidFill>
              <a:latin typeface="Arial"/>
              <a:cs typeface="Arial"/>
            </a:endParaRPr>
          </a:p>
        </p:txBody>
      </p:sp>
    </p:spTree>
    <p:extLst>
      <p:ext uri="{BB962C8B-B14F-4D97-AF65-F5344CB8AC3E}">
        <p14:creationId xmlns:p14="http://schemas.microsoft.com/office/powerpoint/2010/main" val="3436341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a:extLst>
              <a:ext uri="{FF2B5EF4-FFF2-40B4-BE49-F238E27FC236}">
                <a16:creationId xmlns:a16="http://schemas.microsoft.com/office/drawing/2014/main" id="{302A8262-D1C2-7117-305C-442878334D2A}"/>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F564915B-F785-45FB-8B61-E12A9FECA67B}"/>
              </a:ext>
            </a:extLst>
          </p:cNvPr>
          <p:cNvSpPr txBox="1"/>
          <p:nvPr/>
        </p:nvSpPr>
        <p:spPr>
          <a:xfrm>
            <a:off x="685800" y="990600"/>
            <a:ext cx="9499600" cy="889000"/>
          </a:xfrm>
          <a:prstGeom prst="rect">
            <a:avLst/>
          </a:prstGeom>
          <a:noFill/>
        </p:spPr>
        <p:txBody>
          <a:bodyPr vertOverflow="overflow" vert="horz" wrap="square" rtlCol="0" anchor="ctr" anchorCtr="0">
            <a:normAutofit/>
          </a:bodyPr>
          <a:lstStyle/>
          <a:p>
            <a:pPr algn="l"/>
            <a:r>
              <a:rPr lang="sk-SK" sz="2800">
                <a:solidFill>
                  <a:srgbClr val="FFFFFF"/>
                </a:solidFill>
                <a:latin typeface="Arial"/>
                <a:cs typeface="Arial"/>
              </a:rPr>
              <a:t>AI ako kritický recenzent rukopisu</a:t>
            </a:r>
          </a:p>
        </p:txBody>
      </p:sp>
      <p:sp>
        <p:nvSpPr>
          <p:cNvPr id="5" name="BlokTextu 4">
            <a:extLst>
              <a:ext uri="{FF2B5EF4-FFF2-40B4-BE49-F238E27FC236}">
                <a16:creationId xmlns:a16="http://schemas.microsoft.com/office/drawing/2014/main" id="{EF3F4A79-EFC2-4832-942E-DCC72564B314}"/>
              </a:ext>
            </a:extLst>
          </p:cNvPr>
          <p:cNvSpPr txBox="1"/>
          <p:nvPr/>
        </p:nvSpPr>
        <p:spPr>
          <a:xfrm>
            <a:off x="10668000" y="1117600"/>
            <a:ext cx="1295400" cy="381000"/>
          </a:xfrm>
          <a:prstGeom prst="rect">
            <a:avLst/>
          </a:prstGeom>
          <a:noFill/>
        </p:spPr>
        <p:txBody>
          <a:bodyPr vertOverflow="overflow" vert="horz" wrap="square" rtlCol="0" anchor="ctr" anchorCtr="0">
            <a:normAutofit fontScale="92500" lnSpcReduction="10000"/>
          </a:bodyPr>
          <a:lstStyle/>
          <a:p>
            <a:pPr algn="l"/>
            <a:r>
              <a:rPr lang="sk-SK" sz="1100" b="1" dirty="0">
                <a:solidFill>
                  <a:srgbClr val="FFFFFF"/>
                </a:solidFill>
                <a:latin typeface="Arial"/>
                <a:cs typeface="Arial"/>
              </a:rPr>
              <a:t>CVIČENIE 2</a:t>
            </a:r>
          </a:p>
          <a:p>
            <a:r>
              <a:rPr lang="sk-SK" sz="1100" b="1" dirty="0">
                <a:solidFill>
                  <a:srgbClr val="FFFFFF"/>
                </a:solidFill>
                <a:latin typeface="Arial"/>
                <a:cs typeface="Arial"/>
              </a:rPr>
              <a:t>AKADEMIK</a:t>
            </a:r>
          </a:p>
        </p:txBody>
      </p:sp>
      <p:sp>
        <p:nvSpPr>
          <p:cNvPr id="6" name="BlokTextu 5">
            <a:extLst>
              <a:ext uri="{FF2B5EF4-FFF2-40B4-BE49-F238E27FC236}">
                <a16:creationId xmlns:a16="http://schemas.microsoft.com/office/drawing/2014/main" id="{8D281191-169F-44E9-AC8A-8FB3BE155E6F}"/>
              </a:ext>
            </a:extLst>
          </p:cNvPr>
          <p:cNvSpPr txBox="1"/>
          <p:nvPr/>
        </p:nvSpPr>
        <p:spPr>
          <a:xfrm>
            <a:off x="685800" y="2235200"/>
            <a:ext cx="10820400" cy="3556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Cieľ: navrhnúť prompt, ktorý odhalí medzery v argumentácii bez predstierania odborného posudku.</a:t>
            </a:r>
          </a:p>
        </p:txBody>
      </p:sp>
      <p:sp>
        <p:nvSpPr>
          <p:cNvPr id="7" name="Obdĺžnik: zaoblené rohy 6">
            <a:extLst>
              <a:ext uri="{FF2B5EF4-FFF2-40B4-BE49-F238E27FC236}">
                <a16:creationId xmlns:a16="http://schemas.microsoft.com/office/drawing/2014/main" id="{C46BDF2D-3719-416F-9C8A-9EE8E1BE7996}"/>
              </a:ext>
            </a:extLst>
          </p:cNvPr>
          <p:cNvSpPr/>
          <p:nvPr/>
        </p:nvSpPr>
        <p:spPr>
          <a:xfrm>
            <a:off x="685800" y="2768600"/>
            <a:ext cx="4749800" cy="2336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58738FD-D38F-4CC8-B176-408CA34CD3E7}"/>
              </a:ext>
            </a:extLst>
          </p:cNvPr>
          <p:cNvSpPr/>
          <p:nvPr/>
        </p:nvSpPr>
        <p:spPr>
          <a:xfrm>
            <a:off x="685800" y="2768600"/>
            <a:ext cx="4749800" cy="762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BlokTextu 8">
            <a:extLst>
              <a:ext uri="{FF2B5EF4-FFF2-40B4-BE49-F238E27FC236}">
                <a16:creationId xmlns:a16="http://schemas.microsoft.com/office/drawing/2014/main" id="{76841330-5286-4364-943B-4A421B190B9C}"/>
              </a:ext>
            </a:extLst>
          </p:cNvPr>
          <p:cNvSpPr txBox="1"/>
          <p:nvPr/>
        </p:nvSpPr>
        <p:spPr>
          <a:xfrm>
            <a:off x="914400" y="3035300"/>
            <a:ext cx="4191000" cy="279400"/>
          </a:xfrm>
          <a:prstGeom prst="rect">
            <a:avLst/>
          </a:prstGeom>
          <a:noFill/>
        </p:spPr>
        <p:txBody>
          <a:bodyPr vertOverflow="overflow" vert="horz" wrap="square" rtlCol="0" anchor="t" anchorCtr="0">
            <a:normAutofit/>
          </a:bodyPr>
          <a:lstStyle/>
          <a:p>
            <a:pPr algn="l"/>
            <a:r>
              <a:rPr lang="sk-SK" sz="1200" b="1">
                <a:solidFill>
                  <a:srgbClr val="29B6E2"/>
                </a:solidFill>
                <a:latin typeface="Arial"/>
                <a:cs typeface="Arial"/>
              </a:rPr>
              <a:t>ANONYMIZOVANÝ VSTUP</a:t>
            </a:r>
          </a:p>
        </p:txBody>
      </p:sp>
      <p:sp>
        <p:nvSpPr>
          <p:cNvPr id="10" name="BlokTextu 9">
            <a:extLst>
              <a:ext uri="{FF2B5EF4-FFF2-40B4-BE49-F238E27FC236}">
                <a16:creationId xmlns:a16="http://schemas.microsoft.com/office/drawing/2014/main" id="{912EAC89-B04E-486E-87D6-BE9E0D874DF2}"/>
              </a:ext>
            </a:extLst>
          </p:cNvPr>
          <p:cNvSpPr txBox="1"/>
          <p:nvPr/>
        </p:nvSpPr>
        <p:spPr>
          <a:xfrm>
            <a:off x="914400" y="3467100"/>
            <a:ext cx="4191000" cy="381000"/>
          </a:xfrm>
          <a:prstGeom prst="rect">
            <a:avLst/>
          </a:prstGeom>
          <a:noFill/>
        </p:spPr>
        <p:txBody>
          <a:bodyPr vertOverflow="overflow" vert="horz" wrap="square" rtlCol="0" anchor="t" anchorCtr="0">
            <a:normAutofit/>
          </a:bodyPr>
          <a:lstStyle/>
          <a:p>
            <a:pPr algn="l"/>
            <a:r>
              <a:rPr lang="sk-SK" sz="1600" b="1">
                <a:solidFill>
                  <a:srgbClr val="FFFFFF"/>
                </a:solidFill>
                <a:latin typeface="Arial"/>
                <a:cs typeface="Arial"/>
              </a:rPr>
              <a:t>Vložte abstrakt alebo 1–2 odseky úvodu.</a:t>
            </a:r>
          </a:p>
        </p:txBody>
      </p:sp>
      <p:sp>
        <p:nvSpPr>
          <p:cNvPr id="11" name="Obdĺžnik 10">
            <a:extLst>
              <a:ext uri="{FF2B5EF4-FFF2-40B4-BE49-F238E27FC236}">
                <a16:creationId xmlns:a16="http://schemas.microsoft.com/office/drawing/2014/main" id="{F66BB5C6-60B9-4359-A515-EA34D9801F73}"/>
              </a:ext>
            </a:extLst>
          </p:cNvPr>
          <p:cNvSpPr/>
          <p:nvPr/>
        </p:nvSpPr>
        <p:spPr>
          <a:xfrm>
            <a:off x="914400" y="3949700"/>
            <a:ext cx="419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2" name="BlokTextu 11">
            <a:extLst>
              <a:ext uri="{FF2B5EF4-FFF2-40B4-BE49-F238E27FC236}">
                <a16:creationId xmlns:a16="http://schemas.microsoft.com/office/drawing/2014/main" id="{72781DBC-E537-4390-8594-B20CC414FC8F}"/>
              </a:ext>
            </a:extLst>
          </p:cNvPr>
          <p:cNvSpPr txBox="1"/>
          <p:nvPr/>
        </p:nvSpPr>
        <p:spPr>
          <a:xfrm>
            <a:off x="914400" y="4140200"/>
            <a:ext cx="4191000" cy="711200"/>
          </a:xfrm>
          <a:prstGeom prst="rect">
            <a:avLst/>
          </a:prstGeom>
          <a:noFill/>
        </p:spPr>
        <p:txBody>
          <a:bodyPr vertOverflow="overflow" vert="horz" wrap="square" rtlCol="0" anchor="t" anchorCtr="0">
            <a:normAutofit/>
          </a:bodyPr>
          <a:lstStyle/>
          <a:p>
            <a:pPr algn="l"/>
            <a:r>
              <a:rPr lang="sk-SK" sz="1250">
                <a:solidFill>
                  <a:srgbClr val="FFFFFF"/>
                </a:solidFill>
                <a:latin typeface="Arial"/>
                <a:cs typeface="Arial"/>
              </a:rPr>
              <a:t>Odstráňte mená, citlivé údaje a nepublikované detaily, ktoré AI na úlohu nepotrebuje.</a:t>
            </a:r>
          </a:p>
        </p:txBody>
      </p:sp>
      <p:sp>
        <p:nvSpPr>
          <p:cNvPr id="13" name="Šípka: doprava 12">
            <a:extLst>
              <a:ext uri="{FF2B5EF4-FFF2-40B4-BE49-F238E27FC236}">
                <a16:creationId xmlns:a16="http://schemas.microsoft.com/office/drawing/2014/main" id="{07EE6FD9-2441-4225-9ED2-623617F0A1D0}"/>
              </a:ext>
            </a:extLst>
          </p:cNvPr>
          <p:cNvSpPr/>
          <p:nvPr/>
        </p:nvSpPr>
        <p:spPr>
          <a:xfrm>
            <a:off x="5702300" y="3581400"/>
            <a:ext cx="533400" cy="685800"/>
          </a:xfrm>
          <a:prstGeom prst="rightArrow">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4" name="Obdĺžnik: zaoblené rohy 13">
            <a:extLst>
              <a:ext uri="{FF2B5EF4-FFF2-40B4-BE49-F238E27FC236}">
                <a16:creationId xmlns:a16="http://schemas.microsoft.com/office/drawing/2014/main" id="{00945746-669C-41F6-810D-A4B6041DF05F}"/>
              </a:ext>
            </a:extLst>
          </p:cNvPr>
          <p:cNvSpPr/>
          <p:nvPr/>
        </p:nvSpPr>
        <p:spPr>
          <a:xfrm>
            <a:off x="6502400" y="2768600"/>
            <a:ext cx="5003800" cy="2336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5" name="Obdĺžnik 14">
            <a:extLst>
              <a:ext uri="{FF2B5EF4-FFF2-40B4-BE49-F238E27FC236}">
                <a16:creationId xmlns:a16="http://schemas.microsoft.com/office/drawing/2014/main" id="{C574AB7E-108F-4377-92D2-8FC1A6149276}"/>
              </a:ext>
            </a:extLst>
          </p:cNvPr>
          <p:cNvSpPr/>
          <p:nvPr/>
        </p:nvSpPr>
        <p:spPr>
          <a:xfrm>
            <a:off x="6502400" y="2768600"/>
            <a:ext cx="5003800" cy="762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BlokTextu 15">
            <a:extLst>
              <a:ext uri="{FF2B5EF4-FFF2-40B4-BE49-F238E27FC236}">
                <a16:creationId xmlns:a16="http://schemas.microsoft.com/office/drawing/2014/main" id="{3266AC8C-FFCC-4C60-8C1E-5525743AE278}"/>
              </a:ext>
            </a:extLst>
          </p:cNvPr>
          <p:cNvSpPr txBox="1"/>
          <p:nvPr/>
        </p:nvSpPr>
        <p:spPr>
          <a:xfrm>
            <a:off x="6731000" y="3035300"/>
            <a:ext cx="4445000" cy="279400"/>
          </a:xfrm>
          <a:prstGeom prst="rect">
            <a:avLst/>
          </a:prstGeom>
          <a:noFill/>
        </p:spPr>
        <p:txBody>
          <a:bodyPr vertOverflow="overflow" vert="horz" wrap="square" rtlCol="0" anchor="t" anchorCtr="0">
            <a:normAutofit/>
          </a:bodyPr>
          <a:lstStyle/>
          <a:p>
            <a:pPr algn="l"/>
            <a:r>
              <a:rPr lang="sk-SK" sz="1200" b="1">
                <a:solidFill>
                  <a:srgbClr val="FF765B"/>
                </a:solidFill>
                <a:latin typeface="Arial"/>
                <a:cs typeface="Arial"/>
              </a:rPr>
              <a:t>PROMPT PRE RECENZENTA</a:t>
            </a:r>
          </a:p>
        </p:txBody>
      </p:sp>
      <p:sp>
        <p:nvSpPr>
          <p:cNvPr id="17" name="BlokTextu 16">
            <a:extLst>
              <a:ext uri="{FF2B5EF4-FFF2-40B4-BE49-F238E27FC236}">
                <a16:creationId xmlns:a16="http://schemas.microsoft.com/office/drawing/2014/main" id="{248428AD-8C32-484E-B9F4-54AA08001D6E}"/>
              </a:ext>
            </a:extLst>
          </p:cNvPr>
          <p:cNvSpPr txBox="1"/>
          <p:nvPr/>
        </p:nvSpPr>
        <p:spPr>
          <a:xfrm>
            <a:off x="6731000" y="3467100"/>
            <a:ext cx="4445000" cy="5588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Vyžiadajte tabuľku: tvrdenie | dôkaz | medzera | odporúčanie.</a:t>
            </a:r>
          </a:p>
        </p:txBody>
      </p:sp>
      <p:sp>
        <p:nvSpPr>
          <p:cNvPr id="18" name="Obdĺžnik 17">
            <a:extLst>
              <a:ext uri="{FF2B5EF4-FFF2-40B4-BE49-F238E27FC236}">
                <a16:creationId xmlns:a16="http://schemas.microsoft.com/office/drawing/2014/main" id="{8AA6A427-826D-4B9C-9A51-8D4CFE72765B}"/>
              </a:ext>
            </a:extLst>
          </p:cNvPr>
          <p:cNvSpPr/>
          <p:nvPr/>
        </p:nvSpPr>
        <p:spPr>
          <a:xfrm>
            <a:off x="6731000" y="4089400"/>
            <a:ext cx="4445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9" name="BlokTextu 18">
            <a:extLst>
              <a:ext uri="{FF2B5EF4-FFF2-40B4-BE49-F238E27FC236}">
                <a16:creationId xmlns:a16="http://schemas.microsoft.com/office/drawing/2014/main" id="{8C6C9212-BE07-4ABA-A146-F9F1267673C3}"/>
              </a:ext>
            </a:extLst>
          </p:cNvPr>
          <p:cNvSpPr txBox="1"/>
          <p:nvPr/>
        </p:nvSpPr>
        <p:spPr>
          <a:xfrm>
            <a:off x="6731000" y="4267200"/>
            <a:ext cx="4445000" cy="660400"/>
          </a:xfrm>
          <a:prstGeom prst="rect">
            <a:avLst/>
          </a:prstGeom>
          <a:noFill/>
        </p:spPr>
        <p:txBody>
          <a:bodyPr vertOverflow="overflow" vert="horz" wrap="square" rtlCol="0" anchor="t" anchorCtr="0">
            <a:normAutofit/>
          </a:bodyPr>
          <a:lstStyle/>
          <a:p>
            <a:pPr algn="l"/>
            <a:r>
              <a:rPr lang="sk-SK" sz="1200">
                <a:solidFill>
                  <a:srgbClr val="FFFFFF"/>
                </a:solidFill>
                <a:latin typeface="Arial"/>
                <a:cs typeface="Arial"/>
              </a:rPr>
              <a:t>Rozlíšte zásadné a menšie pripomienky. Zakážte vymýšľanie zdrojov a prikážte označiť chýbajúce podklady.</a:t>
            </a:r>
          </a:p>
        </p:txBody>
      </p:sp>
      <p:sp>
        <p:nvSpPr>
          <p:cNvPr id="20" name="Obdĺžnik 19">
            <a:extLst>
              <a:ext uri="{FF2B5EF4-FFF2-40B4-BE49-F238E27FC236}">
                <a16:creationId xmlns:a16="http://schemas.microsoft.com/office/drawing/2014/main" id="{C61751B7-9306-4539-923E-97934A19F150}"/>
              </a:ext>
            </a:extLst>
          </p:cNvPr>
          <p:cNvSpPr/>
          <p:nvPr/>
        </p:nvSpPr>
        <p:spPr>
          <a:xfrm>
            <a:off x="685800" y="5346700"/>
            <a:ext cx="2514600" cy="7747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1" name="Obdĺžnik 20">
            <a:extLst>
              <a:ext uri="{FF2B5EF4-FFF2-40B4-BE49-F238E27FC236}">
                <a16:creationId xmlns:a16="http://schemas.microsoft.com/office/drawing/2014/main" id="{64E977C1-68BA-45CB-B2F5-47ABF0D60070}"/>
              </a:ext>
            </a:extLst>
          </p:cNvPr>
          <p:cNvSpPr/>
          <p:nvPr/>
        </p:nvSpPr>
        <p:spPr>
          <a:xfrm>
            <a:off x="685800" y="5346700"/>
            <a:ext cx="2514600" cy="50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2" name="BlokTextu 21">
            <a:extLst>
              <a:ext uri="{FF2B5EF4-FFF2-40B4-BE49-F238E27FC236}">
                <a16:creationId xmlns:a16="http://schemas.microsoft.com/office/drawing/2014/main" id="{322166C4-37D8-4918-A581-3E4F2CC2605E}"/>
              </a:ext>
            </a:extLst>
          </p:cNvPr>
          <p:cNvSpPr txBox="1"/>
          <p:nvPr/>
        </p:nvSpPr>
        <p:spPr>
          <a:xfrm>
            <a:off x="850900" y="5499100"/>
            <a:ext cx="2184400" cy="228600"/>
          </a:xfrm>
          <a:prstGeom prst="rect">
            <a:avLst/>
          </a:prstGeom>
          <a:noFill/>
        </p:spPr>
        <p:txBody>
          <a:bodyPr vertOverflow="overflow" vert="horz" wrap="square" rtlCol="0" anchor="t" anchorCtr="0">
            <a:noAutofit/>
          </a:bodyPr>
          <a:lstStyle/>
          <a:p>
            <a:pPr algn="l"/>
            <a:r>
              <a:rPr lang="sk-SK" sz="1050" b="1">
                <a:solidFill>
                  <a:srgbClr val="73D5EE"/>
                </a:solidFill>
                <a:latin typeface="Arial"/>
                <a:cs typeface="Arial"/>
              </a:rPr>
              <a:t>ARGUMENT</a:t>
            </a:r>
          </a:p>
        </p:txBody>
      </p:sp>
      <p:sp>
        <p:nvSpPr>
          <p:cNvPr id="23" name="BlokTextu 22">
            <a:extLst>
              <a:ext uri="{FF2B5EF4-FFF2-40B4-BE49-F238E27FC236}">
                <a16:creationId xmlns:a16="http://schemas.microsoft.com/office/drawing/2014/main" id="{94FDCDEF-E43A-41F6-8E84-5C53C8FF27B0}"/>
              </a:ext>
            </a:extLst>
          </p:cNvPr>
          <p:cNvSpPr txBox="1"/>
          <p:nvPr/>
        </p:nvSpPr>
        <p:spPr>
          <a:xfrm>
            <a:off x="850900" y="5753100"/>
            <a:ext cx="2184400" cy="254000"/>
          </a:xfrm>
          <a:prstGeom prst="rect">
            <a:avLst/>
          </a:prstGeom>
          <a:noFill/>
        </p:spPr>
        <p:txBody>
          <a:bodyPr vertOverflow="overflow" vert="horz" wrap="square" rtlCol="0" anchor="t" anchorCtr="0">
            <a:noAutofit/>
          </a:bodyPr>
          <a:lstStyle/>
          <a:p>
            <a:pPr algn="l"/>
            <a:r>
              <a:rPr lang="sk-SK" sz="1150">
                <a:solidFill>
                  <a:srgbClr val="FFFFFF"/>
                </a:solidFill>
                <a:latin typeface="Arial"/>
                <a:cs typeface="Arial"/>
              </a:rPr>
              <a:t>Je záver podopretý?</a:t>
            </a:r>
          </a:p>
        </p:txBody>
      </p:sp>
      <p:sp>
        <p:nvSpPr>
          <p:cNvPr id="24" name="Obdĺžnik 23">
            <a:extLst>
              <a:ext uri="{FF2B5EF4-FFF2-40B4-BE49-F238E27FC236}">
                <a16:creationId xmlns:a16="http://schemas.microsoft.com/office/drawing/2014/main" id="{4C82C2B2-E9F8-4B14-8636-CC77F1BE4B93}"/>
              </a:ext>
            </a:extLst>
          </p:cNvPr>
          <p:cNvSpPr/>
          <p:nvPr/>
        </p:nvSpPr>
        <p:spPr>
          <a:xfrm>
            <a:off x="3416300" y="5346700"/>
            <a:ext cx="2514600" cy="7747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5" name="Obdĺžnik 24">
            <a:extLst>
              <a:ext uri="{FF2B5EF4-FFF2-40B4-BE49-F238E27FC236}">
                <a16:creationId xmlns:a16="http://schemas.microsoft.com/office/drawing/2014/main" id="{8C94DC53-3316-4946-ACFD-B220F91567F3}"/>
              </a:ext>
            </a:extLst>
          </p:cNvPr>
          <p:cNvSpPr/>
          <p:nvPr/>
        </p:nvSpPr>
        <p:spPr>
          <a:xfrm>
            <a:off x="3416300" y="5346700"/>
            <a:ext cx="2514600" cy="50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6" name="BlokTextu 25">
            <a:extLst>
              <a:ext uri="{FF2B5EF4-FFF2-40B4-BE49-F238E27FC236}">
                <a16:creationId xmlns:a16="http://schemas.microsoft.com/office/drawing/2014/main" id="{BE757F90-269F-4C05-8880-6FAB7C2B3C48}"/>
              </a:ext>
            </a:extLst>
          </p:cNvPr>
          <p:cNvSpPr txBox="1"/>
          <p:nvPr/>
        </p:nvSpPr>
        <p:spPr>
          <a:xfrm>
            <a:off x="3581400" y="5499100"/>
            <a:ext cx="2184400" cy="228600"/>
          </a:xfrm>
          <a:prstGeom prst="rect">
            <a:avLst/>
          </a:prstGeom>
          <a:noFill/>
        </p:spPr>
        <p:txBody>
          <a:bodyPr vertOverflow="overflow" vert="horz" wrap="square" rtlCol="0" anchor="t" anchorCtr="0">
            <a:noAutofit/>
          </a:bodyPr>
          <a:lstStyle/>
          <a:p>
            <a:pPr algn="l"/>
            <a:r>
              <a:rPr lang="sk-SK" sz="1050" b="1">
                <a:solidFill>
                  <a:srgbClr val="73D5EE"/>
                </a:solidFill>
                <a:latin typeface="Arial"/>
                <a:cs typeface="Arial"/>
              </a:rPr>
              <a:t>DÔKAZY</a:t>
            </a:r>
          </a:p>
        </p:txBody>
      </p:sp>
      <p:sp>
        <p:nvSpPr>
          <p:cNvPr id="27" name="BlokTextu 26">
            <a:extLst>
              <a:ext uri="{FF2B5EF4-FFF2-40B4-BE49-F238E27FC236}">
                <a16:creationId xmlns:a16="http://schemas.microsoft.com/office/drawing/2014/main" id="{598CEF35-3BA9-4FC9-8C2C-62340D84E5B9}"/>
              </a:ext>
            </a:extLst>
          </p:cNvPr>
          <p:cNvSpPr txBox="1"/>
          <p:nvPr/>
        </p:nvSpPr>
        <p:spPr>
          <a:xfrm>
            <a:off x="3581400" y="5753100"/>
            <a:ext cx="2184400" cy="254000"/>
          </a:xfrm>
          <a:prstGeom prst="rect">
            <a:avLst/>
          </a:prstGeom>
          <a:noFill/>
        </p:spPr>
        <p:txBody>
          <a:bodyPr vertOverflow="overflow" vert="horz" wrap="square" rtlCol="0" anchor="t" anchorCtr="0">
            <a:noAutofit/>
          </a:bodyPr>
          <a:lstStyle/>
          <a:p>
            <a:pPr algn="l"/>
            <a:r>
              <a:rPr lang="sk-SK" sz="1150">
                <a:solidFill>
                  <a:srgbClr val="FFFFFF"/>
                </a:solidFill>
                <a:latin typeface="Arial"/>
                <a:cs typeface="Arial"/>
              </a:rPr>
              <a:t>Čo treba overiť?</a:t>
            </a:r>
          </a:p>
        </p:txBody>
      </p:sp>
      <p:sp>
        <p:nvSpPr>
          <p:cNvPr id="28" name="Obdĺžnik 27">
            <a:extLst>
              <a:ext uri="{FF2B5EF4-FFF2-40B4-BE49-F238E27FC236}">
                <a16:creationId xmlns:a16="http://schemas.microsoft.com/office/drawing/2014/main" id="{1D91C289-DA0B-41D2-94D2-1DB88C155C13}"/>
              </a:ext>
            </a:extLst>
          </p:cNvPr>
          <p:cNvSpPr/>
          <p:nvPr/>
        </p:nvSpPr>
        <p:spPr>
          <a:xfrm>
            <a:off x="6146800" y="5346700"/>
            <a:ext cx="2514600" cy="7747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9" name="Obdĺžnik 28">
            <a:extLst>
              <a:ext uri="{FF2B5EF4-FFF2-40B4-BE49-F238E27FC236}">
                <a16:creationId xmlns:a16="http://schemas.microsoft.com/office/drawing/2014/main" id="{C3168119-4B2F-4BEE-8B18-20BC0DCDC22D}"/>
              </a:ext>
            </a:extLst>
          </p:cNvPr>
          <p:cNvSpPr/>
          <p:nvPr/>
        </p:nvSpPr>
        <p:spPr>
          <a:xfrm>
            <a:off x="6146800" y="5346700"/>
            <a:ext cx="2514600" cy="50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0" name="BlokTextu 29">
            <a:extLst>
              <a:ext uri="{FF2B5EF4-FFF2-40B4-BE49-F238E27FC236}">
                <a16:creationId xmlns:a16="http://schemas.microsoft.com/office/drawing/2014/main" id="{7892BF7F-7443-49F7-B598-1DB5E3ED75F6}"/>
              </a:ext>
            </a:extLst>
          </p:cNvPr>
          <p:cNvSpPr txBox="1"/>
          <p:nvPr/>
        </p:nvSpPr>
        <p:spPr>
          <a:xfrm>
            <a:off x="6311900" y="5499100"/>
            <a:ext cx="2184400" cy="228600"/>
          </a:xfrm>
          <a:prstGeom prst="rect">
            <a:avLst/>
          </a:prstGeom>
          <a:noFill/>
        </p:spPr>
        <p:txBody>
          <a:bodyPr vertOverflow="overflow" vert="horz" wrap="square" rtlCol="0" anchor="t" anchorCtr="0">
            <a:noAutofit/>
          </a:bodyPr>
          <a:lstStyle/>
          <a:p>
            <a:pPr algn="l"/>
            <a:r>
              <a:rPr lang="sk-SK" sz="1050" b="1">
                <a:solidFill>
                  <a:srgbClr val="73D5EE"/>
                </a:solidFill>
                <a:latin typeface="Arial"/>
                <a:cs typeface="Arial"/>
              </a:rPr>
              <a:t>METÓDY</a:t>
            </a:r>
          </a:p>
        </p:txBody>
      </p:sp>
      <p:sp>
        <p:nvSpPr>
          <p:cNvPr id="31" name="BlokTextu 30">
            <a:extLst>
              <a:ext uri="{FF2B5EF4-FFF2-40B4-BE49-F238E27FC236}">
                <a16:creationId xmlns:a16="http://schemas.microsoft.com/office/drawing/2014/main" id="{1F2D1291-2C9E-480F-9018-6064A758B02D}"/>
              </a:ext>
            </a:extLst>
          </p:cNvPr>
          <p:cNvSpPr txBox="1"/>
          <p:nvPr/>
        </p:nvSpPr>
        <p:spPr>
          <a:xfrm>
            <a:off x="6311900" y="5753100"/>
            <a:ext cx="2184400" cy="254000"/>
          </a:xfrm>
          <a:prstGeom prst="rect">
            <a:avLst/>
          </a:prstGeom>
          <a:noFill/>
        </p:spPr>
        <p:txBody>
          <a:bodyPr vertOverflow="overflow" vert="horz" wrap="square" rtlCol="0" anchor="t" anchorCtr="0">
            <a:noAutofit/>
          </a:bodyPr>
          <a:lstStyle/>
          <a:p>
            <a:pPr algn="l"/>
            <a:r>
              <a:rPr lang="sk-SK" sz="1150">
                <a:solidFill>
                  <a:srgbClr val="FFFFFF"/>
                </a:solidFill>
                <a:latin typeface="Arial"/>
                <a:cs typeface="Arial"/>
              </a:rPr>
              <a:t>Čo nie je vysvetlené?</a:t>
            </a:r>
          </a:p>
        </p:txBody>
      </p:sp>
      <p:sp>
        <p:nvSpPr>
          <p:cNvPr id="32" name="Obdĺžnik 31">
            <a:extLst>
              <a:ext uri="{FF2B5EF4-FFF2-40B4-BE49-F238E27FC236}">
                <a16:creationId xmlns:a16="http://schemas.microsoft.com/office/drawing/2014/main" id="{FCC37C99-DC76-43A6-B9B0-B0CA164A73D2}"/>
              </a:ext>
            </a:extLst>
          </p:cNvPr>
          <p:cNvSpPr/>
          <p:nvPr/>
        </p:nvSpPr>
        <p:spPr>
          <a:xfrm>
            <a:off x="8877300" y="5346700"/>
            <a:ext cx="2514600" cy="7747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3" name="Obdĺžnik 32">
            <a:extLst>
              <a:ext uri="{FF2B5EF4-FFF2-40B4-BE49-F238E27FC236}">
                <a16:creationId xmlns:a16="http://schemas.microsoft.com/office/drawing/2014/main" id="{758EFBB4-9CE4-4FD9-924B-F7E827EB4091}"/>
              </a:ext>
            </a:extLst>
          </p:cNvPr>
          <p:cNvSpPr/>
          <p:nvPr/>
        </p:nvSpPr>
        <p:spPr>
          <a:xfrm>
            <a:off x="8877300" y="5346700"/>
            <a:ext cx="2514600" cy="508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4" name="BlokTextu 33">
            <a:extLst>
              <a:ext uri="{FF2B5EF4-FFF2-40B4-BE49-F238E27FC236}">
                <a16:creationId xmlns:a16="http://schemas.microsoft.com/office/drawing/2014/main" id="{922BE7D4-6C1F-4AD0-BDE3-E555BBB6A41B}"/>
              </a:ext>
            </a:extLst>
          </p:cNvPr>
          <p:cNvSpPr txBox="1"/>
          <p:nvPr/>
        </p:nvSpPr>
        <p:spPr>
          <a:xfrm>
            <a:off x="9042400" y="5499100"/>
            <a:ext cx="2184400" cy="228600"/>
          </a:xfrm>
          <a:prstGeom prst="rect">
            <a:avLst/>
          </a:prstGeom>
          <a:noFill/>
        </p:spPr>
        <p:txBody>
          <a:bodyPr vertOverflow="overflow" vert="horz" wrap="square" rtlCol="0" anchor="t" anchorCtr="0">
            <a:noAutofit/>
          </a:bodyPr>
          <a:lstStyle/>
          <a:p>
            <a:pPr algn="l"/>
            <a:r>
              <a:rPr lang="sk-SK" sz="1050" b="1">
                <a:solidFill>
                  <a:srgbClr val="73D5EE"/>
                </a:solidFill>
                <a:latin typeface="Arial"/>
                <a:cs typeface="Arial"/>
              </a:rPr>
              <a:t>LIMITY</a:t>
            </a:r>
          </a:p>
        </p:txBody>
      </p:sp>
      <p:sp>
        <p:nvSpPr>
          <p:cNvPr id="35" name="BlokTextu 34">
            <a:extLst>
              <a:ext uri="{FF2B5EF4-FFF2-40B4-BE49-F238E27FC236}">
                <a16:creationId xmlns:a16="http://schemas.microsoft.com/office/drawing/2014/main" id="{77BB2A66-ABD1-4F35-9397-9A4376F210A2}"/>
              </a:ext>
            </a:extLst>
          </p:cNvPr>
          <p:cNvSpPr txBox="1"/>
          <p:nvPr/>
        </p:nvSpPr>
        <p:spPr>
          <a:xfrm>
            <a:off x="9042400" y="5753100"/>
            <a:ext cx="2184400" cy="254000"/>
          </a:xfrm>
          <a:prstGeom prst="rect">
            <a:avLst/>
          </a:prstGeom>
          <a:noFill/>
        </p:spPr>
        <p:txBody>
          <a:bodyPr vertOverflow="overflow" vert="horz" wrap="square" rtlCol="0" anchor="t" anchorCtr="0">
            <a:noAutofit/>
          </a:bodyPr>
          <a:lstStyle/>
          <a:p>
            <a:pPr algn="l"/>
            <a:r>
              <a:rPr lang="sk-SK" sz="1150">
                <a:solidFill>
                  <a:srgbClr val="FFFFFF"/>
                </a:solidFill>
                <a:latin typeface="Arial"/>
                <a:cs typeface="Arial"/>
              </a:rPr>
              <a:t>Čo tvrdenie oslabuje?</a:t>
            </a:r>
          </a:p>
        </p:txBody>
      </p:sp>
      <p:sp>
        <p:nvSpPr>
          <p:cNvPr id="36" name="BlokTextu 35">
            <a:extLst>
              <a:ext uri="{FF2B5EF4-FFF2-40B4-BE49-F238E27FC236}">
                <a16:creationId xmlns:a16="http://schemas.microsoft.com/office/drawing/2014/main" id="{A21019D4-4175-4B82-82E2-B530103B7385}"/>
              </a:ext>
            </a:extLst>
          </p:cNvPr>
          <p:cNvSpPr txBox="1"/>
          <p:nvPr/>
        </p:nvSpPr>
        <p:spPr>
          <a:xfrm>
            <a:off x="685800" y="6235700"/>
            <a:ext cx="10820400" cy="254000"/>
          </a:xfrm>
          <a:prstGeom prst="rect">
            <a:avLst/>
          </a:prstGeom>
          <a:noFill/>
        </p:spPr>
        <p:txBody>
          <a:bodyPr vertOverflow="overflow" vert="horz" wrap="square" rtlCol="0" anchor="ctr" anchorCtr="0">
            <a:noAutofit/>
          </a:bodyPr>
          <a:lstStyle/>
          <a:p>
            <a:pPr algn="l"/>
            <a:r>
              <a:rPr lang="sk-SK" sz="1200" b="1">
                <a:solidFill>
                  <a:srgbClr val="FFFFFF"/>
                </a:solidFill>
                <a:latin typeface="Arial"/>
                <a:cs typeface="Arial"/>
              </a:rPr>
              <a:t>Výstup: 5 pripomienok, ktoré autor premení na konkrétny plán revízie.</a:t>
            </a:r>
          </a:p>
        </p:txBody>
      </p:sp>
    </p:spTree>
    <p:extLst>
      <p:ext uri="{BB962C8B-B14F-4D97-AF65-F5344CB8AC3E}">
        <p14:creationId xmlns:p14="http://schemas.microsoft.com/office/powerpoint/2010/main" val="1276817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a:extLst>
              <a:ext uri="{FF2B5EF4-FFF2-40B4-BE49-F238E27FC236}">
                <a16:creationId xmlns:a16="http://schemas.microsoft.com/office/drawing/2014/main" id="{44DF1F24-47A1-2CDC-0955-1F2A95F406BD}"/>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2C003096-9F4E-4CCB-AAD7-412B9E52A90F}"/>
              </a:ext>
            </a:extLst>
          </p:cNvPr>
          <p:cNvSpPr txBox="1"/>
          <p:nvPr/>
        </p:nvSpPr>
        <p:spPr>
          <a:xfrm>
            <a:off x="685800" y="990600"/>
            <a:ext cx="9499600" cy="889000"/>
          </a:xfrm>
          <a:prstGeom prst="rect">
            <a:avLst/>
          </a:prstGeom>
          <a:noFill/>
        </p:spPr>
        <p:txBody>
          <a:bodyPr vertOverflow="overflow" vert="horz" wrap="square" rtlCol="0" anchor="ctr" anchorCtr="0">
            <a:normAutofit/>
          </a:bodyPr>
          <a:lstStyle/>
          <a:p>
            <a:pPr algn="l"/>
            <a:r>
              <a:rPr lang="sk-SK" sz="2800">
                <a:solidFill>
                  <a:srgbClr val="FFFFFF"/>
                </a:solidFill>
                <a:latin typeface="Arial"/>
                <a:cs typeface="Arial"/>
              </a:rPr>
              <a:t>Od témy k 90-minútovému semináru</a:t>
            </a:r>
          </a:p>
        </p:txBody>
      </p:sp>
      <p:sp>
        <p:nvSpPr>
          <p:cNvPr id="5" name="BlokTextu 4">
            <a:extLst>
              <a:ext uri="{FF2B5EF4-FFF2-40B4-BE49-F238E27FC236}">
                <a16:creationId xmlns:a16="http://schemas.microsoft.com/office/drawing/2014/main" id="{12389A8B-D4D5-4BD3-9EE3-F7D9FA635B18}"/>
              </a:ext>
            </a:extLst>
          </p:cNvPr>
          <p:cNvSpPr txBox="1"/>
          <p:nvPr/>
        </p:nvSpPr>
        <p:spPr>
          <a:xfrm>
            <a:off x="10668000" y="1117600"/>
            <a:ext cx="1295400" cy="381000"/>
          </a:xfrm>
          <a:prstGeom prst="rect">
            <a:avLst/>
          </a:prstGeom>
          <a:noFill/>
        </p:spPr>
        <p:txBody>
          <a:bodyPr vertOverflow="overflow" vert="horz" wrap="square" rtlCol="0" anchor="ctr" anchorCtr="0">
            <a:normAutofit fontScale="92500" lnSpcReduction="10000"/>
          </a:bodyPr>
          <a:lstStyle/>
          <a:p>
            <a:pPr algn="l"/>
            <a:r>
              <a:rPr lang="sk-SK" sz="1100" b="1" dirty="0">
                <a:solidFill>
                  <a:srgbClr val="FFFFFF"/>
                </a:solidFill>
                <a:latin typeface="Arial"/>
                <a:cs typeface="Arial"/>
              </a:rPr>
              <a:t>CVIČENIE 3</a:t>
            </a:r>
          </a:p>
          <a:p>
            <a:r>
              <a:rPr lang="sk-SK" sz="1100" b="1" dirty="0">
                <a:solidFill>
                  <a:srgbClr val="FFFFFF"/>
                </a:solidFill>
                <a:latin typeface="Arial"/>
                <a:cs typeface="Arial"/>
              </a:rPr>
              <a:t>AKADEMIK</a:t>
            </a:r>
          </a:p>
        </p:txBody>
      </p:sp>
      <p:sp>
        <p:nvSpPr>
          <p:cNvPr id="6" name="BlokTextu 5">
            <a:extLst>
              <a:ext uri="{FF2B5EF4-FFF2-40B4-BE49-F238E27FC236}">
                <a16:creationId xmlns:a16="http://schemas.microsoft.com/office/drawing/2014/main" id="{F22C4EB6-247D-47AF-B72A-C581E0A595B1}"/>
              </a:ext>
            </a:extLst>
          </p:cNvPr>
          <p:cNvSpPr txBox="1"/>
          <p:nvPr/>
        </p:nvSpPr>
        <p:spPr>
          <a:xfrm>
            <a:off x="685800" y="2235200"/>
            <a:ext cx="10820400" cy="3556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Cieľ: pripraviť prompt pre aktívne učenie, nie iba osnovu prednášky.</a:t>
            </a:r>
          </a:p>
        </p:txBody>
      </p:sp>
      <p:sp>
        <p:nvSpPr>
          <p:cNvPr id="7" name="Obdĺžnik 6">
            <a:extLst>
              <a:ext uri="{FF2B5EF4-FFF2-40B4-BE49-F238E27FC236}">
                <a16:creationId xmlns:a16="http://schemas.microsoft.com/office/drawing/2014/main" id="{2206C472-81B0-4A60-A381-46E0BA3C6B80}"/>
              </a:ext>
            </a:extLst>
          </p:cNvPr>
          <p:cNvSpPr/>
          <p:nvPr/>
        </p:nvSpPr>
        <p:spPr>
          <a:xfrm>
            <a:off x="685800" y="2705100"/>
            <a:ext cx="10820400" cy="5334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2A9CB2A-1E94-4977-B976-E44B37DE16E4}"/>
              </a:ext>
            </a:extLst>
          </p:cNvPr>
          <p:cNvSpPr/>
          <p:nvPr/>
        </p:nvSpPr>
        <p:spPr>
          <a:xfrm>
            <a:off x="685800" y="2705100"/>
            <a:ext cx="101600" cy="5334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BlokTextu 8">
            <a:extLst>
              <a:ext uri="{FF2B5EF4-FFF2-40B4-BE49-F238E27FC236}">
                <a16:creationId xmlns:a16="http://schemas.microsoft.com/office/drawing/2014/main" id="{F27BE901-3DF6-4467-97E1-1C0C85B4EEFB}"/>
              </a:ext>
            </a:extLst>
          </p:cNvPr>
          <p:cNvSpPr txBox="1"/>
          <p:nvPr/>
        </p:nvSpPr>
        <p:spPr>
          <a:xfrm>
            <a:off x="990600" y="2819400"/>
            <a:ext cx="1143000" cy="304800"/>
          </a:xfrm>
          <a:prstGeom prst="rect">
            <a:avLst/>
          </a:prstGeom>
          <a:noFill/>
        </p:spPr>
        <p:txBody>
          <a:bodyPr vertOverflow="overflow" vert="horz" wrap="square" rtlCol="0" anchor="ctr" anchorCtr="0">
            <a:normAutofit/>
          </a:bodyPr>
          <a:lstStyle/>
          <a:p>
            <a:pPr algn="l"/>
            <a:r>
              <a:rPr lang="sk-SK" sz="1100" b="1">
                <a:solidFill>
                  <a:srgbClr val="29B6E2"/>
                </a:solidFill>
                <a:latin typeface="Arial"/>
                <a:cs typeface="Arial"/>
              </a:rPr>
              <a:t>ZADAJTE</a:t>
            </a:r>
          </a:p>
        </p:txBody>
      </p:sp>
      <p:sp>
        <p:nvSpPr>
          <p:cNvPr id="10" name="BlokTextu 9">
            <a:extLst>
              <a:ext uri="{FF2B5EF4-FFF2-40B4-BE49-F238E27FC236}">
                <a16:creationId xmlns:a16="http://schemas.microsoft.com/office/drawing/2014/main" id="{17992673-C7D6-48AD-9140-2F81B48C5A91}"/>
              </a:ext>
            </a:extLst>
          </p:cNvPr>
          <p:cNvSpPr txBox="1"/>
          <p:nvPr/>
        </p:nvSpPr>
        <p:spPr>
          <a:xfrm>
            <a:off x="2133600" y="2819400"/>
            <a:ext cx="9017000" cy="304800"/>
          </a:xfrm>
          <a:prstGeom prst="rect">
            <a:avLst/>
          </a:prstGeom>
          <a:noFill/>
        </p:spPr>
        <p:txBody>
          <a:bodyPr vertOverflow="overflow" vert="horz" wrap="square" rtlCol="0" anchor="ctr" anchorCtr="0">
            <a:normAutofit/>
          </a:bodyPr>
          <a:lstStyle/>
          <a:p>
            <a:pPr algn="l"/>
            <a:r>
              <a:rPr lang="sk-SK" sz="1300" b="1">
                <a:solidFill>
                  <a:srgbClr val="FFFFFF"/>
                </a:solidFill>
                <a:latin typeface="Arial"/>
                <a:cs typeface="Arial"/>
              </a:rPr>
              <a:t>cieľovú skupinu • tému • 3 výsledky učenia • dostupné zdroje • spôsob overenia</a:t>
            </a:r>
          </a:p>
        </p:txBody>
      </p:sp>
      <p:sp>
        <p:nvSpPr>
          <p:cNvPr id="11" name="Obdĺžnik: zaoblené rohy 10">
            <a:extLst>
              <a:ext uri="{FF2B5EF4-FFF2-40B4-BE49-F238E27FC236}">
                <a16:creationId xmlns:a16="http://schemas.microsoft.com/office/drawing/2014/main" id="{53A992FE-C2EC-402B-9E40-705A8148901F}"/>
              </a:ext>
            </a:extLst>
          </p:cNvPr>
          <p:cNvSpPr/>
          <p:nvPr/>
        </p:nvSpPr>
        <p:spPr>
          <a:xfrm>
            <a:off x="685800" y="3479800"/>
            <a:ext cx="2006600" cy="19177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2" name="Obdĺžnik 11">
            <a:extLst>
              <a:ext uri="{FF2B5EF4-FFF2-40B4-BE49-F238E27FC236}">
                <a16:creationId xmlns:a16="http://schemas.microsoft.com/office/drawing/2014/main" id="{854DBCC9-326C-42FD-B1BB-CEEAA6DB047F}"/>
              </a:ext>
            </a:extLst>
          </p:cNvPr>
          <p:cNvSpPr/>
          <p:nvPr/>
        </p:nvSpPr>
        <p:spPr>
          <a:xfrm>
            <a:off x="685800" y="3479800"/>
            <a:ext cx="2006600" cy="635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3" name="BlokTextu 12">
            <a:extLst>
              <a:ext uri="{FF2B5EF4-FFF2-40B4-BE49-F238E27FC236}">
                <a16:creationId xmlns:a16="http://schemas.microsoft.com/office/drawing/2014/main" id="{82B99F62-2088-4A80-8A59-AD17B7D781CD}"/>
              </a:ext>
            </a:extLst>
          </p:cNvPr>
          <p:cNvSpPr txBox="1"/>
          <p:nvPr/>
        </p:nvSpPr>
        <p:spPr>
          <a:xfrm>
            <a:off x="863600" y="3683000"/>
            <a:ext cx="1651000" cy="304800"/>
          </a:xfrm>
          <a:prstGeom prst="rect">
            <a:avLst/>
          </a:prstGeom>
          <a:noFill/>
        </p:spPr>
        <p:txBody>
          <a:bodyPr vertOverflow="overflow" vert="horz" wrap="square" rtlCol="0" anchor="t" anchorCtr="0">
            <a:normAutofit/>
          </a:bodyPr>
          <a:lstStyle/>
          <a:p>
            <a:pPr algn="l"/>
            <a:r>
              <a:rPr lang="sk-SK" sz="1400" b="1">
                <a:solidFill>
                  <a:srgbClr val="29B6E2"/>
                </a:solidFill>
                <a:latin typeface="Arial"/>
                <a:cs typeface="Arial"/>
              </a:rPr>
              <a:t>0–10 min</a:t>
            </a:r>
          </a:p>
        </p:txBody>
      </p:sp>
      <p:sp>
        <p:nvSpPr>
          <p:cNvPr id="14" name="BlokTextu 13">
            <a:extLst>
              <a:ext uri="{FF2B5EF4-FFF2-40B4-BE49-F238E27FC236}">
                <a16:creationId xmlns:a16="http://schemas.microsoft.com/office/drawing/2014/main" id="{498B8D9E-F384-411B-AB12-A7FE25B73442}"/>
              </a:ext>
            </a:extLst>
          </p:cNvPr>
          <p:cNvSpPr txBox="1"/>
          <p:nvPr/>
        </p:nvSpPr>
        <p:spPr>
          <a:xfrm>
            <a:off x="863600" y="4089400"/>
            <a:ext cx="1651000" cy="279400"/>
          </a:xfrm>
          <a:prstGeom prst="rect">
            <a:avLst/>
          </a:prstGeom>
          <a:noFill/>
        </p:spPr>
        <p:txBody>
          <a:bodyPr vertOverflow="overflow" vert="horz" wrap="square" rtlCol="0" anchor="t" anchorCtr="0">
            <a:normAutofit/>
          </a:bodyPr>
          <a:lstStyle/>
          <a:p>
            <a:pPr algn="l"/>
            <a:r>
              <a:rPr lang="sk-SK" sz="1050" b="1">
                <a:solidFill>
                  <a:srgbClr val="FFFFFF"/>
                </a:solidFill>
                <a:latin typeface="Arial"/>
                <a:cs typeface="Arial"/>
              </a:rPr>
              <a:t>AKTIVÁCIA</a:t>
            </a:r>
          </a:p>
        </p:txBody>
      </p:sp>
      <p:sp>
        <p:nvSpPr>
          <p:cNvPr id="15" name="Obdĺžnik 14">
            <a:extLst>
              <a:ext uri="{FF2B5EF4-FFF2-40B4-BE49-F238E27FC236}">
                <a16:creationId xmlns:a16="http://schemas.microsoft.com/office/drawing/2014/main" id="{C7994AA0-DC81-4DE2-A12B-B309A410C6FC}"/>
              </a:ext>
            </a:extLst>
          </p:cNvPr>
          <p:cNvSpPr/>
          <p:nvPr/>
        </p:nvSpPr>
        <p:spPr>
          <a:xfrm>
            <a:off x="863600" y="4445000"/>
            <a:ext cx="165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BlokTextu 15">
            <a:extLst>
              <a:ext uri="{FF2B5EF4-FFF2-40B4-BE49-F238E27FC236}">
                <a16:creationId xmlns:a16="http://schemas.microsoft.com/office/drawing/2014/main" id="{081825D8-AD0D-41B5-A591-D83EFEE2A3AE}"/>
              </a:ext>
            </a:extLst>
          </p:cNvPr>
          <p:cNvSpPr txBox="1"/>
          <p:nvPr/>
        </p:nvSpPr>
        <p:spPr>
          <a:xfrm>
            <a:off x="863600" y="4597400"/>
            <a:ext cx="1651000" cy="609600"/>
          </a:xfrm>
          <a:prstGeom prst="rect">
            <a:avLst/>
          </a:prstGeom>
          <a:noFill/>
        </p:spPr>
        <p:txBody>
          <a:bodyPr vertOverflow="overflow" vert="horz" wrap="square" rtlCol="0" anchor="t" anchorCtr="0">
            <a:normAutofit/>
          </a:bodyPr>
          <a:lstStyle/>
          <a:p>
            <a:pPr algn="l"/>
            <a:r>
              <a:rPr lang="sk-SK" sz="1100">
                <a:solidFill>
                  <a:srgbClr val="FFFFFF"/>
                </a:solidFill>
                <a:latin typeface="Arial"/>
                <a:cs typeface="Arial"/>
              </a:rPr>
              <a:t>otázka, príklad alebo krátky diagnostický vstup</a:t>
            </a:r>
          </a:p>
        </p:txBody>
      </p:sp>
      <p:sp>
        <p:nvSpPr>
          <p:cNvPr id="17" name="Obdĺžnik: zaoblené rohy 16">
            <a:extLst>
              <a:ext uri="{FF2B5EF4-FFF2-40B4-BE49-F238E27FC236}">
                <a16:creationId xmlns:a16="http://schemas.microsoft.com/office/drawing/2014/main" id="{B2130B16-DB77-4D86-8A27-0CC9A7E5319B}"/>
              </a:ext>
            </a:extLst>
          </p:cNvPr>
          <p:cNvSpPr/>
          <p:nvPr/>
        </p:nvSpPr>
        <p:spPr>
          <a:xfrm>
            <a:off x="2870200" y="3479800"/>
            <a:ext cx="2006600" cy="19177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8" name="Obdĺžnik 17">
            <a:extLst>
              <a:ext uri="{FF2B5EF4-FFF2-40B4-BE49-F238E27FC236}">
                <a16:creationId xmlns:a16="http://schemas.microsoft.com/office/drawing/2014/main" id="{19CEBD2D-6E32-47F1-B736-A25C515DC614}"/>
              </a:ext>
            </a:extLst>
          </p:cNvPr>
          <p:cNvSpPr/>
          <p:nvPr/>
        </p:nvSpPr>
        <p:spPr>
          <a:xfrm>
            <a:off x="2870200" y="3479800"/>
            <a:ext cx="2006600" cy="635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9" name="BlokTextu 18">
            <a:extLst>
              <a:ext uri="{FF2B5EF4-FFF2-40B4-BE49-F238E27FC236}">
                <a16:creationId xmlns:a16="http://schemas.microsoft.com/office/drawing/2014/main" id="{0525D2DA-F7D0-4032-82E3-36A9D006D32E}"/>
              </a:ext>
            </a:extLst>
          </p:cNvPr>
          <p:cNvSpPr txBox="1"/>
          <p:nvPr/>
        </p:nvSpPr>
        <p:spPr>
          <a:xfrm>
            <a:off x="3048000" y="3683000"/>
            <a:ext cx="1651000" cy="304800"/>
          </a:xfrm>
          <a:prstGeom prst="rect">
            <a:avLst/>
          </a:prstGeom>
          <a:noFill/>
        </p:spPr>
        <p:txBody>
          <a:bodyPr vertOverflow="overflow" vert="horz" wrap="square" rtlCol="0" anchor="t" anchorCtr="0">
            <a:normAutofit/>
          </a:bodyPr>
          <a:lstStyle/>
          <a:p>
            <a:pPr algn="l"/>
            <a:r>
              <a:rPr lang="sk-SK" sz="1400" b="1">
                <a:solidFill>
                  <a:srgbClr val="29B6E2"/>
                </a:solidFill>
                <a:latin typeface="Arial"/>
                <a:cs typeface="Arial"/>
              </a:rPr>
              <a:t>10–30 min</a:t>
            </a:r>
          </a:p>
        </p:txBody>
      </p:sp>
      <p:sp>
        <p:nvSpPr>
          <p:cNvPr id="20" name="BlokTextu 19">
            <a:extLst>
              <a:ext uri="{FF2B5EF4-FFF2-40B4-BE49-F238E27FC236}">
                <a16:creationId xmlns:a16="http://schemas.microsoft.com/office/drawing/2014/main" id="{DFDDCC95-813D-430E-8D5B-1B0AA5C42B2B}"/>
              </a:ext>
            </a:extLst>
          </p:cNvPr>
          <p:cNvSpPr txBox="1"/>
          <p:nvPr/>
        </p:nvSpPr>
        <p:spPr>
          <a:xfrm>
            <a:off x="3048000" y="4089400"/>
            <a:ext cx="1651000" cy="279400"/>
          </a:xfrm>
          <a:prstGeom prst="rect">
            <a:avLst/>
          </a:prstGeom>
          <a:noFill/>
        </p:spPr>
        <p:txBody>
          <a:bodyPr vertOverflow="overflow" vert="horz" wrap="square" rtlCol="0" anchor="t" anchorCtr="0">
            <a:normAutofit/>
          </a:bodyPr>
          <a:lstStyle/>
          <a:p>
            <a:pPr algn="l"/>
            <a:r>
              <a:rPr lang="sk-SK" sz="1050" b="1">
                <a:solidFill>
                  <a:srgbClr val="FFFFFF"/>
                </a:solidFill>
                <a:latin typeface="Arial"/>
                <a:cs typeface="Arial"/>
              </a:rPr>
              <a:t>MINI-VSTUP</a:t>
            </a:r>
          </a:p>
        </p:txBody>
      </p:sp>
      <p:sp>
        <p:nvSpPr>
          <p:cNvPr id="21" name="Obdĺžnik 20">
            <a:extLst>
              <a:ext uri="{FF2B5EF4-FFF2-40B4-BE49-F238E27FC236}">
                <a16:creationId xmlns:a16="http://schemas.microsoft.com/office/drawing/2014/main" id="{2F187163-9298-4203-9673-96CC521CCA57}"/>
              </a:ext>
            </a:extLst>
          </p:cNvPr>
          <p:cNvSpPr/>
          <p:nvPr/>
        </p:nvSpPr>
        <p:spPr>
          <a:xfrm>
            <a:off x="3048000" y="4445000"/>
            <a:ext cx="165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2" name="BlokTextu 21">
            <a:extLst>
              <a:ext uri="{FF2B5EF4-FFF2-40B4-BE49-F238E27FC236}">
                <a16:creationId xmlns:a16="http://schemas.microsoft.com/office/drawing/2014/main" id="{844133D1-C06A-43C5-8255-9D5F520B4005}"/>
              </a:ext>
            </a:extLst>
          </p:cNvPr>
          <p:cNvSpPr txBox="1"/>
          <p:nvPr/>
        </p:nvSpPr>
        <p:spPr>
          <a:xfrm>
            <a:off x="3048000" y="4597400"/>
            <a:ext cx="1651000" cy="609600"/>
          </a:xfrm>
          <a:prstGeom prst="rect">
            <a:avLst/>
          </a:prstGeom>
          <a:noFill/>
        </p:spPr>
        <p:txBody>
          <a:bodyPr vertOverflow="overflow" vert="horz" wrap="square" rtlCol="0" anchor="t" anchorCtr="0">
            <a:normAutofit/>
          </a:bodyPr>
          <a:lstStyle/>
          <a:p>
            <a:pPr algn="l"/>
            <a:r>
              <a:rPr lang="sk-SK" sz="1100">
                <a:solidFill>
                  <a:srgbClr val="FFFFFF"/>
                </a:solidFill>
                <a:latin typeface="Arial"/>
                <a:cs typeface="Arial"/>
              </a:rPr>
              <a:t>jadro témy v maximálne troch bodoch</a:t>
            </a:r>
          </a:p>
        </p:txBody>
      </p:sp>
      <p:sp>
        <p:nvSpPr>
          <p:cNvPr id="23" name="Obdĺžnik: zaoblené rohy 22">
            <a:extLst>
              <a:ext uri="{FF2B5EF4-FFF2-40B4-BE49-F238E27FC236}">
                <a16:creationId xmlns:a16="http://schemas.microsoft.com/office/drawing/2014/main" id="{43C829D5-764B-4E82-9BE3-4A195E36DEE3}"/>
              </a:ext>
            </a:extLst>
          </p:cNvPr>
          <p:cNvSpPr/>
          <p:nvPr/>
        </p:nvSpPr>
        <p:spPr>
          <a:xfrm>
            <a:off x="5054600" y="3479800"/>
            <a:ext cx="2006600" cy="19177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4" name="Obdĺžnik 23">
            <a:extLst>
              <a:ext uri="{FF2B5EF4-FFF2-40B4-BE49-F238E27FC236}">
                <a16:creationId xmlns:a16="http://schemas.microsoft.com/office/drawing/2014/main" id="{255D1EBA-91B8-4E50-A433-44D799B57A4B}"/>
              </a:ext>
            </a:extLst>
          </p:cNvPr>
          <p:cNvSpPr/>
          <p:nvPr/>
        </p:nvSpPr>
        <p:spPr>
          <a:xfrm>
            <a:off x="5054600" y="3479800"/>
            <a:ext cx="2006600" cy="635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5" name="BlokTextu 24">
            <a:extLst>
              <a:ext uri="{FF2B5EF4-FFF2-40B4-BE49-F238E27FC236}">
                <a16:creationId xmlns:a16="http://schemas.microsoft.com/office/drawing/2014/main" id="{AC5F71B6-B499-406C-9577-959FE73668FB}"/>
              </a:ext>
            </a:extLst>
          </p:cNvPr>
          <p:cNvSpPr txBox="1"/>
          <p:nvPr/>
        </p:nvSpPr>
        <p:spPr>
          <a:xfrm>
            <a:off x="5232400" y="3683000"/>
            <a:ext cx="1651000" cy="304800"/>
          </a:xfrm>
          <a:prstGeom prst="rect">
            <a:avLst/>
          </a:prstGeom>
          <a:noFill/>
        </p:spPr>
        <p:txBody>
          <a:bodyPr vertOverflow="overflow" vert="horz" wrap="square" rtlCol="0" anchor="t" anchorCtr="0">
            <a:normAutofit/>
          </a:bodyPr>
          <a:lstStyle/>
          <a:p>
            <a:pPr algn="l"/>
            <a:r>
              <a:rPr lang="sk-SK" sz="1400" b="1">
                <a:solidFill>
                  <a:srgbClr val="29B6E2"/>
                </a:solidFill>
                <a:latin typeface="Arial"/>
                <a:cs typeface="Arial"/>
              </a:rPr>
              <a:t>30–60 min</a:t>
            </a:r>
          </a:p>
        </p:txBody>
      </p:sp>
      <p:sp>
        <p:nvSpPr>
          <p:cNvPr id="26" name="BlokTextu 25">
            <a:extLst>
              <a:ext uri="{FF2B5EF4-FFF2-40B4-BE49-F238E27FC236}">
                <a16:creationId xmlns:a16="http://schemas.microsoft.com/office/drawing/2014/main" id="{9D5B3D47-7FAE-48C4-A36F-4191F7C28139}"/>
              </a:ext>
            </a:extLst>
          </p:cNvPr>
          <p:cNvSpPr txBox="1"/>
          <p:nvPr/>
        </p:nvSpPr>
        <p:spPr>
          <a:xfrm>
            <a:off x="5232400" y="4089400"/>
            <a:ext cx="1651000" cy="279400"/>
          </a:xfrm>
          <a:prstGeom prst="rect">
            <a:avLst/>
          </a:prstGeom>
          <a:noFill/>
        </p:spPr>
        <p:txBody>
          <a:bodyPr vertOverflow="overflow" vert="horz" wrap="square" rtlCol="0" anchor="t" anchorCtr="0">
            <a:normAutofit/>
          </a:bodyPr>
          <a:lstStyle/>
          <a:p>
            <a:pPr algn="l"/>
            <a:r>
              <a:rPr lang="sk-SK" sz="1050" b="1">
                <a:solidFill>
                  <a:srgbClr val="FFFFFF"/>
                </a:solidFill>
                <a:latin typeface="Arial"/>
                <a:cs typeface="Arial"/>
              </a:rPr>
              <a:t>SKUPINOVÁ ÚLOHA</a:t>
            </a:r>
          </a:p>
        </p:txBody>
      </p:sp>
      <p:sp>
        <p:nvSpPr>
          <p:cNvPr id="27" name="Obdĺžnik 26">
            <a:extLst>
              <a:ext uri="{FF2B5EF4-FFF2-40B4-BE49-F238E27FC236}">
                <a16:creationId xmlns:a16="http://schemas.microsoft.com/office/drawing/2014/main" id="{857444F7-A006-4787-B22B-B02C02892B78}"/>
              </a:ext>
            </a:extLst>
          </p:cNvPr>
          <p:cNvSpPr/>
          <p:nvPr/>
        </p:nvSpPr>
        <p:spPr>
          <a:xfrm>
            <a:off x="5232400" y="4445000"/>
            <a:ext cx="165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8" name="BlokTextu 27">
            <a:extLst>
              <a:ext uri="{FF2B5EF4-FFF2-40B4-BE49-F238E27FC236}">
                <a16:creationId xmlns:a16="http://schemas.microsoft.com/office/drawing/2014/main" id="{8E24BF92-03F1-4B0C-A045-18AFE5C0530A}"/>
              </a:ext>
            </a:extLst>
          </p:cNvPr>
          <p:cNvSpPr txBox="1"/>
          <p:nvPr/>
        </p:nvSpPr>
        <p:spPr>
          <a:xfrm>
            <a:off x="5232400" y="4597400"/>
            <a:ext cx="1651000" cy="609600"/>
          </a:xfrm>
          <a:prstGeom prst="rect">
            <a:avLst/>
          </a:prstGeom>
          <a:noFill/>
        </p:spPr>
        <p:txBody>
          <a:bodyPr vertOverflow="overflow" vert="horz" wrap="square" rtlCol="0" anchor="t" anchorCtr="0">
            <a:normAutofit/>
          </a:bodyPr>
          <a:lstStyle/>
          <a:p>
            <a:pPr algn="l"/>
            <a:r>
              <a:rPr lang="pt-BR" sz="1100">
                <a:solidFill>
                  <a:srgbClr val="FFFFFF"/>
                </a:solidFill>
                <a:latin typeface="Arial"/>
                <a:cs typeface="Arial"/>
              </a:rPr>
              <a:t>aplikácia na prípad, dáta alebo odborný text</a:t>
            </a:r>
            <a:endParaRPr lang="sk-SK" sz="1100">
              <a:solidFill>
                <a:srgbClr val="FFFFFF"/>
              </a:solidFill>
              <a:latin typeface="Arial"/>
              <a:cs typeface="Arial"/>
            </a:endParaRPr>
          </a:p>
        </p:txBody>
      </p:sp>
      <p:sp>
        <p:nvSpPr>
          <p:cNvPr id="29" name="Obdĺžnik: zaoblené rohy 28">
            <a:extLst>
              <a:ext uri="{FF2B5EF4-FFF2-40B4-BE49-F238E27FC236}">
                <a16:creationId xmlns:a16="http://schemas.microsoft.com/office/drawing/2014/main" id="{56357498-BCD5-4EEF-9EEF-BB72B3D3067E}"/>
              </a:ext>
            </a:extLst>
          </p:cNvPr>
          <p:cNvSpPr/>
          <p:nvPr/>
        </p:nvSpPr>
        <p:spPr>
          <a:xfrm>
            <a:off x="7239000" y="3479800"/>
            <a:ext cx="2006600" cy="19177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0" name="Obdĺžnik 29">
            <a:extLst>
              <a:ext uri="{FF2B5EF4-FFF2-40B4-BE49-F238E27FC236}">
                <a16:creationId xmlns:a16="http://schemas.microsoft.com/office/drawing/2014/main" id="{D623B13D-1EA1-419C-99E1-D59758482378}"/>
              </a:ext>
            </a:extLst>
          </p:cNvPr>
          <p:cNvSpPr/>
          <p:nvPr/>
        </p:nvSpPr>
        <p:spPr>
          <a:xfrm>
            <a:off x="7239000" y="3479800"/>
            <a:ext cx="2006600" cy="635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1" name="BlokTextu 30">
            <a:extLst>
              <a:ext uri="{FF2B5EF4-FFF2-40B4-BE49-F238E27FC236}">
                <a16:creationId xmlns:a16="http://schemas.microsoft.com/office/drawing/2014/main" id="{019FF78B-DBFA-4B9E-A9B9-850BD29B90AC}"/>
              </a:ext>
            </a:extLst>
          </p:cNvPr>
          <p:cNvSpPr txBox="1"/>
          <p:nvPr/>
        </p:nvSpPr>
        <p:spPr>
          <a:xfrm>
            <a:off x="7416800" y="3683000"/>
            <a:ext cx="1651000" cy="304800"/>
          </a:xfrm>
          <a:prstGeom prst="rect">
            <a:avLst/>
          </a:prstGeom>
          <a:noFill/>
        </p:spPr>
        <p:txBody>
          <a:bodyPr vertOverflow="overflow" vert="horz" wrap="square" rtlCol="0" anchor="t" anchorCtr="0">
            <a:normAutofit/>
          </a:bodyPr>
          <a:lstStyle/>
          <a:p>
            <a:pPr algn="l"/>
            <a:r>
              <a:rPr lang="sk-SK" sz="1400" b="1">
                <a:solidFill>
                  <a:srgbClr val="29B6E2"/>
                </a:solidFill>
                <a:latin typeface="Arial"/>
                <a:cs typeface="Arial"/>
              </a:rPr>
              <a:t>60–80 min</a:t>
            </a:r>
          </a:p>
        </p:txBody>
      </p:sp>
      <p:sp>
        <p:nvSpPr>
          <p:cNvPr id="32" name="BlokTextu 31">
            <a:extLst>
              <a:ext uri="{FF2B5EF4-FFF2-40B4-BE49-F238E27FC236}">
                <a16:creationId xmlns:a16="http://schemas.microsoft.com/office/drawing/2014/main" id="{08E35AD6-5B77-4899-A229-DA0798DD8E45}"/>
              </a:ext>
            </a:extLst>
          </p:cNvPr>
          <p:cNvSpPr txBox="1"/>
          <p:nvPr/>
        </p:nvSpPr>
        <p:spPr>
          <a:xfrm>
            <a:off x="7416800" y="4089400"/>
            <a:ext cx="1651000" cy="279400"/>
          </a:xfrm>
          <a:prstGeom prst="rect">
            <a:avLst/>
          </a:prstGeom>
          <a:noFill/>
        </p:spPr>
        <p:txBody>
          <a:bodyPr vertOverflow="overflow" vert="horz" wrap="square" rtlCol="0" anchor="t" anchorCtr="0">
            <a:normAutofit/>
          </a:bodyPr>
          <a:lstStyle/>
          <a:p>
            <a:pPr algn="l"/>
            <a:r>
              <a:rPr lang="sk-SK" sz="1050" b="1">
                <a:solidFill>
                  <a:srgbClr val="FFFFFF"/>
                </a:solidFill>
                <a:latin typeface="Arial"/>
                <a:cs typeface="Arial"/>
              </a:rPr>
              <a:t>TRANSFER</a:t>
            </a:r>
          </a:p>
        </p:txBody>
      </p:sp>
      <p:sp>
        <p:nvSpPr>
          <p:cNvPr id="33" name="Obdĺžnik 32">
            <a:extLst>
              <a:ext uri="{FF2B5EF4-FFF2-40B4-BE49-F238E27FC236}">
                <a16:creationId xmlns:a16="http://schemas.microsoft.com/office/drawing/2014/main" id="{069FA30F-5888-4A7C-B192-EA7C32D95125}"/>
              </a:ext>
            </a:extLst>
          </p:cNvPr>
          <p:cNvSpPr/>
          <p:nvPr/>
        </p:nvSpPr>
        <p:spPr>
          <a:xfrm>
            <a:off x="7416800" y="4445000"/>
            <a:ext cx="165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4" name="BlokTextu 33">
            <a:extLst>
              <a:ext uri="{FF2B5EF4-FFF2-40B4-BE49-F238E27FC236}">
                <a16:creationId xmlns:a16="http://schemas.microsoft.com/office/drawing/2014/main" id="{4980FFE5-733F-4CD0-8E6D-F46DA3543754}"/>
              </a:ext>
            </a:extLst>
          </p:cNvPr>
          <p:cNvSpPr txBox="1"/>
          <p:nvPr/>
        </p:nvSpPr>
        <p:spPr>
          <a:xfrm>
            <a:off x="7416800" y="4597400"/>
            <a:ext cx="1651000" cy="609600"/>
          </a:xfrm>
          <a:prstGeom prst="rect">
            <a:avLst/>
          </a:prstGeom>
          <a:noFill/>
        </p:spPr>
        <p:txBody>
          <a:bodyPr vertOverflow="overflow" vert="horz" wrap="square" rtlCol="0" anchor="t" anchorCtr="0">
            <a:normAutofit/>
          </a:bodyPr>
          <a:lstStyle/>
          <a:p>
            <a:pPr algn="l"/>
            <a:r>
              <a:rPr lang="pl-PL" sz="1100">
                <a:solidFill>
                  <a:srgbClr val="FFFFFF"/>
                </a:solidFill>
                <a:latin typeface="Arial"/>
                <a:cs typeface="Arial"/>
              </a:rPr>
              <a:t>prenesenie poznatku do vlastnej disciplíny</a:t>
            </a:r>
            <a:endParaRPr lang="sk-SK" sz="1100">
              <a:solidFill>
                <a:srgbClr val="FFFFFF"/>
              </a:solidFill>
              <a:latin typeface="Arial"/>
              <a:cs typeface="Arial"/>
            </a:endParaRPr>
          </a:p>
        </p:txBody>
      </p:sp>
      <p:sp>
        <p:nvSpPr>
          <p:cNvPr id="35" name="Obdĺžnik: zaoblené rohy 34">
            <a:extLst>
              <a:ext uri="{FF2B5EF4-FFF2-40B4-BE49-F238E27FC236}">
                <a16:creationId xmlns:a16="http://schemas.microsoft.com/office/drawing/2014/main" id="{51BE7373-4AD9-4E3A-B747-B2D0B9AB4D77}"/>
              </a:ext>
            </a:extLst>
          </p:cNvPr>
          <p:cNvSpPr/>
          <p:nvPr/>
        </p:nvSpPr>
        <p:spPr>
          <a:xfrm>
            <a:off x="9423400" y="3479800"/>
            <a:ext cx="2006600" cy="19177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6" name="Obdĺžnik 35">
            <a:extLst>
              <a:ext uri="{FF2B5EF4-FFF2-40B4-BE49-F238E27FC236}">
                <a16:creationId xmlns:a16="http://schemas.microsoft.com/office/drawing/2014/main" id="{1EE01114-D755-4181-845E-FA1AC1A80917}"/>
              </a:ext>
            </a:extLst>
          </p:cNvPr>
          <p:cNvSpPr/>
          <p:nvPr/>
        </p:nvSpPr>
        <p:spPr>
          <a:xfrm>
            <a:off x="9423400" y="3479800"/>
            <a:ext cx="2006600" cy="635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7" name="BlokTextu 36">
            <a:extLst>
              <a:ext uri="{FF2B5EF4-FFF2-40B4-BE49-F238E27FC236}">
                <a16:creationId xmlns:a16="http://schemas.microsoft.com/office/drawing/2014/main" id="{9A04A4D7-1E4C-4E45-86AE-130F7BA81207}"/>
              </a:ext>
            </a:extLst>
          </p:cNvPr>
          <p:cNvSpPr txBox="1"/>
          <p:nvPr/>
        </p:nvSpPr>
        <p:spPr>
          <a:xfrm>
            <a:off x="9601200" y="3683000"/>
            <a:ext cx="1651000" cy="304800"/>
          </a:xfrm>
          <a:prstGeom prst="rect">
            <a:avLst/>
          </a:prstGeom>
          <a:noFill/>
        </p:spPr>
        <p:txBody>
          <a:bodyPr vertOverflow="overflow" vert="horz" wrap="square" rtlCol="0" anchor="t" anchorCtr="0">
            <a:normAutofit/>
          </a:bodyPr>
          <a:lstStyle/>
          <a:p>
            <a:pPr algn="l"/>
            <a:r>
              <a:rPr lang="sk-SK" sz="1400" b="1">
                <a:solidFill>
                  <a:srgbClr val="FF765B"/>
                </a:solidFill>
                <a:latin typeface="Arial"/>
                <a:cs typeface="Arial"/>
              </a:rPr>
              <a:t>80–90 min</a:t>
            </a:r>
          </a:p>
        </p:txBody>
      </p:sp>
      <p:sp>
        <p:nvSpPr>
          <p:cNvPr id="38" name="BlokTextu 37">
            <a:extLst>
              <a:ext uri="{FF2B5EF4-FFF2-40B4-BE49-F238E27FC236}">
                <a16:creationId xmlns:a16="http://schemas.microsoft.com/office/drawing/2014/main" id="{6EDE723F-FF03-4083-9552-697C70FFAB2E}"/>
              </a:ext>
            </a:extLst>
          </p:cNvPr>
          <p:cNvSpPr txBox="1"/>
          <p:nvPr/>
        </p:nvSpPr>
        <p:spPr>
          <a:xfrm>
            <a:off x="9601200" y="4089400"/>
            <a:ext cx="1651000" cy="279400"/>
          </a:xfrm>
          <a:prstGeom prst="rect">
            <a:avLst/>
          </a:prstGeom>
          <a:noFill/>
        </p:spPr>
        <p:txBody>
          <a:bodyPr vertOverflow="overflow" vert="horz" wrap="square" rtlCol="0" anchor="t" anchorCtr="0">
            <a:normAutofit/>
          </a:bodyPr>
          <a:lstStyle/>
          <a:p>
            <a:pPr algn="l"/>
            <a:r>
              <a:rPr lang="sk-SK" sz="1050" b="1">
                <a:solidFill>
                  <a:srgbClr val="FFFFFF"/>
                </a:solidFill>
                <a:latin typeface="Arial"/>
                <a:cs typeface="Arial"/>
              </a:rPr>
              <a:t>EXIT TICKET</a:t>
            </a:r>
          </a:p>
        </p:txBody>
      </p:sp>
      <p:sp>
        <p:nvSpPr>
          <p:cNvPr id="39" name="Obdĺžnik 38">
            <a:extLst>
              <a:ext uri="{FF2B5EF4-FFF2-40B4-BE49-F238E27FC236}">
                <a16:creationId xmlns:a16="http://schemas.microsoft.com/office/drawing/2014/main" id="{6F0C305A-B312-4512-8500-0FB0F9EA71B6}"/>
              </a:ext>
            </a:extLst>
          </p:cNvPr>
          <p:cNvSpPr/>
          <p:nvPr/>
        </p:nvSpPr>
        <p:spPr>
          <a:xfrm>
            <a:off x="9601200" y="4445000"/>
            <a:ext cx="16510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0" name="BlokTextu 39">
            <a:extLst>
              <a:ext uri="{FF2B5EF4-FFF2-40B4-BE49-F238E27FC236}">
                <a16:creationId xmlns:a16="http://schemas.microsoft.com/office/drawing/2014/main" id="{CF73F85F-E6A7-4E4D-982B-A67A7587C01E}"/>
              </a:ext>
            </a:extLst>
          </p:cNvPr>
          <p:cNvSpPr txBox="1"/>
          <p:nvPr/>
        </p:nvSpPr>
        <p:spPr>
          <a:xfrm>
            <a:off x="9601200" y="4597400"/>
            <a:ext cx="1651000" cy="609600"/>
          </a:xfrm>
          <a:prstGeom prst="rect">
            <a:avLst/>
          </a:prstGeom>
          <a:noFill/>
        </p:spPr>
        <p:txBody>
          <a:bodyPr vertOverflow="overflow" vert="horz" wrap="square" rtlCol="0" anchor="t" anchorCtr="0">
            <a:normAutofit/>
          </a:bodyPr>
          <a:lstStyle/>
          <a:p>
            <a:pPr algn="l"/>
            <a:r>
              <a:rPr lang="pl-PL" sz="1100">
                <a:solidFill>
                  <a:srgbClr val="FFFFFF"/>
                </a:solidFill>
                <a:latin typeface="Arial"/>
                <a:cs typeface="Arial"/>
              </a:rPr>
              <a:t>jedna odpoveď, otázka a neistota</a:t>
            </a:r>
            <a:endParaRPr lang="sk-SK" sz="1100">
              <a:solidFill>
                <a:srgbClr val="FFFFFF"/>
              </a:solidFill>
              <a:latin typeface="Arial"/>
              <a:cs typeface="Arial"/>
            </a:endParaRPr>
          </a:p>
        </p:txBody>
      </p:sp>
      <p:sp>
        <p:nvSpPr>
          <p:cNvPr id="41" name="Obdĺžnik 40">
            <a:extLst>
              <a:ext uri="{FF2B5EF4-FFF2-40B4-BE49-F238E27FC236}">
                <a16:creationId xmlns:a16="http://schemas.microsoft.com/office/drawing/2014/main" id="{115EBE6A-43CD-4486-9EB6-CFCEA359DB21}"/>
              </a:ext>
            </a:extLst>
          </p:cNvPr>
          <p:cNvSpPr/>
          <p:nvPr/>
        </p:nvSpPr>
        <p:spPr>
          <a:xfrm>
            <a:off x="685800" y="5638800"/>
            <a:ext cx="10820400" cy="6858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2" name="Obdĺžnik 41">
            <a:extLst>
              <a:ext uri="{FF2B5EF4-FFF2-40B4-BE49-F238E27FC236}">
                <a16:creationId xmlns:a16="http://schemas.microsoft.com/office/drawing/2014/main" id="{F21363B5-0CFD-408B-84DB-88669ADF1795}"/>
              </a:ext>
            </a:extLst>
          </p:cNvPr>
          <p:cNvSpPr/>
          <p:nvPr/>
        </p:nvSpPr>
        <p:spPr>
          <a:xfrm>
            <a:off x="685800" y="5638800"/>
            <a:ext cx="101600" cy="6858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3" name="BlokTextu 42">
            <a:extLst>
              <a:ext uri="{FF2B5EF4-FFF2-40B4-BE49-F238E27FC236}">
                <a16:creationId xmlns:a16="http://schemas.microsoft.com/office/drawing/2014/main" id="{82BA64B6-3953-40D7-89B6-9DD7D02698D8}"/>
              </a:ext>
            </a:extLst>
          </p:cNvPr>
          <p:cNvSpPr txBox="1"/>
          <p:nvPr/>
        </p:nvSpPr>
        <p:spPr>
          <a:xfrm>
            <a:off x="990600" y="5778500"/>
            <a:ext cx="1270000" cy="330200"/>
          </a:xfrm>
          <a:prstGeom prst="rect">
            <a:avLst/>
          </a:prstGeom>
          <a:noFill/>
        </p:spPr>
        <p:txBody>
          <a:bodyPr vertOverflow="overflow" vert="horz" wrap="square" rtlCol="0" anchor="ctr" anchorCtr="0">
            <a:normAutofit/>
          </a:bodyPr>
          <a:lstStyle/>
          <a:p>
            <a:pPr algn="l"/>
            <a:r>
              <a:rPr lang="sk-SK" sz="1200" b="1">
                <a:solidFill>
                  <a:srgbClr val="FF765B"/>
                </a:solidFill>
                <a:latin typeface="Arial"/>
                <a:cs typeface="Arial"/>
              </a:rPr>
              <a:t>ITERÁCIA</a:t>
            </a:r>
          </a:p>
        </p:txBody>
      </p:sp>
      <p:sp>
        <p:nvSpPr>
          <p:cNvPr id="44" name="BlokTextu 43">
            <a:extLst>
              <a:ext uri="{FF2B5EF4-FFF2-40B4-BE49-F238E27FC236}">
                <a16:creationId xmlns:a16="http://schemas.microsoft.com/office/drawing/2014/main" id="{570C8D0C-487E-42CC-8595-E92A60E63EB7}"/>
              </a:ext>
            </a:extLst>
          </p:cNvPr>
          <p:cNvSpPr txBox="1"/>
          <p:nvPr/>
        </p:nvSpPr>
        <p:spPr>
          <a:xfrm>
            <a:off x="2260600" y="5727700"/>
            <a:ext cx="8890000" cy="431800"/>
          </a:xfrm>
          <a:prstGeom prst="rect">
            <a:avLst/>
          </a:prstGeom>
          <a:noFill/>
        </p:spPr>
        <p:txBody>
          <a:bodyPr vertOverflow="overflow" vert="horz" wrap="square" rtlCol="0" anchor="ctr" anchorCtr="0">
            <a:normAutofit/>
          </a:bodyPr>
          <a:lstStyle/>
          <a:p>
            <a:pPr algn="l"/>
            <a:r>
              <a:rPr lang="sk-SK" sz="1250" b="1">
                <a:solidFill>
                  <a:srgbClr val="FFFFFF"/>
                </a:solidFill>
                <a:latin typeface="Arial"/>
                <a:cs typeface="Arial"/>
              </a:rPr>
              <a:t>Skráťte plán na 45 minút alebo premeňte jednu aktivitu na hybridný formát. Odovzdajte obe verzie promptu.</a:t>
            </a:r>
          </a:p>
        </p:txBody>
      </p:sp>
    </p:spTree>
    <p:extLst>
      <p:ext uri="{BB962C8B-B14F-4D97-AF65-F5344CB8AC3E}">
        <p14:creationId xmlns:p14="http://schemas.microsoft.com/office/powerpoint/2010/main" val="2440122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a:extLst>
              <a:ext uri="{FF2B5EF4-FFF2-40B4-BE49-F238E27FC236}">
                <a16:creationId xmlns:a16="http://schemas.microsoft.com/office/drawing/2014/main" id="{FBE1AFE2-C3E9-D957-3CA6-EB461991AD17}"/>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5CCAC194-1794-4149-AD88-E8E9E0B20BC7}"/>
              </a:ext>
            </a:extLst>
          </p:cNvPr>
          <p:cNvSpPr txBox="1"/>
          <p:nvPr/>
        </p:nvSpPr>
        <p:spPr>
          <a:xfrm>
            <a:off x="685800" y="990600"/>
            <a:ext cx="9499600" cy="889000"/>
          </a:xfrm>
          <a:prstGeom prst="rect">
            <a:avLst/>
          </a:prstGeom>
          <a:noFill/>
        </p:spPr>
        <p:txBody>
          <a:bodyPr vertOverflow="overflow" vert="horz" wrap="square" rtlCol="0" anchor="ctr" anchorCtr="0">
            <a:normAutofit/>
          </a:bodyPr>
          <a:lstStyle/>
          <a:p>
            <a:pPr algn="l"/>
            <a:r>
              <a:rPr lang="pl-PL" sz="2800">
                <a:solidFill>
                  <a:srgbClr val="FFFFFF"/>
                </a:solidFill>
                <a:latin typeface="Arial"/>
                <a:cs typeface="Arial"/>
              </a:rPr>
              <a:t>Projektový zámer bez prázdnych fráz</a:t>
            </a:r>
            <a:endParaRPr lang="sk-SK" sz="2800">
              <a:solidFill>
                <a:srgbClr val="FFFFFF"/>
              </a:solidFill>
              <a:latin typeface="Arial"/>
              <a:cs typeface="Arial"/>
            </a:endParaRPr>
          </a:p>
        </p:txBody>
      </p:sp>
      <p:sp>
        <p:nvSpPr>
          <p:cNvPr id="5" name="BlokTextu 4">
            <a:extLst>
              <a:ext uri="{FF2B5EF4-FFF2-40B4-BE49-F238E27FC236}">
                <a16:creationId xmlns:a16="http://schemas.microsoft.com/office/drawing/2014/main" id="{40DB1EAC-AB78-4064-B673-811E20AA6AF1}"/>
              </a:ext>
            </a:extLst>
          </p:cNvPr>
          <p:cNvSpPr txBox="1"/>
          <p:nvPr/>
        </p:nvSpPr>
        <p:spPr>
          <a:xfrm>
            <a:off x="10668000" y="1117600"/>
            <a:ext cx="1295400" cy="381000"/>
          </a:xfrm>
          <a:prstGeom prst="rect">
            <a:avLst/>
          </a:prstGeom>
          <a:noFill/>
        </p:spPr>
        <p:txBody>
          <a:bodyPr vertOverflow="overflow" vert="horz" wrap="square" rtlCol="0" anchor="ctr" anchorCtr="0">
            <a:normAutofit fontScale="92500" lnSpcReduction="10000"/>
          </a:bodyPr>
          <a:lstStyle/>
          <a:p>
            <a:pPr algn="l"/>
            <a:r>
              <a:rPr lang="sk-SK" sz="1100" b="1" dirty="0">
                <a:solidFill>
                  <a:srgbClr val="FFFFFF"/>
                </a:solidFill>
                <a:latin typeface="Arial"/>
                <a:cs typeface="Arial"/>
              </a:rPr>
              <a:t>CVIČENIE 4</a:t>
            </a:r>
          </a:p>
          <a:p>
            <a:r>
              <a:rPr lang="sk-SK" sz="1100" b="1" dirty="0">
                <a:solidFill>
                  <a:srgbClr val="FFFFFF"/>
                </a:solidFill>
                <a:latin typeface="Arial"/>
                <a:cs typeface="Arial"/>
              </a:rPr>
              <a:t>AKADEMIK</a:t>
            </a:r>
          </a:p>
        </p:txBody>
      </p:sp>
      <p:sp>
        <p:nvSpPr>
          <p:cNvPr id="6" name="BlokTextu 5">
            <a:extLst>
              <a:ext uri="{FF2B5EF4-FFF2-40B4-BE49-F238E27FC236}">
                <a16:creationId xmlns:a16="http://schemas.microsoft.com/office/drawing/2014/main" id="{F6042BEA-E958-4FCA-BA44-13CCE140E48F}"/>
              </a:ext>
            </a:extLst>
          </p:cNvPr>
          <p:cNvSpPr txBox="1"/>
          <p:nvPr/>
        </p:nvSpPr>
        <p:spPr>
          <a:xfrm>
            <a:off x="685800" y="2235200"/>
            <a:ext cx="10820400" cy="3556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Cieľ: vytvoriť prompt, ktorý prepojí problém, aktivity a merateľné výsledky.</a:t>
            </a:r>
          </a:p>
        </p:txBody>
      </p:sp>
      <p:sp>
        <p:nvSpPr>
          <p:cNvPr id="7" name="Obdĺžnik 6">
            <a:extLst>
              <a:ext uri="{FF2B5EF4-FFF2-40B4-BE49-F238E27FC236}">
                <a16:creationId xmlns:a16="http://schemas.microsoft.com/office/drawing/2014/main" id="{81019E24-1CD1-4B9C-BCEA-8EE1082990AD}"/>
              </a:ext>
            </a:extLst>
          </p:cNvPr>
          <p:cNvSpPr/>
          <p:nvPr/>
        </p:nvSpPr>
        <p:spPr>
          <a:xfrm>
            <a:off x="685800" y="2705100"/>
            <a:ext cx="10820400" cy="5969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1352158-1650-4C0E-B227-607FB6C45B92}"/>
              </a:ext>
            </a:extLst>
          </p:cNvPr>
          <p:cNvSpPr/>
          <p:nvPr/>
        </p:nvSpPr>
        <p:spPr>
          <a:xfrm>
            <a:off x="685800" y="2705100"/>
            <a:ext cx="101600" cy="5969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BlokTextu 8">
            <a:extLst>
              <a:ext uri="{FF2B5EF4-FFF2-40B4-BE49-F238E27FC236}">
                <a16:creationId xmlns:a16="http://schemas.microsoft.com/office/drawing/2014/main" id="{8AE36217-CF5C-4AE1-B74E-E16C39F593E8}"/>
              </a:ext>
            </a:extLst>
          </p:cNvPr>
          <p:cNvSpPr txBox="1"/>
          <p:nvPr/>
        </p:nvSpPr>
        <p:spPr>
          <a:xfrm>
            <a:off x="990600" y="2844800"/>
            <a:ext cx="2209800" cy="304800"/>
          </a:xfrm>
          <a:prstGeom prst="rect">
            <a:avLst/>
          </a:prstGeom>
          <a:noFill/>
        </p:spPr>
        <p:txBody>
          <a:bodyPr vertOverflow="overflow" vert="horz" wrap="square" rtlCol="0" anchor="ctr" anchorCtr="0">
            <a:normAutofit/>
          </a:bodyPr>
          <a:lstStyle/>
          <a:p>
            <a:pPr algn="l"/>
            <a:r>
              <a:rPr lang="sk-SK" sz="1100" b="1">
                <a:solidFill>
                  <a:srgbClr val="29B6E2"/>
                </a:solidFill>
                <a:latin typeface="Arial"/>
                <a:cs typeface="Arial"/>
              </a:rPr>
              <a:t>ZAČNITE OTÁZKAMI</a:t>
            </a:r>
          </a:p>
        </p:txBody>
      </p:sp>
      <p:sp>
        <p:nvSpPr>
          <p:cNvPr id="10" name="BlokTextu 9">
            <a:extLst>
              <a:ext uri="{FF2B5EF4-FFF2-40B4-BE49-F238E27FC236}">
                <a16:creationId xmlns:a16="http://schemas.microsoft.com/office/drawing/2014/main" id="{9112A8C8-5AA1-4B05-A7EB-AD4407772941}"/>
              </a:ext>
            </a:extLst>
          </p:cNvPr>
          <p:cNvSpPr txBox="1"/>
          <p:nvPr/>
        </p:nvSpPr>
        <p:spPr>
          <a:xfrm>
            <a:off x="3200400" y="2819400"/>
            <a:ext cx="7937500" cy="330200"/>
          </a:xfrm>
          <a:prstGeom prst="rect">
            <a:avLst/>
          </a:prstGeom>
          <a:noFill/>
        </p:spPr>
        <p:txBody>
          <a:bodyPr vertOverflow="overflow" vert="horz" wrap="square" rtlCol="0" anchor="ctr" anchorCtr="0">
            <a:normAutofit/>
          </a:bodyPr>
          <a:lstStyle/>
          <a:p>
            <a:pPr algn="l"/>
            <a:r>
              <a:rPr lang="sk-SK" sz="1300" b="1">
                <a:solidFill>
                  <a:srgbClr val="FFFFFF"/>
                </a:solidFill>
                <a:latin typeface="Arial"/>
                <a:cs typeface="Arial"/>
              </a:rPr>
              <a:t>„Najprv mi polož 5 otázok, ktoré potrebuješ na kvalitný projektový zámer.“</a:t>
            </a:r>
          </a:p>
        </p:txBody>
      </p:sp>
      <p:sp>
        <p:nvSpPr>
          <p:cNvPr id="11" name="Obdĺžnik: zaoblené rohy 10">
            <a:extLst>
              <a:ext uri="{FF2B5EF4-FFF2-40B4-BE49-F238E27FC236}">
                <a16:creationId xmlns:a16="http://schemas.microsoft.com/office/drawing/2014/main" id="{37B560E6-4DCA-4A99-9F22-F6B54EA5ACC9}"/>
              </a:ext>
            </a:extLst>
          </p:cNvPr>
          <p:cNvSpPr/>
          <p:nvPr/>
        </p:nvSpPr>
        <p:spPr>
          <a:xfrm>
            <a:off x="685800" y="35306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2" name="Obdĺžnik 11">
            <a:extLst>
              <a:ext uri="{FF2B5EF4-FFF2-40B4-BE49-F238E27FC236}">
                <a16:creationId xmlns:a16="http://schemas.microsoft.com/office/drawing/2014/main" id="{9761F35C-7183-4033-A17A-F377C9E4B785}"/>
              </a:ext>
            </a:extLst>
          </p:cNvPr>
          <p:cNvSpPr/>
          <p:nvPr/>
        </p:nvSpPr>
        <p:spPr>
          <a:xfrm>
            <a:off x="685800" y="3530600"/>
            <a:ext cx="76200" cy="939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3" name="BlokTextu 12">
            <a:extLst>
              <a:ext uri="{FF2B5EF4-FFF2-40B4-BE49-F238E27FC236}">
                <a16:creationId xmlns:a16="http://schemas.microsoft.com/office/drawing/2014/main" id="{57285562-6432-4F02-B3F9-157F9FEC5435}"/>
              </a:ext>
            </a:extLst>
          </p:cNvPr>
          <p:cNvSpPr txBox="1"/>
          <p:nvPr/>
        </p:nvSpPr>
        <p:spPr>
          <a:xfrm>
            <a:off x="939800" y="3695700"/>
            <a:ext cx="2946400" cy="2286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PROBLÉM</a:t>
            </a:r>
          </a:p>
        </p:txBody>
      </p:sp>
      <p:sp>
        <p:nvSpPr>
          <p:cNvPr id="14" name="BlokTextu 13">
            <a:extLst>
              <a:ext uri="{FF2B5EF4-FFF2-40B4-BE49-F238E27FC236}">
                <a16:creationId xmlns:a16="http://schemas.microsoft.com/office/drawing/2014/main" id="{E4100EE2-07F3-4A45-976F-3E52A74CA6AE}"/>
              </a:ext>
            </a:extLst>
          </p:cNvPr>
          <p:cNvSpPr txBox="1"/>
          <p:nvPr/>
        </p:nvSpPr>
        <p:spPr>
          <a:xfrm>
            <a:off x="939800" y="3975100"/>
            <a:ext cx="2946400" cy="355600"/>
          </a:xfrm>
          <a:prstGeom prst="rect">
            <a:avLst/>
          </a:prstGeom>
          <a:noFill/>
        </p:spPr>
        <p:txBody>
          <a:bodyPr vertOverflow="overflow" vert="horz" wrap="square" rtlCol="0" anchor="t" anchorCtr="0">
            <a:noAutofit/>
          </a:bodyPr>
          <a:lstStyle/>
          <a:p>
            <a:pPr algn="l"/>
            <a:r>
              <a:rPr lang="sk-SK" sz="1200">
                <a:solidFill>
                  <a:srgbClr val="FFFFFF"/>
                </a:solidFill>
                <a:latin typeface="Arial"/>
                <a:cs typeface="Arial"/>
              </a:rPr>
              <a:t>Komu problém vzniká a čím ho doložíme?</a:t>
            </a:r>
          </a:p>
        </p:txBody>
      </p:sp>
      <p:sp>
        <p:nvSpPr>
          <p:cNvPr id="15" name="Obdĺžnik: zaoblené rohy 14">
            <a:extLst>
              <a:ext uri="{FF2B5EF4-FFF2-40B4-BE49-F238E27FC236}">
                <a16:creationId xmlns:a16="http://schemas.microsoft.com/office/drawing/2014/main" id="{8D1B08D6-3D51-48DC-8AC0-EE64DB749A7F}"/>
              </a:ext>
            </a:extLst>
          </p:cNvPr>
          <p:cNvSpPr/>
          <p:nvPr/>
        </p:nvSpPr>
        <p:spPr>
          <a:xfrm>
            <a:off x="4368800" y="35306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Obdĺžnik 15">
            <a:extLst>
              <a:ext uri="{FF2B5EF4-FFF2-40B4-BE49-F238E27FC236}">
                <a16:creationId xmlns:a16="http://schemas.microsoft.com/office/drawing/2014/main" id="{847DBD8E-B6BA-4E5E-86BA-8202310408A2}"/>
              </a:ext>
            </a:extLst>
          </p:cNvPr>
          <p:cNvSpPr/>
          <p:nvPr/>
        </p:nvSpPr>
        <p:spPr>
          <a:xfrm>
            <a:off x="4368800" y="3530600"/>
            <a:ext cx="76200" cy="939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7" name="BlokTextu 16">
            <a:extLst>
              <a:ext uri="{FF2B5EF4-FFF2-40B4-BE49-F238E27FC236}">
                <a16:creationId xmlns:a16="http://schemas.microsoft.com/office/drawing/2014/main" id="{65823385-1A65-4E9F-9777-02F3AAD37F61}"/>
              </a:ext>
            </a:extLst>
          </p:cNvPr>
          <p:cNvSpPr txBox="1"/>
          <p:nvPr/>
        </p:nvSpPr>
        <p:spPr>
          <a:xfrm>
            <a:off x="4622800" y="3695700"/>
            <a:ext cx="2946400" cy="2286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CIEĽ</a:t>
            </a:r>
          </a:p>
        </p:txBody>
      </p:sp>
      <p:sp>
        <p:nvSpPr>
          <p:cNvPr id="18" name="BlokTextu 17">
            <a:extLst>
              <a:ext uri="{FF2B5EF4-FFF2-40B4-BE49-F238E27FC236}">
                <a16:creationId xmlns:a16="http://schemas.microsoft.com/office/drawing/2014/main" id="{14404981-9D14-4A5F-854A-3D731C0F1CA7}"/>
              </a:ext>
            </a:extLst>
          </p:cNvPr>
          <p:cNvSpPr txBox="1"/>
          <p:nvPr/>
        </p:nvSpPr>
        <p:spPr>
          <a:xfrm>
            <a:off x="4622800" y="3975100"/>
            <a:ext cx="2946400" cy="355600"/>
          </a:xfrm>
          <a:prstGeom prst="rect">
            <a:avLst/>
          </a:prstGeom>
          <a:noFill/>
        </p:spPr>
        <p:txBody>
          <a:bodyPr vertOverflow="overflow" vert="horz" wrap="square" rtlCol="0" anchor="t" anchorCtr="0">
            <a:normAutofit/>
          </a:bodyPr>
          <a:lstStyle/>
          <a:p>
            <a:pPr algn="l"/>
            <a:r>
              <a:rPr lang="sk-SK" sz="1200">
                <a:solidFill>
                  <a:srgbClr val="FFFFFF"/>
                </a:solidFill>
                <a:latin typeface="Arial"/>
                <a:cs typeface="Arial"/>
              </a:rPr>
              <a:t>Čo sa zmení, pre koho a dokedy?</a:t>
            </a:r>
          </a:p>
        </p:txBody>
      </p:sp>
      <p:sp>
        <p:nvSpPr>
          <p:cNvPr id="19" name="Obdĺžnik: zaoblené rohy 18">
            <a:extLst>
              <a:ext uri="{FF2B5EF4-FFF2-40B4-BE49-F238E27FC236}">
                <a16:creationId xmlns:a16="http://schemas.microsoft.com/office/drawing/2014/main" id="{D517CFC1-C53B-4B10-9B65-80756F1377F3}"/>
              </a:ext>
            </a:extLst>
          </p:cNvPr>
          <p:cNvSpPr/>
          <p:nvPr/>
        </p:nvSpPr>
        <p:spPr>
          <a:xfrm>
            <a:off x="8051800" y="35306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0" name="Obdĺžnik 19">
            <a:extLst>
              <a:ext uri="{FF2B5EF4-FFF2-40B4-BE49-F238E27FC236}">
                <a16:creationId xmlns:a16="http://schemas.microsoft.com/office/drawing/2014/main" id="{99D71C2A-918B-4413-B7FE-C2B7A6A8E95B}"/>
              </a:ext>
            </a:extLst>
          </p:cNvPr>
          <p:cNvSpPr/>
          <p:nvPr/>
        </p:nvSpPr>
        <p:spPr>
          <a:xfrm>
            <a:off x="8051800" y="3530600"/>
            <a:ext cx="76200" cy="939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1" name="BlokTextu 20">
            <a:extLst>
              <a:ext uri="{FF2B5EF4-FFF2-40B4-BE49-F238E27FC236}">
                <a16:creationId xmlns:a16="http://schemas.microsoft.com/office/drawing/2014/main" id="{09E306B5-3D2B-422A-8A56-E23A123BF6EC}"/>
              </a:ext>
            </a:extLst>
          </p:cNvPr>
          <p:cNvSpPr txBox="1"/>
          <p:nvPr/>
        </p:nvSpPr>
        <p:spPr>
          <a:xfrm>
            <a:off x="8305800" y="3695700"/>
            <a:ext cx="2946400" cy="2286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AKTIVITY</a:t>
            </a:r>
          </a:p>
        </p:txBody>
      </p:sp>
      <p:sp>
        <p:nvSpPr>
          <p:cNvPr id="22" name="BlokTextu 21">
            <a:extLst>
              <a:ext uri="{FF2B5EF4-FFF2-40B4-BE49-F238E27FC236}">
                <a16:creationId xmlns:a16="http://schemas.microsoft.com/office/drawing/2014/main" id="{B663D91B-96BA-4845-9291-71FD9CB76EA4}"/>
              </a:ext>
            </a:extLst>
          </p:cNvPr>
          <p:cNvSpPr txBox="1"/>
          <p:nvPr/>
        </p:nvSpPr>
        <p:spPr>
          <a:xfrm>
            <a:off x="8305800" y="3975100"/>
            <a:ext cx="2946400" cy="355600"/>
          </a:xfrm>
          <a:prstGeom prst="rect">
            <a:avLst/>
          </a:prstGeom>
          <a:noFill/>
        </p:spPr>
        <p:txBody>
          <a:bodyPr vertOverflow="overflow" vert="horz" wrap="square" rtlCol="0" anchor="t" anchorCtr="0">
            <a:normAutofit/>
          </a:bodyPr>
          <a:lstStyle/>
          <a:p>
            <a:pPr algn="l"/>
            <a:r>
              <a:rPr lang="sk-SK" sz="1200">
                <a:solidFill>
                  <a:srgbClr val="FFFFFF"/>
                </a:solidFill>
                <a:latin typeface="Arial"/>
                <a:cs typeface="Arial"/>
              </a:rPr>
              <a:t>Ktoré 3–5 krokov vedú k cieľu?</a:t>
            </a:r>
          </a:p>
        </p:txBody>
      </p:sp>
      <p:sp>
        <p:nvSpPr>
          <p:cNvPr id="23" name="Obdĺžnik: zaoblené rohy 22">
            <a:extLst>
              <a:ext uri="{FF2B5EF4-FFF2-40B4-BE49-F238E27FC236}">
                <a16:creationId xmlns:a16="http://schemas.microsoft.com/office/drawing/2014/main" id="{BEF0C5A4-E936-4FAC-96EA-46E7F40D0624}"/>
              </a:ext>
            </a:extLst>
          </p:cNvPr>
          <p:cNvSpPr/>
          <p:nvPr/>
        </p:nvSpPr>
        <p:spPr>
          <a:xfrm>
            <a:off x="685800" y="46482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4" name="Obdĺžnik 23">
            <a:extLst>
              <a:ext uri="{FF2B5EF4-FFF2-40B4-BE49-F238E27FC236}">
                <a16:creationId xmlns:a16="http://schemas.microsoft.com/office/drawing/2014/main" id="{33735B09-D429-48FC-9AB6-2F304E807CC6}"/>
              </a:ext>
            </a:extLst>
          </p:cNvPr>
          <p:cNvSpPr/>
          <p:nvPr/>
        </p:nvSpPr>
        <p:spPr>
          <a:xfrm>
            <a:off x="685800" y="4648200"/>
            <a:ext cx="76200" cy="939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5" name="BlokTextu 24">
            <a:extLst>
              <a:ext uri="{FF2B5EF4-FFF2-40B4-BE49-F238E27FC236}">
                <a16:creationId xmlns:a16="http://schemas.microsoft.com/office/drawing/2014/main" id="{5215327C-A9D8-49B3-B93B-F587A9162266}"/>
              </a:ext>
            </a:extLst>
          </p:cNvPr>
          <p:cNvSpPr txBox="1"/>
          <p:nvPr/>
        </p:nvSpPr>
        <p:spPr>
          <a:xfrm>
            <a:off x="939800" y="4813300"/>
            <a:ext cx="2946400" cy="2286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VÝSTUPY</a:t>
            </a:r>
          </a:p>
        </p:txBody>
      </p:sp>
      <p:sp>
        <p:nvSpPr>
          <p:cNvPr id="26" name="BlokTextu 25">
            <a:extLst>
              <a:ext uri="{FF2B5EF4-FFF2-40B4-BE49-F238E27FC236}">
                <a16:creationId xmlns:a16="http://schemas.microsoft.com/office/drawing/2014/main" id="{1DD34767-CB77-4194-9D81-EC7C4B34FD7A}"/>
              </a:ext>
            </a:extLst>
          </p:cNvPr>
          <p:cNvSpPr txBox="1"/>
          <p:nvPr/>
        </p:nvSpPr>
        <p:spPr>
          <a:xfrm>
            <a:off x="939800" y="5092700"/>
            <a:ext cx="2946400" cy="355600"/>
          </a:xfrm>
          <a:prstGeom prst="rect">
            <a:avLst/>
          </a:prstGeom>
          <a:noFill/>
        </p:spPr>
        <p:txBody>
          <a:bodyPr vertOverflow="overflow" vert="horz" wrap="square" rtlCol="0" anchor="t" anchorCtr="0">
            <a:normAutofit/>
          </a:bodyPr>
          <a:lstStyle/>
          <a:p>
            <a:pPr algn="l"/>
            <a:r>
              <a:rPr lang="sk-SK" sz="1200">
                <a:solidFill>
                  <a:srgbClr val="FFFFFF"/>
                </a:solidFill>
                <a:latin typeface="Arial"/>
                <a:cs typeface="Arial"/>
              </a:rPr>
              <a:t>Čo konkrétne projekt vytvorí?</a:t>
            </a:r>
          </a:p>
        </p:txBody>
      </p:sp>
      <p:sp>
        <p:nvSpPr>
          <p:cNvPr id="27" name="Obdĺžnik: zaoblené rohy 26">
            <a:extLst>
              <a:ext uri="{FF2B5EF4-FFF2-40B4-BE49-F238E27FC236}">
                <a16:creationId xmlns:a16="http://schemas.microsoft.com/office/drawing/2014/main" id="{A37C72C3-9612-4F80-B08B-D3CFB4A42753}"/>
              </a:ext>
            </a:extLst>
          </p:cNvPr>
          <p:cNvSpPr/>
          <p:nvPr/>
        </p:nvSpPr>
        <p:spPr>
          <a:xfrm>
            <a:off x="4368800" y="46482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8" name="Obdĺžnik 27">
            <a:extLst>
              <a:ext uri="{FF2B5EF4-FFF2-40B4-BE49-F238E27FC236}">
                <a16:creationId xmlns:a16="http://schemas.microsoft.com/office/drawing/2014/main" id="{81FFE75B-7BEF-4375-B091-AA3EACA08B7E}"/>
              </a:ext>
            </a:extLst>
          </p:cNvPr>
          <p:cNvSpPr/>
          <p:nvPr/>
        </p:nvSpPr>
        <p:spPr>
          <a:xfrm>
            <a:off x="4368800" y="4648200"/>
            <a:ext cx="76200" cy="9398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9" name="BlokTextu 28">
            <a:extLst>
              <a:ext uri="{FF2B5EF4-FFF2-40B4-BE49-F238E27FC236}">
                <a16:creationId xmlns:a16="http://schemas.microsoft.com/office/drawing/2014/main" id="{25EE4D9C-9EB7-4182-ADEB-C0D7F14506E3}"/>
              </a:ext>
            </a:extLst>
          </p:cNvPr>
          <p:cNvSpPr txBox="1"/>
          <p:nvPr/>
        </p:nvSpPr>
        <p:spPr>
          <a:xfrm>
            <a:off x="4622800" y="4813300"/>
            <a:ext cx="2946400" cy="2286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INDIKÁTORY</a:t>
            </a:r>
          </a:p>
        </p:txBody>
      </p:sp>
      <p:sp>
        <p:nvSpPr>
          <p:cNvPr id="30" name="BlokTextu 29">
            <a:extLst>
              <a:ext uri="{FF2B5EF4-FFF2-40B4-BE49-F238E27FC236}">
                <a16:creationId xmlns:a16="http://schemas.microsoft.com/office/drawing/2014/main" id="{AB3414F8-9708-44C3-9400-186C19097E30}"/>
              </a:ext>
            </a:extLst>
          </p:cNvPr>
          <p:cNvSpPr txBox="1"/>
          <p:nvPr/>
        </p:nvSpPr>
        <p:spPr>
          <a:xfrm>
            <a:off x="4622800" y="5092700"/>
            <a:ext cx="2946400" cy="355600"/>
          </a:xfrm>
          <a:prstGeom prst="rect">
            <a:avLst/>
          </a:prstGeom>
          <a:noFill/>
        </p:spPr>
        <p:txBody>
          <a:bodyPr vertOverflow="overflow" vert="horz" wrap="square" rtlCol="0" anchor="t" anchorCtr="0">
            <a:noAutofit/>
          </a:bodyPr>
          <a:lstStyle/>
          <a:p>
            <a:pPr algn="l"/>
            <a:r>
              <a:rPr lang="pl-PL" sz="1200">
                <a:solidFill>
                  <a:srgbClr val="FFFFFF"/>
                </a:solidFill>
                <a:latin typeface="Arial"/>
                <a:cs typeface="Arial"/>
              </a:rPr>
              <a:t>Ako spoznáme úspech bez vágnych slov?</a:t>
            </a:r>
            <a:endParaRPr lang="sk-SK" sz="1200">
              <a:solidFill>
                <a:srgbClr val="FFFFFF"/>
              </a:solidFill>
              <a:latin typeface="Arial"/>
              <a:cs typeface="Arial"/>
            </a:endParaRPr>
          </a:p>
        </p:txBody>
      </p:sp>
      <p:sp>
        <p:nvSpPr>
          <p:cNvPr id="31" name="Obdĺžnik: zaoblené rohy 30">
            <a:extLst>
              <a:ext uri="{FF2B5EF4-FFF2-40B4-BE49-F238E27FC236}">
                <a16:creationId xmlns:a16="http://schemas.microsoft.com/office/drawing/2014/main" id="{7944FCB7-D20B-46DA-967F-947A3DB9BC4F}"/>
              </a:ext>
            </a:extLst>
          </p:cNvPr>
          <p:cNvSpPr/>
          <p:nvPr/>
        </p:nvSpPr>
        <p:spPr>
          <a:xfrm>
            <a:off x="8051800" y="4648200"/>
            <a:ext cx="3454400" cy="9398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2" name="Obdĺžnik 31">
            <a:extLst>
              <a:ext uri="{FF2B5EF4-FFF2-40B4-BE49-F238E27FC236}">
                <a16:creationId xmlns:a16="http://schemas.microsoft.com/office/drawing/2014/main" id="{7EE8D964-A51F-4AE3-B349-3D944901F0A5}"/>
              </a:ext>
            </a:extLst>
          </p:cNvPr>
          <p:cNvSpPr/>
          <p:nvPr/>
        </p:nvSpPr>
        <p:spPr>
          <a:xfrm>
            <a:off x="8051800" y="4648200"/>
            <a:ext cx="76200" cy="9398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3" name="BlokTextu 32">
            <a:extLst>
              <a:ext uri="{FF2B5EF4-FFF2-40B4-BE49-F238E27FC236}">
                <a16:creationId xmlns:a16="http://schemas.microsoft.com/office/drawing/2014/main" id="{B7AFC080-B17E-4097-B330-A8E59919D5B4}"/>
              </a:ext>
            </a:extLst>
          </p:cNvPr>
          <p:cNvSpPr txBox="1"/>
          <p:nvPr/>
        </p:nvSpPr>
        <p:spPr>
          <a:xfrm>
            <a:off x="8305800" y="4813300"/>
            <a:ext cx="2946400" cy="228600"/>
          </a:xfrm>
          <a:prstGeom prst="rect">
            <a:avLst/>
          </a:prstGeom>
          <a:noFill/>
        </p:spPr>
        <p:txBody>
          <a:bodyPr vertOverflow="overflow" vert="horz" wrap="square" rtlCol="0" anchor="t" anchorCtr="0">
            <a:noAutofit/>
          </a:bodyPr>
          <a:lstStyle/>
          <a:p>
            <a:pPr algn="l"/>
            <a:r>
              <a:rPr lang="sk-SK" sz="1100" b="1">
                <a:solidFill>
                  <a:srgbClr val="FF765B"/>
                </a:solidFill>
                <a:latin typeface="Arial"/>
                <a:cs typeface="Arial"/>
              </a:rPr>
              <a:t>RIZIKÁ A ETIKA</a:t>
            </a:r>
          </a:p>
        </p:txBody>
      </p:sp>
      <p:sp>
        <p:nvSpPr>
          <p:cNvPr id="34" name="BlokTextu 33">
            <a:extLst>
              <a:ext uri="{FF2B5EF4-FFF2-40B4-BE49-F238E27FC236}">
                <a16:creationId xmlns:a16="http://schemas.microsoft.com/office/drawing/2014/main" id="{51558B38-EBE4-4B47-AD4D-E043D062C797}"/>
              </a:ext>
            </a:extLst>
          </p:cNvPr>
          <p:cNvSpPr txBox="1"/>
          <p:nvPr/>
        </p:nvSpPr>
        <p:spPr>
          <a:xfrm>
            <a:off x="8305800" y="5092700"/>
            <a:ext cx="2946400" cy="355600"/>
          </a:xfrm>
          <a:prstGeom prst="rect">
            <a:avLst/>
          </a:prstGeom>
          <a:noFill/>
        </p:spPr>
        <p:txBody>
          <a:bodyPr vertOverflow="overflow" vert="horz" wrap="square" rtlCol="0" anchor="t" anchorCtr="0">
            <a:noAutofit/>
          </a:bodyPr>
          <a:lstStyle/>
          <a:p>
            <a:pPr algn="l"/>
            <a:r>
              <a:rPr lang="sk-SK" sz="1200">
                <a:solidFill>
                  <a:srgbClr val="FFFFFF"/>
                </a:solidFill>
                <a:latin typeface="Arial"/>
                <a:cs typeface="Arial"/>
              </a:rPr>
              <a:t>Údaje, súhlasy, predpojatosť a ľudská zodpovednosť.</a:t>
            </a:r>
          </a:p>
        </p:txBody>
      </p:sp>
      <p:sp>
        <p:nvSpPr>
          <p:cNvPr id="35" name="Obdĺžnik 34">
            <a:extLst>
              <a:ext uri="{FF2B5EF4-FFF2-40B4-BE49-F238E27FC236}">
                <a16:creationId xmlns:a16="http://schemas.microsoft.com/office/drawing/2014/main" id="{74F84C05-4F99-4835-8A50-06C581A0F5FF}"/>
              </a:ext>
            </a:extLst>
          </p:cNvPr>
          <p:cNvSpPr/>
          <p:nvPr/>
        </p:nvSpPr>
        <p:spPr>
          <a:xfrm>
            <a:off x="685800" y="5880100"/>
            <a:ext cx="10820400" cy="5334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6" name="BlokTextu 35">
            <a:extLst>
              <a:ext uri="{FF2B5EF4-FFF2-40B4-BE49-F238E27FC236}">
                <a16:creationId xmlns:a16="http://schemas.microsoft.com/office/drawing/2014/main" id="{F7337C96-903F-40C2-9FBE-21EDF4324E45}"/>
              </a:ext>
            </a:extLst>
          </p:cNvPr>
          <p:cNvSpPr txBox="1"/>
          <p:nvPr/>
        </p:nvSpPr>
        <p:spPr>
          <a:xfrm>
            <a:off x="914400" y="5994400"/>
            <a:ext cx="10363200" cy="304800"/>
          </a:xfrm>
          <a:prstGeom prst="rect">
            <a:avLst/>
          </a:prstGeom>
          <a:noFill/>
        </p:spPr>
        <p:txBody>
          <a:bodyPr vertOverflow="overflow" vert="horz" wrap="square" rtlCol="0" anchor="ctr" anchorCtr="0">
            <a:normAutofit/>
          </a:bodyPr>
          <a:lstStyle/>
          <a:p>
            <a:pPr algn="l"/>
            <a:r>
              <a:rPr lang="sk-SK" sz="1250" b="1">
                <a:solidFill>
                  <a:srgbClr val="FFFFFF"/>
                </a:solidFill>
                <a:latin typeface="Arial"/>
                <a:cs typeface="Arial"/>
              </a:rPr>
              <a:t>ODOVZDAJTE: 1-stranový projektový koncept + väzbu problém → cieľ → aktivita → výstup → indikátor.</a:t>
            </a:r>
          </a:p>
        </p:txBody>
      </p:sp>
    </p:spTree>
    <p:extLst>
      <p:ext uri="{BB962C8B-B14F-4D97-AF65-F5344CB8AC3E}">
        <p14:creationId xmlns:p14="http://schemas.microsoft.com/office/powerpoint/2010/main" val="1247322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a:extLst>
              <a:ext uri="{FF2B5EF4-FFF2-40B4-BE49-F238E27FC236}">
                <a16:creationId xmlns:a16="http://schemas.microsoft.com/office/drawing/2014/main" id="{0F82C99C-0378-8093-AE21-6DFDC41F263D}"/>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4" name="BlokTextu 3">
            <a:extLst>
              <a:ext uri="{FF2B5EF4-FFF2-40B4-BE49-F238E27FC236}">
                <a16:creationId xmlns:a16="http://schemas.microsoft.com/office/drawing/2014/main" id="{AA0F0FFE-B718-47AC-80F8-CF08907BE035}"/>
              </a:ext>
            </a:extLst>
          </p:cNvPr>
          <p:cNvSpPr txBox="1"/>
          <p:nvPr/>
        </p:nvSpPr>
        <p:spPr>
          <a:xfrm>
            <a:off x="685800" y="990600"/>
            <a:ext cx="9499600" cy="889000"/>
          </a:xfrm>
          <a:prstGeom prst="rect">
            <a:avLst/>
          </a:prstGeom>
          <a:noFill/>
        </p:spPr>
        <p:txBody>
          <a:bodyPr vertOverflow="overflow" vert="horz" wrap="square" rtlCol="0" anchor="ctr" anchorCtr="0">
            <a:normAutofit/>
          </a:bodyPr>
          <a:lstStyle/>
          <a:p>
            <a:pPr algn="l"/>
            <a:r>
              <a:rPr lang="it-IT" sz="2800">
                <a:solidFill>
                  <a:srgbClr val="FFFFFF"/>
                </a:solidFill>
                <a:latin typeface="Arial"/>
                <a:cs typeface="Arial"/>
              </a:rPr>
              <a:t>Promptový duel: verzia 1 → verzia 3</a:t>
            </a:r>
            <a:endParaRPr lang="sk-SK" sz="2800">
              <a:solidFill>
                <a:srgbClr val="FFFFFF"/>
              </a:solidFill>
              <a:latin typeface="Arial"/>
              <a:cs typeface="Arial"/>
            </a:endParaRPr>
          </a:p>
        </p:txBody>
      </p:sp>
      <p:sp>
        <p:nvSpPr>
          <p:cNvPr id="5" name="BlokTextu 4">
            <a:extLst>
              <a:ext uri="{FF2B5EF4-FFF2-40B4-BE49-F238E27FC236}">
                <a16:creationId xmlns:a16="http://schemas.microsoft.com/office/drawing/2014/main" id="{F4143842-5A2C-48A3-B5B6-6B476743004A}"/>
              </a:ext>
            </a:extLst>
          </p:cNvPr>
          <p:cNvSpPr txBox="1"/>
          <p:nvPr/>
        </p:nvSpPr>
        <p:spPr>
          <a:xfrm>
            <a:off x="10668000" y="1117600"/>
            <a:ext cx="1295400" cy="381000"/>
          </a:xfrm>
          <a:prstGeom prst="rect">
            <a:avLst/>
          </a:prstGeom>
          <a:noFill/>
        </p:spPr>
        <p:txBody>
          <a:bodyPr vertOverflow="overflow" vert="horz" wrap="square" rtlCol="0" anchor="ctr" anchorCtr="0">
            <a:normAutofit fontScale="92500" lnSpcReduction="10000"/>
          </a:bodyPr>
          <a:lstStyle/>
          <a:p>
            <a:pPr algn="l"/>
            <a:r>
              <a:rPr lang="sk-SK" sz="1100" b="1" dirty="0">
                <a:solidFill>
                  <a:srgbClr val="FFFFFF"/>
                </a:solidFill>
                <a:latin typeface="Arial"/>
                <a:cs typeface="Arial"/>
              </a:rPr>
              <a:t>CVIČENIE 5</a:t>
            </a:r>
          </a:p>
          <a:p>
            <a:r>
              <a:rPr lang="sk-SK" sz="1100" b="1" dirty="0">
                <a:solidFill>
                  <a:srgbClr val="FFFFFF"/>
                </a:solidFill>
                <a:latin typeface="Arial"/>
                <a:cs typeface="Arial"/>
              </a:rPr>
              <a:t>AKADEMIK</a:t>
            </a:r>
          </a:p>
        </p:txBody>
      </p:sp>
      <p:sp>
        <p:nvSpPr>
          <p:cNvPr id="6" name="BlokTextu 5">
            <a:extLst>
              <a:ext uri="{FF2B5EF4-FFF2-40B4-BE49-F238E27FC236}">
                <a16:creationId xmlns:a16="http://schemas.microsoft.com/office/drawing/2014/main" id="{0AF80082-8E57-424F-87D5-0F84B4089445}"/>
              </a:ext>
            </a:extLst>
          </p:cNvPr>
          <p:cNvSpPr txBox="1"/>
          <p:nvPr/>
        </p:nvSpPr>
        <p:spPr>
          <a:xfrm>
            <a:off x="685800" y="2235200"/>
            <a:ext cx="10820400" cy="355600"/>
          </a:xfrm>
          <a:prstGeom prst="rect">
            <a:avLst/>
          </a:prstGeom>
          <a:noFill/>
        </p:spPr>
        <p:txBody>
          <a:bodyPr vertOverflow="overflow" vert="horz" wrap="square" rtlCol="0" anchor="t" anchorCtr="0">
            <a:normAutofit/>
          </a:bodyPr>
          <a:lstStyle/>
          <a:p>
            <a:pPr algn="l"/>
            <a:r>
              <a:rPr lang="sk-SK" sz="1500" b="1">
                <a:solidFill>
                  <a:srgbClr val="FFFFFF"/>
                </a:solidFill>
                <a:latin typeface="Arial"/>
                <a:cs typeface="Arial"/>
              </a:rPr>
              <a:t>Cieľ: zmerať, ako systematické dopĺňanie promptu mení kvalitu a bezpečnosť výsledku.</a:t>
            </a:r>
          </a:p>
        </p:txBody>
      </p:sp>
      <p:sp>
        <p:nvSpPr>
          <p:cNvPr id="7" name="Obdĺžnik: zaoblené rohy 6">
            <a:extLst>
              <a:ext uri="{FF2B5EF4-FFF2-40B4-BE49-F238E27FC236}">
                <a16:creationId xmlns:a16="http://schemas.microsoft.com/office/drawing/2014/main" id="{D79E570F-DFFC-4822-9FB2-BAD3C040909F}"/>
              </a:ext>
            </a:extLst>
          </p:cNvPr>
          <p:cNvSpPr/>
          <p:nvPr/>
        </p:nvSpPr>
        <p:spPr>
          <a:xfrm>
            <a:off x="685800" y="2768600"/>
            <a:ext cx="31750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100D7A7-D22C-4AF6-A670-B1E05376FB66}"/>
              </a:ext>
            </a:extLst>
          </p:cNvPr>
          <p:cNvSpPr/>
          <p:nvPr/>
        </p:nvSpPr>
        <p:spPr>
          <a:xfrm>
            <a:off x="685800" y="2768600"/>
            <a:ext cx="3175000" cy="762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BlokTextu 8">
            <a:extLst>
              <a:ext uri="{FF2B5EF4-FFF2-40B4-BE49-F238E27FC236}">
                <a16:creationId xmlns:a16="http://schemas.microsoft.com/office/drawing/2014/main" id="{D69D3748-919E-4F1E-A46A-2338A8C91CAE}"/>
              </a:ext>
            </a:extLst>
          </p:cNvPr>
          <p:cNvSpPr txBox="1"/>
          <p:nvPr/>
        </p:nvSpPr>
        <p:spPr>
          <a:xfrm>
            <a:off x="914400" y="3022600"/>
            <a:ext cx="2717800" cy="254000"/>
          </a:xfrm>
          <a:prstGeom prst="rect">
            <a:avLst/>
          </a:prstGeom>
          <a:noFill/>
        </p:spPr>
        <p:txBody>
          <a:bodyPr vertOverflow="overflow" vert="horz" wrap="square" rtlCol="0" anchor="t" anchorCtr="0">
            <a:noAutofit/>
          </a:bodyPr>
          <a:lstStyle/>
          <a:p>
            <a:pPr algn="l"/>
            <a:r>
              <a:rPr lang="sk-SK" sz="1100" b="1">
                <a:solidFill>
                  <a:srgbClr val="FF765B"/>
                </a:solidFill>
                <a:latin typeface="Arial"/>
                <a:cs typeface="Arial"/>
              </a:rPr>
              <a:t>VERZIA 1</a:t>
            </a:r>
          </a:p>
        </p:txBody>
      </p:sp>
      <p:sp>
        <p:nvSpPr>
          <p:cNvPr id="10" name="BlokTextu 9">
            <a:extLst>
              <a:ext uri="{FF2B5EF4-FFF2-40B4-BE49-F238E27FC236}">
                <a16:creationId xmlns:a16="http://schemas.microsoft.com/office/drawing/2014/main" id="{8C9D4556-D3C3-4433-AC9B-B878105BBD18}"/>
              </a:ext>
            </a:extLst>
          </p:cNvPr>
          <p:cNvSpPr txBox="1"/>
          <p:nvPr/>
        </p:nvSpPr>
        <p:spPr>
          <a:xfrm>
            <a:off x="914400" y="3479800"/>
            <a:ext cx="2717800" cy="431800"/>
          </a:xfrm>
          <a:prstGeom prst="rect">
            <a:avLst/>
          </a:prstGeom>
          <a:noFill/>
        </p:spPr>
        <p:txBody>
          <a:bodyPr vertOverflow="overflow" vert="horz" wrap="square" rtlCol="0" anchor="t" anchorCtr="0">
            <a:normAutofit/>
          </a:bodyPr>
          <a:lstStyle/>
          <a:p>
            <a:pPr algn="l"/>
            <a:r>
              <a:rPr lang="sk-SK" sz="1600" b="1">
                <a:solidFill>
                  <a:srgbClr val="FFFFFF"/>
                </a:solidFill>
                <a:latin typeface="Arial"/>
                <a:cs typeface="Arial"/>
              </a:rPr>
              <a:t>Slabý prompt</a:t>
            </a:r>
          </a:p>
        </p:txBody>
      </p:sp>
      <p:sp>
        <p:nvSpPr>
          <p:cNvPr id="11" name="Obdĺžnik 10">
            <a:extLst>
              <a:ext uri="{FF2B5EF4-FFF2-40B4-BE49-F238E27FC236}">
                <a16:creationId xmlns:a16="http://schemas.microsoft.com/office/drawing/2014/main" id="{2D9E7CF2-583E-4D08-A5CD-8E56D2486EF7}"/>
              </a:ext>
            </a:extLst>
          </p:cNvPr>
          <p:cNvSpPr/>
          <p:nvPr/>
        </p:nvSpPr>
        <p:spPr>
          <a:xfrm>
            <a:off x="914400" y="4013200"/>
            <a:ext cx="27178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2" name="BlokTextu 11">
            <a:extLst>
              <a:ext uri="{FF2B5EF4-FFF2-40B4-BE49-F238E27FC236}">
                <a16:creationId xmlns:a16="http://schemas.microsoft.com/office/drawing/2014/main" id="{39A7EC58-C198-4094-A7C0-D5C84CF8E0AA}"/>
              </a:ext>
            </a:extLst>
          </p:cNvPr>
          <p:cNvSpPr txBox="1"/>
          <p:nvPr/>
        </p:nvSpPr>
        <p:spPr>
          <a:xfrm>
            <a:off x="914400" y="4203700"/>
            <a:ext cx="2717800" cy="927100"/>
          </a:xfrm>
          <a:prstGeom prst="rect">
            <a:avLst/>
          </a:prstGeom>
          <a:noFill/>
        </p:spPr>
        <p:txBody>
          <a:bodyPr vertOverflow="overflow" vert="horz" wrap="square" rtlCol="0" anchor="t" anchorCtr="0">
            <a:noAutofit/>
          </a:bodyPr>
          <a:lstStyle/>
          <a:p>
            <a:pPr algn="l"/>
            <a:r>
              <a:rPr lang="sk-SK" sz="1150">
                <a:solidFill>
                  <a:srgbClr val="FFFFFF"/>
                </a:solidFill>
                <a:latin typeface="Arial"/>
                <a:cs typeface="Arial"/>
              </a:rPr>
              <a:t>„Priprav projekt pre univerzitu.“
Spustite ho bez úprav. Uložte výstup a označte, čo je všeobecné alebo nepoužiteľné.</a:t>
            </a:r>
          </a:p>
        </p:txBody>
      </p:sp>
      <p:sp>
        <p:nvSpPr>
          <p:cNvPr id="13" name="Šípka: plochá 12">
            <a:extLst>
              <a:ext uri="{FF2B5EF4-FFF2-40B4-BE49-F238E27FC236}">
                <a16:creationId xmlns:a16="http://schemas.microsoft.com/office/drawing/2014/main" id="{6F66C259-039C-49A7-9E42-2CFC22EF5CFB}"/>
              </a:ext>
            </a:extLst>
          </p:cNvPr>
          <p:cNvSpPr/>
          <p:nvPr/>
        </p:nvSpPr>
        <p:spPr>
          <a:xfrm>
            <a:off x="4000500" y="3759200"/>
            <a:ext cx="355600" cy="609600"/>
          </a:xfrm>
          <a:prstGeom prst="chevron">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solidFill>
                <a:schemeClr val="tx1"/>
              </a:solidFill>
            </a:endParaRPr>
          </a:p>
        </p:txBody>
      </p:sp>
      <p:sp>
        <p:nvSpPr>
          <p:cNvPr id="14" name="Obdĺžnik: zaoblené rohy 13">
            <a:extLst>
              <a:ext uri="{FF2B5EF4-FFF2-40B4-BE49-F238E27FC236}">
                <a16:creationId xmlns:a16="http://schemas.microsoft.com/office/drawing/2014/main" id="{4B1D4CD5-76DC-42B4-8A1D-8E1F5AB14D45}"/>
              </a:ext>
            </a:extLst>
          </p:cNvPr>
          <p:cNvSpPr/>
          <p:nvPr/>
        </p:nvSpPr>
        <p:spPr>
          <a:xfrm>
            <a:off x="4508500" y="2768600"/>
            <a:ext cx="31750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5" name="Obdĺžnik 14">
            <a:extLst>
              <a:ext uri="{FF2B5EF4-FFF2-40B4-BE49-F238E27FC236}">
                <a16:creationId xmlns:a16="http://schemas.microsoft.com/office/drawing/2014/main" id="{C8A39D72-EFDE-48E8-B32E-310B39A960BA}"/>
              </a:ext>
            </a:extLst>
          </p:cNvPr>
          <p:cNvSpPr/>
          <p:nvPr/>
        </p:nvSpPr>
        <p:spPr>
          <a:xfrm>
            <a:off x="4508500" y="2768600"/>
            <a:ext cx="3175000" cy="762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BlokTextu 15">
            <a:extLst>
              <a:ext uri="{FF2B5EF4-FFF2-40B4-BE49-F238E27FC236}">
                <a16:creationId xmlns:a16="http://schemas.microsoft.com/office/drawing/2014/main" id="{38B297D9-FAD1-472D-8A6A-C61AD343413A}"/>
              </a:ext>
            </a:extLst>
          </p:cNvPr>
          <p:cNvSpPr txBox="1"/>
          <p:nvPr/>
        </p:nvSpPr>
        <p:spPr>
          <a:xfrm>
            <a:off x="4737100" y="3022600"/>
            <a:ext cx="2717800" cy="2540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VERZIA 2</a:t>
            </a:r>
          </a:p>
        </p:txBody>
      </p:sp>
      <p:sp>
        <p:nvSpPr>
          <p:cNvPr id="17" name="BlokTextu 16">
            <a:extLst>
              <a:ext uri="{FF2B5EF4-FFF2-40B4-BE49-F238E27FC236}">
                <a16:creationId xmlns:a16="http://schemas.microsoft.com/office/drawing/2014/main" id="{FA552C67-0D0B-44E7-98FC-F2595023A4B7}"/>
              </a:ext>
            </a:extLst>
          </p:cNvPr>
          <p:cNvSpPr txBox="1"/>
          <p:nvPr/>
        </p:nvSpPr>
        <p:spPr>
          <a:xfrm>
            <a:off x="4737100" y="3479800"/>
            <a:ext cx="2717800" cy="431800"/>
          </a:xfrm>
          <a:prstGeom prst="rect">
            <a:avLst/>
          </a:prstGeom>
          <a:noFill/>
        </p:spPr>
        <p:txBody>
          <a:bodyPr vertOverflow="overflow" vert="horz" wrap="square" rtlCol="0" anchor="t" anchorCtr="0">
            <a:normAutofit/>
          </a:bodyPr>
          <a:lstStyle/>
          <a:p>
            <a:pPr algn="l"/>
            <a:r>
              <a:rPr lang="sk-SK" sz="1600" b="1">
                <a:solidFill>
                  <a:srgbClr val="FFFFFF"/>
                </a:solidFill>
                <a:latin typeface="Arial"/>
                <a:cs typeface="Arial"/>
              </a:rPr>
              <a:t>Doplnenie R.U.K.A</a:t>
            </a:r>
          </a:p>
        </p:txBody>
      </p:sp>
      <p:sp>
        <p:nvSpPr>
          <p:cNvPr id="18" name="Obdĺžnik 17">
            <a:extLst>
              <a:ext uri="{FF2B5EF4-FFF2-40B4-BE49-F238E27FC236}">
                <a16:creationId xmlns:a16="http://schemas.microsoft.com/office/drawing/2014/main" id="{A730B52C-AEEE-47C8-96C3-E0246E6CDEBB}"/>
              </a:ext>
            </a:extLst>
          </p:cNvPr>
          <p:cNvSpPr/>
          <p:nvPr/>
        </p:nvSpPr>
        <p:spPr>
          <a:xfrm>
            <a:off x="4737100" y="4013200"/>
            <a:ext cx="27178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9" name="BlokTextu 18">
            <a:extLst>
              <a:ext uri="{FF2B5EF4-FFF2-40B4-BE49-F238E27FC236}">
                <a16:creationId xmlns:a16="http://schemas.microsoft.com/office/drawing/2014/main" id="{F9998E65-2BC1-44DC-A142-FB4223D58129}"/>
              </a:ext>
            </a:extLst>
          </p:cNvPr>
          <p:cNvSpPr txBox="1"/>
          <p:nvPr/>
        </p:nvSpPr>
        <p:spPr>
          <a:xfrm>
            <a:off x="4737100" y="4203700"/>
            <a:ext cx="2717800" cy="927100"/>
          </a:xfrm>
          <a:prstGeom prst="rect">
            <a:avLst/>
          </a:prstGeom>
          <a:noFill/>
        </p:spPr>
        <p:txBody>
          <a:bodyPr vertOverflow="overflow" vert="horz" wrap="square" rtlCol="0" anchor="t" anchorCtr="0">
            <a:normAutofit/>
          </a:bodyPr>
          <a:lstStyle/>
          <a:p>
            <a:pPr algn="l"/>
            <a:r>
              <a:rPr lang="sk-SK" sz="1150">
                <a:solidFill>
                  <a:srgbClr val="FFFFFF"/>
                </a:solidFill>
                <a:latin typeface="Arial"/>
                <a:cs typeface="Arial"/>
              </a:rPr>
              <a:t>Pridajte rolu, presnú úlohu, kontext, publikum, formát a obmedzenia. Vyžiadajte si dva varianty.</a:t>
            </a:r>
          </a:p>
        </p:txBody>
      </p:sp>
      <p:sp>
        <p:nvSpPr>
          <p:cNvPr id="20" name="Šípka: plochá 19">
            <a:extLst>
              <a:ext uri="{FF2B5EF4-FFF2-40B4-BE49-F238E27FC236}">
                <a16:creationId xmlns:a16="http://schemas.microsoft.com/office/drawing/2014/main" id="{E0665263-79A8-4F09-B9FF-CB2BD71A8147}"/>
              </a:ext>
            </a:extLst>
          </p:cNvPr>
          <p:cNvSpPr/>
          <p:nvPr/>
        </p:nvSpPr>
        <p:spPr>
          <a:xfrm>
            <a:off x="7823200" y="3759200"/>
            <a:ext cx="355600" cy="609600"/>
          </a:xfrm>
          <a:prstGeom prst="chevron">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solidFill>
                <a:schemeClr val="tx1"/>
              </a:solidFill>
            </a:endParaRPr>
          </a:p>
        </p:txBody>
      </p:sp>
      <p:sp>
        <p:nvSpPr>
          <p:cNvPr id="21" name="Obdĺžnik: zaoblené rohy 20">
            <a:extLst>
              <a:ext uri="{FF2B5EF4-FFF2-40B4-BE49-F238E27FC236}">
                <a16:creationId xmlns:a16="http://schemas.microsoft.com/office/drawing/2014/main" id="{6D31120D-BB90-478C-A38F-72E373774FDE}"/>
              </a:ext>
            </a:extLst>
          </p:cNvPr>
          <p:cNvSpPr/>
          <p:nvPr/>
        </p:nvSpPr>
        <p:spPr>
          <a:xfrm>
            <a:off x="8331200" y="2768600"/>
            <a:ext cx="3175000" cy="2603500"/>
          </a:xfrm>
          <a:prstGeom prst="roundRect">
            <a:avLst/>
          </a:prstGeom>
          <a:solidFill>
            <a:srgbClr val="0D23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2" name="Obdĺžnik 21">
            <a:extLst>
              <a:ext uri="{FF2B5EF4-FFF2-40B4-BE49-F238E27FC236}">
                <a16:creationId xmlns:a16="http://schemas.microsoft.com/office/drawing/2014/main" id="{4D86FBDD-BF58-4052-808E-6BD1B8D71C29}"/>
              </a:ext>
            </a:extLst>
          </p:cNvPr>
          <p:cNvSpPr/>
          <p:nvPr/>
        </p:nvSpPr>
        <p:spPr>
          <a:xfrm>
            <a:off x="8331200" y="2768600"/>
            <a:ext cx="3175000" cy="76200"/>
          </a:xfrm>
          <a:prstGeom prst="rect">
            <a:avLst/>
          </a:prstGeom>
          <a:solidFill>
            <a:srgbClr val="29B6E2"/>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3" name="BlokTextu 22">
            <a:extLst>
              <a:ext uri="{FF2B5EF4-FFF2-40B4-BE49-F238E27FC236}">
                <a16:creationId xmlns:a16="http://schemas.microsoft.com/office/drawing/2014/main" id="{89ED1CB3-D534-4CF8-9F3B-B609228B9593}"/>
              </a:ext>
            </a:extLst>
          </p:cNvPr>
          <p:cNvSpPr txBox="1"/>
          <p:nvPr/>
        </p:nvSpPr>
        <p:spPr>
          <a:xfrm>
            <a:off x="8559800" y="3022600"/>
            <a:ext cx="2717800" cy="254000"/>
          </a:xfrm>
          <a:prstGeom prst="rect">
            <a:avLst/>
          </a:prstGeom>
          <a:noFill/>
        </p:spPr>
        <p:txBody>
          <a:bodyPr vertOverflow="overflow" vert="horz" wrap="square" rtlCol="0" anchor="t" anchorCtr="0">
            <a:noAutofit/>
          </a:bodyPr>
          <a:lstStyle/>
          <a:p>
            <a:pPr algn="l"/>
            <a:r>
              <a:rPr lang="sk-SK" sz="1100" b="1">
                <a:solidFill>
                  <a:srgbClr val="29B6E2"/>
                </a:solidFill>
                <a:latin typeface="Arial"/>
                <a:cs typeface="Arial"/>
              </a:rPr>
              <a:t>VERZIA 3</a:t>
            </a:r>
          </a:p>
        </p:txBody>
      </p:sp>
      <p:sp>
        <p:nvSpPr>
          <p:cNvPr id="24" name="BlokTextu 23">
            <a:extLst>
              <a:ext uri="{FF2B5EF4-FFF2-40B4-BE49-F238E27FC236}">
                <a16:creationId xmlns:a16="http://schemas.microsoft.com/office/drawing/2014/main" id="{5D9ABB80-7818-4953-A8CB-4B8504090F92}"/>
              </a:ext>
            </a:extLst>
          </p:cNvPr>
          <p:cNvSpPr txBox="1"/>
          <p:nvPr/>
        </p:nvSpPr>
        <p:spPr>
          <a:xfrm>
            <a:off x="8559800" y="3479800"/>
            <a:ext cx="2717800" cy="431800"/>
          </a:xfrm>
          <a:prstGeom prst="rect">
            <a:avLst/>
          </a:prstGeom>
          <a:noFill/>
        </p:spPr>
        <p:txBody>
          <a:bodyPr vertOverflow="overflow" vert="horz" wrap="square" rtlCol="0" anchor="t" anchorCtr="0">
            <a:normAutofit fontScale="92500"/>
          </a:bodyPr>
          <a:lstStyle/>
          <a:p>
            <a:pPr algn="l"/>
            <a:r>
              <a:rPr lang="sk-SK" sz="1600" b="1">
                <a:solidFill>
                  <a:srgbClr val="FFFFFF"/>
                </a:solidFill>
                <a:latin typeface="Arial"/>
                <a:cs typeface="Arial"/>
              </a:rPr>
              <a:t>Kritická kontrola + POKOJ</a:t>
            </a:r>
          </a:p>
        </p:txBody>
      </p:sp>
      <p:sp>
        <p:nvSpPr>
          <p:cNvPr id="25" name="Obdĺžnik 24">
            <a:extLst>
              <a:ext uri="{FF2B5EF4-FFF2-40B4-BE49-F238E27FC236}">
                <a16:creationId xmlns:a16="http://schemas.microsoft.com/office/drawing/2014/main" id="{E737A0AA-99A8-44B0-8187-0CB58F65AD82}"/>
              </a:ext>
            </a:extLst>
          </p:cNvPr>
          <p:cNvSpPr/>
          <p:nvPr/>
        </p:nvSpPr>
        <p:spPr>
          <a:xfrm>
            <a:off x="8559800" y="4013200"/>
            <a:ext cx="2717800" cy="19050"/>
          </a:xfrm>
          <a:prstGeom prst="rect">
            <a:avLst/>
          </a:prstGeom>
          <a:solidFill>
            <a:srgbClr val="6E9AB4"/>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6" name="BlokTextu 25">
            <a:extLst>
              <a:ext uri="{FF2B5EF4-FFF2-40B4-BE49-F238E27FC236}">
                <a16:creationId xmlns:a16="http://schemas.microsoft.com/office/drawing/2014/main" id="{4E84A6A4-B9B3-4B79-9621-FE803A5518F8}"/>
              </a:ext>
            </a:extLst>
          </p:cNvPr>
          <p:cNvSpPr txBox="1"/>
          <p:nvPr/>
        </p:nvSpPr>
        <p:spPr>
          <a:xfrm>
            <a:off x="8559800" y="4203700"/>
            <a:ext cx="2717800" cy="927100"/>
          </a:xfrm>
          <a:prstGeom prst="rect">
            <a:avLst/>
          </a:prstGeom>
          <a:noFill/>
        </p:spPr>
        <p:txBody>
          <a:bodyPr vertOverflow="overflow" vert="horz" wrap="square" rtlCol="0" anchor="t" anchorCtr="0">
            <a:normAutofit/>
          </a:bodyPr>
          <a:lstStyle/>
          <a:p>
            <a:pPr algn="l"/>
            <a:r>
              <a:rPr lang="sk-SK" sz="1150">
                <a:solidFill>
                  <a:srgbClr val="FFFFFF"/>
                </a:solidFill>
                <a:latin typeface="Arial"/>
                <a:cs typeface="Arial"/>
              </a:rPr>
              <a:t>Nech AI nájde neoverené tvrdenia, chýbajúce zdroje, riziká pre údaje a rozhodnutia, ktoré musí urobiť človek.</a:t>
            </a:r>
          </a:p>
        </p:txBody>
      </p:sp>
      <p:sp>
        <p:nvSpPr>
          <p:cNvPr id="27" name="Obdĺžnik 26">
            <a:extLst>
              <a:ext uri="{FF2B5EF4-FFF2-40B4-BE49-F238E27FC236}">
                <a16:creationId xmlns:a16="http://schemas.microsoft.com/office/drawing/2014/main" id="{859433B3-FD43-4F63-8B11-6EB58A90FB39}"/>
              </a:ext>
            </a:extLst>
          </p:cNvPr>
          <p:cNvSpPr/>
          <p:nvPr/>
        </p:nvSpPr>
        <p:spPr>
          <a:xfrm>
            <a:off x="685800" y="5613400"/>
            <a:ext cx="10820400" cy="736600"/>
          </a:xfrm>
          <a:prstGeom prst="rect">
            <a:avLst/>
          </a:prstGeom>
          <a:solidFill>
            <a:srgbClr val="102B4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8" name="Obdĺžnik 27">
            <a:extLst>
              <a:ext uri="{FF2B5EF4-FFF2-40B4-BE49-F238E27FC236}">
                <a16:creationId xmlns:a16="http://schemas.microsoft.com/office/drawing/2014/main" id="{EBA61E3D-3B1A-41AD-BB62-10F71FA6E7C3}"/>
              </a:ext>
            </a:extLst>
          </p:cNvPr>
          <p:cNvSpPr/>
          <p:nvPr/>
        </p:nvSpPr>
        <p:spPr>
          <a:xfrm>
            <a:off x="685800" y="5613400"/>
            <a:ext cx="101600" cy="736600"/>
          </a:xfrm>
          <a:prstGeom prst="rect">
            <a:avLst/>
          </a:prstGeom>
          <a:solidFill>
            <a:srgbClr val="FF765B"/>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9" name="BlokTextu 28">
            <a:extLst>
              <a:ext uri="{FF2B5EF4-FFF2-40B4-BE49-F238E27FC236}">
                <a16:creationId xmlns:a16="http://schemas.microsoft.com/office/drawing/2014/main" id="{1B76DB0C-25FC-4FEE-B39A-DF31059A1102}"/>
              </a:ext>
            </a:extLst>
          </p:cNvPr>
          <p:cNvSpPr txBox="1"/>
          <p:nvPr/>
        </p:nvSpPr>
        <p:spPr>
          <a:xfrm>
            <a:off x="990600" y="5753100"/>
            <a:ext cx="1422400" cy="330200"/>
          </a:xfrm>
          <a:prstGeom prst="rect">
            <a:avLst/>
          </a:prstGeom>
          <a:noFill/>
        </p:spPr>
        <p:txBody>
          <a:bodyPr vertOverflow="overflow" vert="horz" wrap="square" rtlCol="0" anchor="ctr" anchorCtr="0">
            <a:normAutofit/>
          </a:bodyPr>
          <a:lstStyle/>
          <a:p>
            <a:pPr algn="l"/>
            <a:r>
              <a:rPr lang="sk-SK" sz="1200" b="1">
                <a:solidFill>
                  <a:srgbClr val="FF765B"/>
                </a:solidFill>
                <a:latin typeface="Arial"/>
                <a:cs typeface="Arial"/>
              </a:rPr>
              <a:t>SKÓRE 0–2</a:t>
            </a:r>
          </a:p>
        </p:txBody>
      </p:sp>
      <p:sp>
        <p:nvSpPr>
          <p:cNvPr id="30" name="BlokTextu 29">
            <a:extLst>
              <a:ext uri="{FF2B5EF4-FFF2-40B4-BE49-F238E27FC236}">
                <a16:creationId xmlns:a16="http://schemas.microsoft.com/office/drawing/2014/main" id="{FA20D06C-65AA-4EA4-B8DD-FD1DAE3FEA67}"/>
              </a:ext>
            </a:extLst>
          </p:cNvPr>
          <p:cNvSpPr txBox="1"/>
          <p:nvPr/>
        </p:nvSpPr>
        <p:spPr>
          <a:xfrm>
            <a:off x="2413000" y="5702300"/>
            <a:ext cx="8763000" cy="431800"/>
          </a:xfrm>
          <a:prstGeom prst="rect">
            <a:avLst/>
          </a:prstGeom>
          <a:noFill/>
        </p:spPr>
        <p:txBody>
          <a:bodyPr vertOverflow="overflow" vert="horz" wrap="square" rtlCol="0" anchor="ctr" anchorCtr="0">
            <a:normAutofit/>
          </a:bodyPr>
          <a:lstStyle/>
          <a:p>
            <a:pPr algn="l"/>
            <a:r>
              <a:rPr lang="sk-SK" sz="1250" b="1">
                <a:solidFill>
                  <a:srgbClr val="FFFFFF"/>
                </a:solidFill>
                <a:latin typeface="Arial"/>
                <a:cs typeface="Arial"/>
              </a:rPr>
              <a:t>presnosť zadania | relevantný kontext | použiteľný formát | overiteľnosť | bezpečnosť</a:t>
            </a:r>
          </a:p>
        </p:txBody>
      </p:sp>
      <p:sp>
        <p:nvSpPr>
          <p:cNvPr id="31" name="BlokTextu 30">
            <a:extLst>
              <a:ext uri="{FF2B5EF4-FFF2-40B4-BE49-F238E27FC236}">
                <a16:creationId xmlns:a16="http://schemas.microsoft.com/office/drawing/2014/main" id="{48DE2FC4-B132-4F3B-AE0A-6354DAC92657}"/>
              </a:ext>
            </a:extLst>
          </p:cNvPr>
          <p:cNvSpPr txBox="1"/>
          <p:nvPr/>
        </p:nvSpPr>
        <p:spPr>
          <a:xfrm>
            <a:off x="685800" y="6438900"/>
            <a:ext cx="10820400" cy="228600"/>
          </a:xfrm>
          <a:prstGeom prst="rect">
            <a:avLst/>
          </a:prstGeom>
          <a:noFill/>
        </p:spPr>
        <p:txBody>
          <a:bodyPr vertOverflow="overflow" vert="horz" wrap="square" rtlCol="0" anchor="ctr" anchorCtr="0">
            <a:noAutofit/>
          </a:bodyPr>
          <a:lstStyle/>
          <a:p>
            <a:pPr algn="l"/>
            <a:r>
              <a:rPr lang="sk-SK" sz="1150" b="1">
                <a:solidFill>
                  <a:srgbClr val="FFFFFF"/>
                </a:solidFill>
                <a:latin typeface="Arial"/>
                <a:cs typeface="Arial"/>
              </a:rPr>
              <a:t>Vyhrá najväčší posun kvality medzi V1 a V3, nie najdlhší prompt.</a:t>
            </a:r>
          </a:p>
        </p:txBody>
      </p:sp>
    </p:spTree>
    <p:extLst>
      <p:ext uri="{BB962C8B-B14F-4D97-AF65-F5344CB8AC3E}">
        <p14:creationId xmlns:p14="http://schemas.microsoft.com/office/powerpoint/2010/main" val="2837683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dĺžnik 18">
            <a:extLst>
              <a:ext uri="{FF2B5EF4-FFF2-40B4-BE49-F238E27FC236}">
                <a16:creationId xmlns:a16="http://schemas.microsoft.com/office/drawing/2014/main" id="{DE6A769B-E3F7-453F-9995-D28C5C2BA22B}"/>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4628D604-2886-4C4D-B117-26BB28872386}"/>
              </a:ext>
            </a:extLst>
          </p:cNvPr>
          <p:cNvSpPr>
            <a:spLocks noGrp="1"/>
          </p:cNvSpPr>
          <p:nvPr/>
        </p:nvSpPr>
        <p:spPr>
          <a:xfrm>
            <a:off x="529444" y="103822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Tri zadania na skopírovanie pre pedagóga</a:t>
            </a:r>
          </a:p>
        </p:txBody>
      </p:sp>
      <p:sp>
        <p:nvSpPr>
          <p:cNvPr id="3" name="Obdĺžnik 2">
            <a:extLst>
              <a:ext uri="{FF2B5EF4-FFF2-40B4-BE49-F238E27FC236}">
                <a16:creationId xmlns:a16="http://schemas.microsoft.com/office/drawing/2014/main" id="{727A73B3-A2C5-44BC-9C40-1F18F71E527E}"/>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B42FE996-63D6-4684-AAE8-10832A078B1E}"/>
              </a:ext>
            </a:extLst>
          </p:cNvPr>
          <p:cNvSpPr>
            <a:spLocks noGrp="1"/>
          </p:cNvSpPr>
          <p:nvPr/>
        </p:nvSpPr>
        <p:spPr>
          <a:xfrm>
            <a:off x="533400" y="2076450"/>
            <a:ext cx="3352800" cy="3752850"/>
          </a:xfrm>
          <a:prstGeom prst="rect">
            <a:avLst/>
          </a:prstGeom>
          <a:solidFill>
            <a:srgbClr val="F7F8FA"/>
          </a:solidFill>
          <a:ln w="9525">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4F9B982D-774B-438A-9821-7716F9A0EDD4}"/>
              </a:ext>
            </a:extLst>
          </p:cNvPr>
          <p:cNvSpPr>
            <a:spLocks noGrp="1"/>
          </p:cNvSpPr>
          <p:nvPr/>
        </p:nvSpPr>
        <p:spPr>
          <a:xfrm>
            <a:off x="533400" y="2076450"/>
            <a:ext cx="85725" cy="3752850"/>
          </a:xfrm>
          <a:prstGeom prst="rect">
            <a:avLst/>
          </a:prstGeom>
          <a:solidFill>
            <a:srgbClr val="3D8DFF"/>
          </a:solidFill>
          <a:ln w="0">
            <a:solidFill>
              <a:srgbClr val="3D8DFF"/>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EE4F6F72-3781-441D-9529-DDF362685F6E}"/>
              </a:ext>
            </a:extLst>
          </p:cNvPr>
          <p:cNvSpPr>
            <a:spLocks noGrp="1"/>
          </p:cNvSpPr>
          <p:nvPr/>
        </p:nvSpPr>
        <p:spPr>
          <a:xfrm>
            <a:off x="800100" y="22860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Príprava výučby</a:t>
            </a:r>
          </a:p>
        </p:txBody>
      </p:sp>
      <p:sp>
        <p:nvSpPr>
          <p:cNvPr id="9" name="Obdĺžnik 8">
            <a:extLst>
              <a:ext uri="{FF2B5EF4-FFF2-40B4-BE49-F238E27FC236}">
                <a16:creationId xmlns:a16="http://schemas.microsoft.com/office/drawing/2014/main" id="{33628BDE-C6AB-468C-8E5E-F658336677C6}"/>
              </a:ext>
            </a:extLst>
          </p:cNvPr>
          <p:cNvSpPr>
            <a:spLocks noGrp="1"/>
          </p:cNvSpPr>
          <p:nvPr/>
        </p:nvSpPr>
        <p:spPr>
          <a:xfrm>
            <a:off x="800100" y="2743200"/>
            <a:ext cx="2876550" cy="2876550"/>
          </a:xfrm>
          <a:prstGeom prst="rect">
            <a:avLst/>
          </a:prstGeom>
          <a:noFill/>
          <a:ln w="0">
            <a:noFill/>
            <a:prstDash val="solid"/>
          </a:ln>
        </p:spPr>
        <p:txBody>
          <a:bodyPr wrap="square" lIns="0" tIns="0" rIns="0" bIns="0" anchor="t">
            <a:normAutofit/>
          </a:bodyPr>
          <a:lstStyle/>
          <a:p>
            <a:pPr algn="l">
              <a:lnSpc>
                <a:spcPct val="108000"/>
              </a:lnSpc>
              <a:buNone/>
              <a:defRPr sz="1463">
                <a:solidFill>
                  <a:srgbClr val="0B1B31"/>
                </a:solidFill>
                <a:latin typeface="Arial"/>
                <a:ea typeface="Arial"/>
                <a:cs typeface="Arial"/>
              </a:defRPr>
            </a:pPr>
            <a:r>
              <a:rPr lang="sk-SK" sz="1463" noProof="0" dirty="0">
                <a:solidFill>
                  <a:srgbClr val="0B1B31"/>
                </a:solidFill>
                <a:latin typeface="Arial"/>
                <a:ea typeface="Arial"/>
                <a:cs typeface="Arial"/>
              </a:rPr>
              <a:t>„Navrhni 90-minútový seminár k téme [X] pre [študenti]. Uveď výsledky vzdelávania, aktivitu, časovanie, spätnú väzbu a kritériá úspechu. Nevytváraj fakty mimo priložených zdrojov.“</a:t>
            </a:r>
          </a:p>
        </p:txBody>
      </p:sp>
      <p:sp>
        <p:nvSpPr>
          <p:cNvPr id="10" name="Obdĺžnik 9">
            <a:extLst>
              <a:ext uri="{FF2B5EF4-FFF2-40B4-BE49-F238E27FC236}">
                <a16:creationId xmlns:a16="http://schemas.microsoft.com/office/drawing/2014/main" id="{A492FC57-C183-4488-B9D8-D4A7498805DC}"/>
              </a:ext>
            </a:extLst>
          </p:cNvPr>
          <p:cNvSpPr>
            <a:spLocks noGrp="1"/>
          </p:cNvSpPr>
          <p:nvPr/>
        </p:nvSpPr>
        <p:spPr>
          <a:xfrm>
            <a:off x="4419600" y="2076450"/>
            <a:ext cx="3352800" cy="375285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884349D1-31C1-4158-BA70-4AF86C2A521C}"/>
              </a:ext>
            </a:extLst>
          </p:cNvPr>
          <p:cNvSpPr>
            <a:spLocks noGrp="1"/>
          </p:cNvSpPr>
          <p:nvPr/>
        </p:nvSpPr>
        <p:spPr>
          <a:xfrm>
            <a:off x="4419600" y="2076450"/>
            <a:ext cx="85725" cy="3752850"/>
          </a:xfrm>
          <a:prstGeom prst="rect">
            <a:avLst/>
          </a:prstGeom>
          <a:solidFill>
            <a:srgbClr val="6DCBF4"/>
          </a:solidFill>
          <a:ln w="0">
            <a:solidFill>
              <a:srgbClr val="6DCBF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B654B1A4-E872-45EA-BB08-ACD7C780035E}"/>
              </a:ext>
            </a:extLst>
          </p:cNvPr>
          <p:cNvSpPr>
            <a:spLocks noGrp="1"/>
          </p:cNvSpPr>
          <p:nvPr/>
        </p:nvSpPr>
        <p:spPr>
          <a:xfrm>
            <a:off x="4686300" y="22860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Syntéza literatúry</a:t>
            </a:r>
          </a:p>
        </p:txBody>
      </p:sp>
      <p:sp>
        <p:nvSpPr>
          <p:cNvPr id="13" name="Obdĺžnik 12">
            <a:extLst>
              <a:ext uri="{FF2B5EF4-FFF2-40B4-BE49-F238E27FC236}">
                <a16:creationId xmlns:a16="http://schemas.microsoft.com/office/drawing/2014/main" id="{7EF20F56-1057-4DD1-B0B9-5FEF29D95154}"/>
              </a:ext>
            </a:extLst>
          </p:cNvPr>
          <p:cNvSpPr>
            <a:spLocks noGrp="1"/>
          </p:cNvSpPr>
          <p:nvPr/>
        </p:nvSpPr>
        <p:spPr>
          <a:xfrm>
            <a:off x="4686300" y="2743200"/>
            <a:ext cx="2876550" cy="2876550"/>
          </a:xfrm>
          <a:prstGeom prst="rect">
            <a:avLst/>
          </a:prstGeom>
          <a:noFill/>
          <a:ln w="0">
            <a:noFill/>
            <a:prstDash val="solid"/>
          </a:ln>
        </p:spPr>
        <p:txBody>
          <a:bodyPr wrap="square" lIns="0" tIns="0" rIns="0" bIns="0" anchor="t">
            <a:normAutofit/>
          </a:bodyPr>
          <a:lstStyle/>
          <a:p>
            <a:pPr algn="l">
              <a:lnSpc>
                <a:spcPct val="108000"/>
              </a:lnSpc>
              <a:buNone/>
              <a:defRPr sz="1463">
                <a:solidFill>
                  <a:srgbClr val="0B1B31"/>
                </a:solidFill>
                <a:latin typeface="Arial"/>
                <a:ea typeface="Arial"/>
                <a:cs typeface="Arial"/>
              </a:defRPr>
            </a:pPr>
            <a:r>
              <a:rPr lang="sk-SK" sz="1463" noProof="0" dirty="0">
                <a:solidFill>
                  <a:srgbClr val="0B1B31"/>
                </a:solidFill>
                <a:latin typeface="Arial"/>
                <a:ea typeface="Arial"/>
                <a:cs typeface="Arial"/>
              </a:rPr>
              <a:t>„Porovnaj priložené štúdie podľa vzorky, metódy, zistení a limitov. Oddeľ zhodu, rozpor a medzeru vo výskume. Ku každému tvrdeniu priraď zdroj; chýbajúce údaje označ.“</a:t>
            </a:r>
          </a:p>
        </p:txBody>
      </p:sp>
      <p:sp>
        <p:nvSpPr>
          <p:cNvPr id="14" name="Obdĺžnik 13">
            <a:extLst>
              <a:ext uri="{FF2B5EF4-FFF2-40B4-BE49-F238E27FC236}">
                <a16:creationId xmlns:a16="http://schemas.microsoft.com/office/drawing/2014/main" id="{4A02C6BE-58E6-4FFD-89AE-C141B7D44747}"/>
              </a:ext>
            </a:extLst>
          </p:cNvPr>
          <p:cNvSpPr>
            <a:spLocks noGrp="1"/>
          </p:cNvSpPr>
          <p:nvPr/>
        </p:nvSpPr>
        <p:spPr>
          <a:xfrm>
            <a:off x="8305800" y="2076450"/>
            <a:ext cx="3352800" cy="3752850"/>
          </a:xfrm>
          <a:prstGeom prst="rect">
            <a:avLst/>
          </a:prstGeom>
          <a:solidFill>
            <a:srgbClr val="F7F8FA"/>
          </a:solidFill>
          <a:ln w="9525">
            <a:solidFill>
              <a:srgbClr val="B8BCC4"/>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B94F1BC9-2918-4A02-B505-77F8857F066F}"/>
              </a:ext>
            </a:extLst>
          </p:cNvPr>
          <p:cNvSpPr>
            <a:spLocks noGrp="1"/>
          </p:cNvSpPr>
          <p:nvPr/>
        </p:nvSpPr>
        <p:spPr>
          <a:xfrm>
            <a:off x="8305800" y="2076450"/>
            <a:ext cx="85725" cy="3752850"/>
          </a:xfrm>
          <a:prstGeom prst="rect">
            <a:avLst/>
          </a:prstGeom>
          <a:solidFill>
            <a:srgbClr val="123B63"/>
          </a:solidFill>
          <a:ln w="0">
            <a:solidFill>
              <a:srgbClr val="123B63"/>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C78130C2-9781-409A-A951-6A8715E96C70}"/>
              </a:ext>
            </a:extLst>
          </p:cNvPr>
          <p:cNvSpPr>
            <a:spLocks noGrp="1"/>
          </p:cNvSpPr>
          <p:nvPr/>
        </p:nvSpPr>
        <p:spPr>
          <a:xfrm>
            <a:off x="8572500" y="22860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Revízia rukopisu</a:t>
            </a:r>
          </a:p>
        </p:txBody>
      </p:sp>
      <p:sp>
        <p:nvSpPr>
          <p:cNvPr id="17" name="Obdĺžnik 16">
            <a:extLst>
              <a:ext uri="{FF2B5EF4-FFF2-40B4-BE49-F238E27FC236}">
                <a16:creationId xmlns:a16="http://schemas.microsoft.com/office/drawing/2014/main" id="{04228C89-8BF0-4B2C-91A7-BBB554649C89}"/>
              </a:ext>
            </a:extLst>
          </p:cNvPr>
          <p:cNvSpPr>
            <a:spLocks noGrp="1"/>
          </p:cNvSpPr>
          <p:nvPr/>
        </p:nvSpPr>
        <p:spPr>
          <a:xfrm>
            <a:off x="8572500" y="2743200"/>
            <a:ext cx="2876550" cy="2876550"/>
          </a:xfrm>
          <a:prstGeom prst="rect">
            <a:avLst/>
          </a:prstGeom>
          <a:noFill/>
          <a:ln w="0">
            <a:noFill/>
            <a:prstDash val="solid"/>
          </a:ln>
        </p:spPr>
        <p:txBody>
          <a:bodyPr wrap="square" lIns="0" tIns="0" rIns="0" bIns="0" anchor="t">
            <a:normAutofit/>
          </a:bodyPr>
          <a:lstStyle/>
          <a:p>
            <a:pPr algn="l">
              <a:lnSpc>
                <a:spcPct val="108000"/>
              </a:lnSpc>
              <a:buNone/>
              <a:defRPr sz="1463">
                <a:solidFill>
                  <a:srgbClr val="0B1B31"/>
                </a:solidFill>
                <a:latin typeface="Arial"/>
                <a:ea typeface="Arial"/>
                <a:cs typeface="Arial"/>
              </a:defRPr>
            </a:pPr>
            <a:r>
              <a:rPr lang="sk-SK" sz="1463" noProof="0" dirty="0">
                <a:solidFill>
                  <a:srgbClr val="0B1B31"/>
                </a:solidFill>
                <a:latin typeface="Arial"/>
                <a:ea typeface="Arial"/>
                <a:cs typeface="Arial"/>
              </a:rPr>
              <a:t>„Skontroluj logiku argumentu, súlad cieľov, metódy a záverov. Zachovaj údaje a citácie. Navrhni úpravy po odsekoch a osobitne vypíš tvrdenia, ktoré potrebujú zdroj alebo manuálne overenie.“</a:t>
            </a:r>
          </a:p>
        </p:txBody>
      </p:sp>
      <p:sp>
        <p:nvSpPr>
          <p:cNvPr id="18" name="Obdĺžnik 17">
            <a:extLst>
              <a:ext uri="{FF2B5EF4-FFF2-40B4-BE49-F238E27FC236}">
                <a16:creationId xmlns:a16="http://schemas.microsoft.com/office/drawing/2014/main" id="{7435703B-4964-4F62-A588-561F4815A853}"/>
              </a:ext>
            </a:extLst>
          </p:cNvPr>
          <p:cNvSpPr>
            <a:spLocks noGrp="1"/>
          </p:cNvSpPr>
          <p:nvPr/>
        </p:nvSpPr>
        <p:spPr>
          <a:xfrm>
            <a:off x="533400" y="6076950"/>
            <a:ext cx="11125200" cy="266700"/>
          </a:xfrm>
          <a:prstGeom prst="rect">
            <a:avLst/>
          </a:prstGeom>
          <a:noFill/>
          <a:ln w="0">
            <a:noFill/>
            <a:prstDash val="solid"/>
          </a:ln>
        </p:spPr>
        <p:txBody>
          <a:bodyPr wrap="square" lIns="0" tIns="0" rIns="0" bIns="0" anchor="t">
            <a:noAutofit/>
          </a:bodyPr>
          <a:lstStyle/>
          <a:p>
            <a:pPr algn="l">
              <a:buNone/>
              <a:defRPr sz="1500" b="1">
                <a:solidFill>
                  <a:srgbClr val="FFFFFF"/>
                </a:solidFill>
                <a:latin typeface="Arial"/>
                <a:ea typeface="Arial"/>
                <a:cs typeface="Arial"/>
              </a:defRPr>
            </a:pPr>
            <a:r>
              <a:rPr lang="sk-SK" sz="1500" b="1" noProof="0" dirty="0">
                <a:solidFill>
                  <a:srgbClr val="FFFFFF"/>
                </a:solidFill>
                <a:latin typeface="Arial"/>
                <a:ea typeface="Arial"/>
                <a:cs typeface="Arial"/>
              </a:rPr>
              <a:t>Do každého zadania doplňte publikum, požadovaný formát a spôsob kontroly.</a:t>
            </a:r>
          </a:p>
        </p:txBody>
      </p:sp>
      <p:sp>
        <p:nvSpPr>
          <p:cNvPr id="5" name="Obdĺžnik 4">
            <a:extLst>
              <a:ext uri="{FF2B5EF4-FFF2-40B4-BE49-F238E27FC236}">
                <a16:creationId xmlns:a16="http://schemas.microsoft.com/office/drawing/2014/main" id="{FA95447B-7C61-B069-6005-A49FEB76D303}"/>
              </a:ext>
            </a:extLst>
          </p:cNvPr>
          <p:cNvSpPr/>
          <p:nvPr/>
        </p:nvSpPr>
        <p:spPr>
          <a:xfrm>
            <a:off x="10566401" y="590550"/>
            <a:ext cx="1625600" cy="14021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1" name="BlokTextu 20">
            <a:extLst>
              <a:ext uri="{FF2B5EF4-FFF2-40B4-BE49-F238E27FC236}">
                <a16:creationId xmlns:a16="http://schemas.microsoft.com/office/drawing/2014/main" id="{27A90FC6-4FD5-4F3A-0293-3097C695EAAE}"/>
              </a:ext>
            </a:extLst>
          </p:cNvPr>
          <p:cNvSpPr txBox="1"/>
          <p:nvPr/>
        </p:nvSpPr>
        <p:spPr>
          <a:xfrm>
            <a:off x="10692239" y="876107"/>
            <a:ext cx="1328287" cy="830997"/>
          </a:xfrm>
          <a:prstGeom prst="rect">
            <a:avLst/>
          </a:prstGeom>
          <a:noFill/>
        </p:spPr>
        <p:txBody>
          <a:bodyPr wrap="square" rtlCol="0">
            <a:spAutoFit/>
          </a:bodyPr>
          <a:lstStyle/>
          <a:p>
            <a:pPr algn="ctr"/>
            <a:r>
              <a:rPr lang="sk-SK" sz="2400" b="1" dirty="0">
                <a:solidFill>
                  <a:srgbClr val="FFFF00"/>
                </a:solidFill>
              </a:rPr>
              <a:t>Domáca úloha</a:t>
            </a:r>
          </a:p>
        </p:txBody>
      </p:sp>
    </p:spTree>
    <p:extLst>
      <p:ext uri="{BB962C8B-B14F-4D97-AF65-F5344CB8AC3E}">
        <p14:creationId xmlns:p14="http://schemas.microsoft.com/office/powerpoint/2010/main" val="4257645737"/>
      </p:ext>
    </p:extLst>
  </p:cSld>
  <p:clrMapOvr>
    <a:masterClrMapping/>
  </p:clrMapOvr>
</p:sld>
</file>

<file path=ppt/theme/theme1.xml><?xml version="1.0" encoding="utf-8"?>
<a:theme xmlns:a="http://schemas.openxmlformats.org/drawingml/2006/main" name="Berlín">
  <a:themeElements>
    <a:clrScheme name="Modrá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erlí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7C1C476-4EED-437F-B232-AB575F6A1A74}">
  <we:reference id="WA200010215" version="2.0.0.0" store="Omex" storeType="OMEX"/>
  <we:alternateReferences>
    <we:reference id="WA200010215" version="2.0.0.0" store="WA200010215" storeType="OMEX"/>
  </we:alternateReferences>
  <we:properties>
    <we:property name="bps.codex_control.document_id" value="&quot;354c5cf2-5bc3-4409-9102-1e157e92c15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2670</TotalTime>
  <Words>4929</Words>
  <Application>Microsoft Office PowerPoint</Application>
  <PresentationFormat>Širokouhlá</PresentationFormat>
  <Paragraphs>308</Paragraphs>
  <Slides>7</Slides>
  <Notes>7</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7</vt:i4>
      </vt:variant>
    </vt:vector>
  </HeadingPairs>
  <TitlesOfParts>
    <vt:vector size="11" baseType="lpstr">
      <vt:lpstr>Aptos</vt:lpstr>
      <vt:lpstr>Arial</vt:lpstr>
      <vt:lpstr>Trebuchet MS</vt:lpstr>
      <vt:lpstr>Berlín</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Miroslav Šebo</dc:creator>
  <cp:lastModifiedBy>Miroslav Šebo</cp:lastModifiedBy>
  <cp:revision>9</cp:revision>
  <dcterms:created xsi:type="dcterms:W3CDTF">2026-07-07T11:28:09Z</dcterms:created>
  <dcterms:modified xsi:type="dcterms:W3CDTF">2026-08-27T19:30:46Z</dcterms:modified>
</cp:coreProperties>
</file>