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9"/>
  </p:notesMasterIdLst>
  <p:sldIdLst>
    <p:sldId id="384" r:id="rId2"/>
    <p:sldId id="378" r:id="rId3"/>
    <p:sldId id="379" r:id="rId4"/>
    <p:sldId id="380" r:id="rId5"/>
    <p:sldId id="381" r:id="rId6"/>
    <p:sldId id="382" r:id="rId7"/>
    <p:sldId id="40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64648" autoAdjust="0"/>
  </p:normalViewPr>
  <p:slideViewPr>
    <p:cSldViewPr snapToGrid="0">
      <p:cViewPr varScale="1">
        <p:scale>
          <a:sx n="71" d="100"/>
          <a:sy n="71" d="100"/>
        </p:scale>
        <p:origin x="1520" y="52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F1800-5317-4471-B5C2-B525800DB800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A8F458-FE6E-4572-A9C5-F9AF9057380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4048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2D3B1-7C61-FAD1-7B85-D65A8EF21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CBD71E-C2BD-311A-D684-77DF049EA9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F67582-6926-7E32-C5C8-5588964B3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A8799-79C2-3845-5391-9AB0B02B0339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414523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/>
              <a:t>CVIČENIE 1 – PROFESIONÁLNY E-MAIL ŠTUDENTOVI</a:t>
            </a:r>
          </a:p>
          <a:p>
            <a:r>
              <a:rPr lang="sk-SK"/>
              <a:t>Čas: 12 minút. Pracujte vo dvojici. Najprv spustite zlý prompt, potom výborný prompt a porovnajte výsledky.</a:t>
            </a:r>
          </a:p>
          <a:p>
            <a:endParaRPr lang="sk-SK"/>
          </a:p>
          <a:p>
            <a:r>
              <a:rPr lang="sk-SK"/>
              <a:t>ÚLOHA PRE ÚČASTNÍKOV</a:t>
            </a:r>
          </a:p>
          <a:p>
            <a:r>
              <a:rPr lang="sk-SK"/>
              <a:t>Pripravte dve verzie odpovede študentovi: neutrálne formálnu a empatickú. Obe musia zachovať fakty, uviesť ďalší krok a nesmú sľúbiť schválenie výnimky.</a:t>
            </a:r>
          </a:p>
          <a:p>
            <a:endParaRPr lang="sk-SK"/>
          </a:p>
          <a:p>
            <a:r>
              <a:rPr lang="sk-SK"/>
              <a:t>PRACOVNÝ TEXT – PRICHÁDZAJÚCI E-MAIL</a:t>
            </a:r>
          </a:p>
          <a:p>
            <a:r>
              <a:rPr lang="sk-SK"/>
              <a:t>Predmet: Pomoc s predmetom</a:t>
            </a:r>
          </a:p>
          <a:p>
            <a:r>
              <a:rPr lang="sk-SK"/>
              <a:t>Dobrý deň, nestihol som sa zapísať na predmet Digitálna administratíva a teraz je v systéme plný. Potrebujem ho kvôli štipendiu. Viete ma tam prosím pridať? Moje číslo študenta je U-2026-1847. Ďakujem.</a:t>
            </a:r>
          </a:p>
          <a:p>
            <a:endParaRPr lang="sk-SK"/>
          </a:p>
          <a:p>
            <a:r>
              <a:rPr lang="sk-SK"/>
              <a:t>FAKTY, KTORÉ MÁ PRACOVNÍK K DISPOZÍCII</a:t>
            </a:r>
          </a:p>
          <a:p>
            <a:r>
              <a:rPr lang="sk-SK"/>
              <a:t>• Kapacita predmetu je momentálne naplnená.</a:t>
            </a:r>
          </a:p>
          <a:p>
            <a:r>
              <a:rPr lang="sk-SK"/>
              <a:t>• Študijné oddelenie nemôže študenta zapísať bez súhlasu garanta predmetu.</a:t>
            </a:r>
          </a:p>
          <a:p>
            <a:r>
              <a:rPr lang="sk-SK"/>
              <a:t>• Žiadosť o výnimku sa podáva cez formulár ŽV-04 do 15. septembra 2026 do 12:00.</a:t>
            </a:r>
          </a:p>
          <a:p>
            <a:r>
              <a:rPr lang="sk-SK"/>
              <a:t>• Garant rozhodne najneskôr 17. septembra 2026; schválenie nie je automatické.</a:t>
            </a:r>
          </a:p>
          <a:p>
            <a:r>
              <a:rPr lang="sk-SK"/>
              <a:t>• Zápis predmetov sa uzatvára 18. septembra 2026.</a:t>
            </a:r>
          </a:p>
          <a:p>
            <a:r>
              <a:rPr lang="sk-SK"/>
              <a:t>• Číslo študenta v odpovedi neopakujte.</a:t>
            </a:r>
          </a:p>
          <a:p>
            <a:endParaRPr lang="sk-SK"/>
          </a:p>
          <a:p>
            <a:r>
              <a:rPr lang="sk-SK"/>
              <a:t>ZLÝ PROMPT</a:t>
            </a:r>
          </a:p>
          <a:p>
            <a:r>
              <a:rPr lang="sk-SK"/>
              <a:t>Napíš milý e-mail študentovi, že ho na predmet pridáme a že sa nemusí obávať.</a:t>
            </a:r>
          </a:p>
          <a:p>
            <a:r>
              <a:rPr lang="sk-SK"/>
              <a:t>Prečo je zlý: mení oprávnenia pracovníka, sľubuje neschválený výsledok, neuvádza termíny ani ďalší krok a môže zopakovať osobný údaj.</a:t>
            </a:r>
          </a:p>
          <a:p>
            <a:endParaRPr lang="sk-SK"/>
          </a:p>
          <a:p>
            <a:r>
              <a:rPr lang="sk-SK"/>
              <a:t>VÝBORNÝ PROMPT</a:t>
            </a:r>
          </a:p>
          <a:p>
            <a:r>
              <a:rPr lang="sk-SK"/>
              <a:t>Konaj ako administratívny pracovník študijného oddelenia slovenskej univerzity. Na základe prichádzajúceho e-mailu a uvedených faktov vytvor dve odpovede: (A) neutrálne formálnu a (B) empatickú, ale profesionálnu. Každá verzia má mať predmet a 90–120 slov. Jasne vysvetli, že kapacita je naplnená, výnimku schvaľuje garant a študent musí podať formulár ŽV-04 do 15. septembra 2026 do 12:00. Uveď, že rozhodnutie má byť do 17. septembra a zápis sa uzatvára 18. septembra. Nesľubuj schválenie, nevymýšľaj kontakty a neopakuj číslo študenta. Na konci každej verzie uveď jednu konkrétnu výzvu k akcii. Potom v dvoch vetách vysvetli rozdiel v tóne.</a:t>
            </a:r>
          </a:p>
          <a:p>
            <a:endParaRPr lang="sk-SK"/>
          </a:p>
          <a:p>
            <a:r>
              <a:rPr lang="sk-SK"/>
              <a:t>KONTROLA VÝSTUPU</a:t>
            </a:r>
          </a:p>
          <a:p>
            <a:r>
              <a:rPr lang="sk-SK"/>
              <a:t>Skontrolujte: zachované termíny, žiadny sľub bez oprávnenia, žiadne osobné údaje, jasný predmet a jasná výzva k akcii.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CVIČENIE 2 – ZÁPISNICA Z PRACOVNEJ PORADY</a:t>
            </a:r>
          </a:p>
          <a:p>
            <a:r>
              <a:rPr lang="sk-SK" dirty="0"/>
              <a:t>Čas: 15 minút. Účastníci majú z neusporiadaných poznámok vytvoriť presnú zápisnicu bez dopĺňania domnienok.</a:t>
            </a:r>
          </a:p>
          <a:p>
            <a:endParaRPr lang="sk-SK" dirty="0"/>
          </a:p>
          <a:p>
            <a:r>
              <a:rPr lang="sk-SK" dirty="0"/>
              <a:t>ÚLOHA PRE ÚČASTNÍKOV</a:t>
            </a:r>
          </a:p>
          <a:p>
            <a:r>
              <a:rPr lang="sk-SK" dirty="0"/>
              <a:t>Vytvorte zápisnicu so sekciami Témy, Rozhodnutia, Úlohy, Termíny a Body na potvrdenie. Každá úloha musí mať zodpovednú rolu a termín iba vtedy, keď je v podklade.</a:t>
            </a:r>
          </a:p>
          <a:p>
            <a:endParaRPr lang="sk-SK" dirty="0"/>
          </a:p>
          <a:p>
            <a:r>
              <a:rPr lang="sk-SK" dirty="0"/>
              <a:t>PRACOVNÝ TEXT – SUROVÉ POZNÁMKY</a:t>
            </a:r>
          </a:p>
          <a:p>
            <a:r>
              <a:rPr lang="sk-SK" dirty="0"/>
              <a:t>Porada študijného oddelenia, 9. septembra 2026, 9:00–9:45. Prítomní: vedúca oddelenia, koordinátor zápisov, pracovníčka komunikácie, zástupca IT podpory.</a:t>
            </a:r>
          </a:p>
          <a:p>
            <a:r>
              <a:rPr lang="sk-SK" dirty="0"/>
              <a:t>Zápisy: očakáva sa približne 145 požiadaviek týždenne, kapacita oddelenia je 120.</a:t>
            </a:r>
          </a:p>
          <a:p>
            <a:r>
              <a:rPr lang="sk-SK" dirty="0"/>
              <a:t>Dohodnuté: od 14. septembra do 2. októbra budú rozšírené stránkové hodiny v pondelok a stredu od 13:00 do 16:00.</a:t>
            </a:r>
          </a:p>
          <a:p>
            <a:r>
              <a:rPr lang="sk-SK" dirty="0"/>
              <a:t>Web: pracovníčka komunikácie upraví oznam a stránkové hodiny do 11. septembra 2026 do 12:00.</a:t>
            </a:r>
          </a:p>
          <a:p>
            <a:r>
              <a:rPr lang="sk-SK" dirty="0"/>
              <a:t>IT: zástupca IT podpory vytvorí kategóriu požiadavky „Zápis predmetu“ v AIS systéme do 14. septembra 2026 do 8:00.</a:t>
            </a:r>
          </a:p>
          <a:p>
            <a:r>
              <a:rPr lang="sk-SK" dirty="0"/>
              <a:t>Koordinátor zápisov pripraví každý piatok prehľad počtu otvorených a vybavených požiadaviek.</a:t>
            </a:r>
          </a:p>
          <a:p>
            <a:r>
              <a:rPr lang="sk-SK" dirty="0"/>
              <a:t>Poznámka na okraji: možno zaviesť aj piatkovú online konzultáciu – treba preveriť kapacitu a súhlas vedúcej.</a:t>
            </a:r>
          </a:p>
          <a:p>
            <a:r>
              <a:rPr lang="sk-SK" dirty="0"/>
              <a:t>Nebolo jasné, kto má pripraviť prvý piatkový report a či sa má posielať dekanátu.</a:t>
            </a:r>
          </a:p>
          <a:p>
            <a:endParaRPr lang="sk-SK" dirty="0"/>
          </a:p>
          <a:p>
            <a:r>
              <a:rPr lang="sk-SK" dirty="0"/>
              <a:t>ZLÝ PROMPT</a:t>
            </a:r>
          </a:p>
          <a:p>
            <a:r>
              <a:rPr lang="sk-SK" dirty="0"/>
              <a:t>Urob z toho profesionálnu zápisnicu a doplň, čo tam chýba.</a:t>
            </a:r>
          </a:p>
          <a:p>
            <a:r>
              <a:rPr lang="sk-SK" dirty="0"/>
              <a:t>Prečo je zlý: vyzýva AI, aby vymýšľala rozhodnutia, zodpovedné osoby a termíny; nerozlišuje schválené body od návrhov.</a:t>
            </a:r>
          </a:p>
          <a:p>
            <a:endParaRPr lang="sk-SK" dirty="0"/>
          </a:p>
          <a:p>
            <a:r>
              <a:rPr lang="sk-SK" dirty="0"/>
              <a:t>VÝBORNÝ PROMPT</a:t>
            </a:r>
          </a:p>
          <a:p>
            <a:r>
              <a:rPr lang="sk-SK" dirty="0"/>
              <a:t>Konaj ako zapisovateľ pracovnej porady na univerzite. Z nasledujúcich surových poznámok vytvor stručnú, vecnú zápisnicu v slovenčine. Použi sekcie: 1. Základné údaje, 2. Diskutované témy, 3. Schválené rozhodnutia, 4. Úlohy v tabuľke so stĺpcami Úloha – Zodpovedná rola – Termín, 5. Otvorené otázky na potvrdenie. Zachovaj presné dátumy, časy, čísla a názvy. Piatkovú online konzultáciu neoznač ako rozhodnutie, pretože ide iba o návrh. Ak pri úlohe chýba zodpovedná osoba alebo termín, napíš „neurčené“ a presuň bod aj do otvorených otázok. Nepridávaj mená, rozhodnutia ani termíny, ktoré nie sú v podklade. Na záver vypíš tri najdôležitejšie body, ktoré má vedúca potvrdiť pred rozoslaním zápisnice.</a:t>
            </a:r>
          </a:p>
          <a:p>
            <a:endParaRPr lang="sk-SK" dirty="0"/>
          </a:p>
          <a:p>
            <a:r>
              <a:rPr lang="sk-SK" dirty="0"/>
              <a:t>KONTROLA VÝSTUPU</a:t>
            </a:r>
          </a:p>
          <a:p>
            <a:r>
              <a:rPr lang="sk-SK" dirty="0"/>
              <a:t>Skontrolujte, či AI nezmenila návrh na rozhodnutie, nevymyslela adresáta reportu a správne priradila termíny k jednotlivým úlohám.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CVIČENIE 3 – ANALÝZA ANONYMIZOVANÝCH ÚDAJOV</a:t>
            </a:r>
          </a:p>
          <a:p>
            <a:r>
              <a:rPr lang="sk-SK" dirty="0"/>
              <a:t>Čas: 18 minút. Účastníci majú najprv odhaliť problémy v dátach a až potom formulovať analytický </a:t>
            </a:r>
            <a:r>
              <a:rPr lang="sk-SK" dirty="0" err="1"/>
              <a:t>prompt</a:t>
            </a:r>
            <a:r>
              <a:rPr lang="sk-SK" dirty="0"/>
              <a:t>.</a:t>
            </a:r>
          </a:p>
          <a:p>
            <a:endParaRPr lang="sk-SK" dirty="0"/>
          </a:p>
          <a:p>
            <a:r>
              <a:rPr lang="sk-SK" dirty="0"/>
              <a:t>ÚLOHA PRE ÚČASTNÍKOV</a:t>
            </a:r>
          </a:p>
          <a:p>
            <a:r>
              <a:rPr lang="sk-SK" dirty="0"/>
              <a:t>Analyzujte vývoj počtu žiadostí, priemerného času vybavenia a podielu žiadostí vybavených do piatich dní. Oddeľte zistenia z údajov od možných príčin, ktoré treba ešte overiť.</a:t>
            </a:r>
          </a:p>
          <a:p>
            <a:endParaRPr lang="sk-SK" dirty="0"/>
          </a:p>
          <a:p>
            <a:r>
              <a:rPr lang="sk-SK" dirty="0"/>
              <a:t>PRACOVNÝ TEXT – TABUĽKA ZA 1. ŠTVRŤROK 2026</a:t>
            </a:r>
          </a:p>
          <a:p>
            <a:r>
              <a:rPr lang="sk-SK" dirty="0" err="1"/>
              <a:t>Pracovisko;Mesiac;Počet</a:t>
            </a:r>
            <a:r>
              <a:rPr lang="sk-SK" dirty="0"/>
              <a:t> </a:t>
            </a:r>
            <a:r>
              <a:rPr lang="sk-SK" dirty="0" err="1"/>
              <a:t>žiadostí;Priemerný</a:t>
            </a:r>
            <a:r>
              <a:rPr lang="sk-SK" dirty="0"/>
              <a:t> čas vybavenia v </a:t>
            </a:r>
            <a:r>
              <a:rPr lang="sk-SK" dirty="0" err="1"/>
              <a:t>dňoch;Vybavené</a:t>
            </a:r>
            <a:r>
              <a:rPr lang="sk-SK" dirty="0"/>
              <a:t> do 5 dní v %</a:t>
            </a:r>
          </a:p>
          <a:p>
            <a:r>
              <a:rPr lang="sk-SK" dirty="0"/>
              <a:t>A;Január;120;4,2;82</a:t>
            </a:r>
          </a:p>
          <a:p>
            <a:r>
              <a:rPr lang="sk-SK" dirty="0"/>
              <a:t>A;Február;135;4,8;76</a:t>
            </a:r>
          </a:p>
          <a:p>
            <a:r>
              <a:rPr lang="sk-SK" dirty="0"/>
              <a:t>A;Marec;150;5,6;68</a:t>
            </a:r>
          </a:p>
          <a:p>
            <a:r>
              <a:rPr lang="sk-SK" dirty="0"/>
              <a:t>B;Január;95;3,8;88</a:t>
            </a:r>
          </a:p>
          <a:p>
            <a:r>
              <a:rPr lang="sk-SK" dirty="0"/>
              <a:t>B;Február;98;3,9;86</a:t>
            </a:r>
          </a:p>
          <a:p>
            <a:r>
              <a:rPr lang="sk-SK" dirty="0"/>
              <a:t>B;Marec;104;4,1;84</a:t>
            </a:r>
          </a:p>
          <a:p>
            <a:r>
              <a:rPr lang="sk-SK" dirty="0"/>
              <a:t>B;Marec;104;4,1;84</a:t>
            </a:r>
          </a:p>
          <a:p>
            <a:r>
              <a:rPr lang="sk-SK" dirty="0"/>
              <a:t>C;Január;80;5,1;70</a:t>
            </a:r>
          </a:p>
          <a:p>
            <a:r>
              <a:rPr lang="sk-SK" dirty="0" err="1"/>
              <a:t>C;Február</a:t>
            </a:r>
            <a:r>
              <a:rPr lang="sk-SK" dirty="0"/>
              <a:t>;;5,0;72</a:t>
            </a:r>
          </a:p>
          <a:p>
            <a:r>
              <a:rPr lang="sk-SK" dirty="0"/>
              <a:t>C;Marec;92;5,4;66</a:t>
            </a:r>
          </a:p>
          <a:p>
            <a:endParaRPr lang="sk-SK" dirty="0"/>
          </a:p>
          <a:p>
            <a:r>
              <a:rPr lang="sk-SK" dirty="0"/>
              <a:t>ZÁMERNÉ PROBLÉMY V PODKLADE</a:t>
            </a:r>
          </a:p>
          <a:p>
            <a:r>
              <a:rPr lang="sk-SK" dirty="0"/>
              <a:t>• Riadok B – Marec je uvedený dvakrát.</a:t>
            </a:r>
          </a:p>
          <a:p>
            <a:r>
              <a:rPr lang="sk-SK" dirty="0"/>
              <a:t>• Pri pracovisku C vo februári chýba počet žiadostí.</a:t>
            </a:r>
          </a:p>
          <a:p>
            <a:r>
              <a:rPr lang="sk-SK" dirty="0"/>
              <a:t>• Percentá sú uvedené ako celé percentuálne body, nie ako desatinné čísla.</a:t>
            </a:r>
          </a:p>
          <a:p>
            <a:endParaRPr lang="sk-SK" dirty="0"/>
          </a:p>
          <a:p>
            <a:r>
              <a:rPr lang="sk-SK" dirty="0"/>
              <a:t>ZLÝ PROMPT</a:t>
            </a:r>
          </a:p>
          <a:p>
            <a:r>
              <a:rPr lang="sk-SK" dirty="0"/>
              <a:t>Analyzuj tabuľku, nájdi dôvod zhoršenia a povedz, ktoré pracovisko pracuje najhoršie.</a:t>
            </a:r>
          </a:p>
          <a:p>
            <a:r>
              <a:rPr lang="sk-SK" dirty="0"/>
              <a:t>Prečo je zlý: ignoruje kvalitu dát, žiada príčinu, ktorú tabuľka neobsahuje, a používa hodnotiaci jazyk bez kritérií.</a:t>
            </a:r>
          </a:p>
          <a:p>
            <a:endParaRPr lang="sk-SK" dirty="0"/>
          </a:p>
          <a:p>
            <a:r>
              <a:rPr lang="sk-SK" dirty="0"/>
              <a:t>VÝBORNÝ PROMPT</a:t>
            </a:r>
          </a:p>
          <a:p>
            <a:r>
              <a:rPr lang="sk-SK" dirty="0"/>
              <a:t>Konaj ako dátový analytik univerzitnej administratívy. Najprv skontroluj kvalitu nasledujúcej tabuľky: označ chýbajúce hodnoty, duplicity, nejasné jednotky a všetky predpoklady. Duplicitu B – Marec nezapočítaj dvakrát a chýbajúci počet žiadostí pre C – Február neodhaduj. Potom: (1) vypočítaj súčet žiadostí za dostupné mesiace podľa pracoviska, (2) porovnaj január a marec pri priemernom čase vybavenia a podiele vybavenom do piatich dní, (3) identifikuj najväčšiu zmenu pri každom ukazovateli. Výpočty zaokrúhli na jedno desatinné miesto a stručne uveď použitý postup. Výstup rozdeľ na: Problémy kvality dát; Výpočtová tabuľka; Tri zistenia podporené číslami; Čo z údajov nemožno tvrdiť; Dve možné hypotézy a údaje potrebné na ich overenie. Nevymýšľaj príčiny ani chýbajúce hodnoty.</a:t>
            </a:r>
          </a:p>
          <a:p>
            <a:endParaRPr lang="sk-SK" dirty="0"/>
          </a:p>
          <a:p>
            <a:r>
              <a:rPr lang="sk-SK" dirty="0"/>
              <a:t>KONTROLA VÝSTUPU</a:t>
            </a:r>
          </a:p>
          <a:p>
            <a:r>
              <a:rPr lang="sk-SK" dirty="0"/>
              <a:t>Skontrolujte, či AI odstránila duplicitu transparentne, neodhadla chýbajúcu hodnotu, používa správne jednotky a neprezentuje hypotézy ako fakty.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CVIČENIE 4 – TVORBA ADMINISTRATÍVNEHO POSTUPU</a:t>
            </a:r>
          </a:p>
          <a:p>
            <a:r>
              <a:rPr lang="sk-SK" dirty="0"/>
              <a:t>Čas: 15 minút. Účastníci majú z pracovných poznámok pripraviť návrh procesu, ale nesmú z neoverených tvrdení vytvoriť záväzné pravidlá.</a:t>
            </a:r>
          </a:p>
          <a:p>
            <a:endParaRPr lang="sk-SK" dirty="0"/>
          </a:p>
          <a:p>
            <a:r>
              <a:rPr lang="sk-SK" dirty="0"/>
              <a:t>ÚLOHA PRE ÚČASTNÍKOV</a:t>
            </a:r>
          </a:p>
          <a:p>
            <a:r>
              <a:rPr lang="sk-SK" dirty="0"/>
              <a:t>Vytvorte návrh postupu pre nákup notebooku alebo iného pracovného vybavenia. Výstup má obsahovať kroky, roly, povinné podklady, kontrolný zoznam a otázky pre vlastníka procesu.</a:t>
            </a:r>
          </a:p>
          <a:p>
            <a:endParaRPr lang="sk-SK" dirty="0"/>
          </a:p>
          <a:p>
            <a:r>
              <a:rPr lang="sk-SK" dirty="0"/>
              <a:t>PRACOVNÝ TEXT – POZNÁMKY Z ROZHOVOROV</a:t>
            </a:r>
          </a:p>
          <a:p>
            <a:r>
              <a:rPr lang="sk-SK" dirty="0"/>
              <a:t>Zamestnanec vyplní formulár F-12, uvedie účel nákupu, technickú špecifikáciu, odhadovanú cenu a zdroj financovania.</a:t>
            </a:r>
          </a:p>
          <a:p>
            <a:r>
              <a:rPr lang="sk-SK" dirty="0"/>
              <a:t>Priamy nadriadený potvrdí, že vybavenie je potrebné na pracovné úlohy.</a:t>
            </a:r>
          </a:p>
          <a:p>
            <a:r>
              <a:rPr lang="sk-SK" dirty="0"/>
              <a:t>Rozpočtár pracoviska overí dostupnosť finančných prostriedkov.</a:t>
            </a:r>
          </a:p>
          <a:p>
            <a:r>
              <a:rPr lang="sk-SK" dirty="0"/>
              <a:t>Referát verejného obstarávania rozhodne, aký postup a koľko cenových ponúk je potrebných.</a:t>
            </a:r>
          </a:p>
          <a:p>
            <a:r>
              <a:rPr lang="sk-SK" dirty="0"/>
              <a:t>Ekonomické oddelenie vytvorí objednávku. Tovar sa nesmie objednať pred pridelením čísla objednávky.</a:t>
            </a:r>
          </a:p>
          <a:p>
            <a:r>
              <a:rPr lang="sk-SK" dirty="0"/>
              <a:t>Po dodaní zamestnanec skontroluje tovar a podpíše preberací protokol. Faktúra sa posiela ekonomickému oddeleniu.</a:t>
            </a:r>
          </a:p>
          <a:p>
            <a:r>
              <a:rPr lang="sk-SK" dirty="0"/>
              <a:t>Neoverené tvrdenie 1: pri nákupe do 1 000 eur vraj netreba porovnávať ponuky.</a:t>
            </a:r>
          </a:p>
          <a:p>
            <a:r>
              <a:rPr lang="sk-SK" dirty="0"/>
              <a:t>Neoverené tvrdenie 2: vedúci by mal žiadosť schváliť do piatich pracovných dní.</a:t>
            </a:r>
          </a:p>
          <a:p>
            <a:r>
              <a:rPr lang="sk-SK" dirty="0"/>
              <a:t>Nejasnosť: nie je uvedené, kto archivuje cenové ponuky a preberací protokol.</a:t>
            </a:r>
          </a:p>
          <a:p>
            <a:r>
              <a:rPr lang="sk-SK" dirty="0"/>
              <a:t>Nejasnosť: formulár F-12 môže obsahovať meno, pracovné zaradenie a kontaktné údaje žiadateľa; rozsah prístupu nie je popísaný.</a:t>
            </a:r>
          </a:p>
          <a:p>
            <a:endParaRPr lang="sk-SK" dirty="0"/>
          </a:p>
          <a:p>
            <a:r>
              <a:rPr lang="sk-SK" dirty="0"/>
              <a:t>ZLÝ PROMPT</a:t>
            </a:r>
          </a:p>
          <a:p>
            <a:r>
              <a:rPr lang="sk-SK" dirty="0"/>
              <a:t>Napíš záväznú univerzitnú smernicu pre nákup vybavenia a doplň limity, schvaľovanie aj lehoty.</a:t>
            </a:r>
          </a:p>
          <a:p>
            <a:r>
              <a:rPr lang="sk-SK" dirty="0"/>
              <a:t>Prečo je zlý: žiada AI, aby vytvorila právne a organizačne záväzné pravidlá bez overených podkladov a oprávnenia.</a:t>
            </a:r>
          </a:p>
          <a:p>
            <a:endParaRPr lang="sk-SK" dirty="0"/>
          </a:p>
          <a:p>
            <a:r>
              <a:rPr lang="sk-SK" dirty="0"/>
              <a:t>VÝBORNÝ PROMPT</a:t>
            </a:r>
          </a:p>
          <a:p>
            <a:r>
              <a:rPr lang="sk-SK" dirty="0"/>
              <a:t>Konaj ako procesný analytik univerzitnej administratívy. Z uvedených pracovných poznámok vytvor nezáväzný návrh postupu pre nákup pracovného vybavenia. Najprv polož maximálne šesť otázok k chýbajúcim rolám, limitom, lehotám, schváleniam, archivácii a prístupu k osobným údajom. Potom priprav: (1) očíslovaný proces od podania žiadosti po spracovanie faktúry, (2) tabuľku Rola – Zodpovednosť – Vstup – Výstup, (3) kontrolný zoznam pre žiadateľa, (4) zoznam rizík a kontrolných bodov, (5) zoznam tvrdení označených [POTVRDIŤ]. Nepovažuj limit 1 000 eur ani päťdňovú lehotu za platné pravidlo, kým ich nepotvrdí vlastník procesu. Nevymýšľaj názvy predpisov ani schvaľovateľov. Pri osobných údajoch navrhni iba otázky a zásadu minimálneho rozsahu, nie konkrétne právne závery.</a:t>
            </a:r>
          </a:p>
          <a:p>
            <a:endParaRPr lang="sk-SK" dirty="0"/>
          </a:p>
          <a:p>
            <a:r>
              <a:rPr lang="sk-SK" dirty="0"/>
              <a:t>KONTROLA VÝSTUPU</a:t>
            </a:r>
          </a:p>
          <a:p>
            <a:r>
              <a:rPr lang="sk-SK" dirty="0"/>
              <a:t>Skontrolujte, či návrh jasne odlišuje overené kroky od neoverených pravidiel, nepreskočí objednávku a obsahuje otázku k archivácii aj prístupu k údajom.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dirty="0"/>
              <a:t>CVIČENIE 5 – PROMPTOVÝ DUEL: OZNAM O ODSTÁVKE SLUŽBY</a:t>
            </a:r>
          </a:p>
          <a:p>
            <a:r>
              <a:rPr lang="sk-SK" dirty="0"/>
              <a:t>Čas: 12 minút. Najprv spustite zlý </a:t>
            </a:r>
            <a:r>
              <a:rPr lang="sk-SK" dirty="0" err="1"/>
              <a:t>prompt</a:t>
            </a:r>
            <a:r>
              <a:rPr lang="sk-SK" dirty="0"/>
              <a:t>. Potom použite výborný </a:t>
            </a:r>
            <a:r>
              <a:rPr lang="sk-SK" dirty="0" err="1"/>
              <a:t>prompt</a:t>
            </a:r>
            <a:r>
              <a:rPr lang="sk-SK" dirty="0"/>
              <a:t> a ohodnoťte oba výstupy podľa kritérií na slide.</a:t>
            </a:r>
          </a:p>
          <a:p>
            <a:endParaRPr lang="sk-SK" dirty="0"/>
          </a:p>
          <a:p>
            <a:r>
              <a:rPr lang="sk-SK" dirty="0"/>
              <a:t>ÚLOHA PRE ÚČASTNÍKOV</a:t>
            </a:r>
          </a:p>
          <a:p>
            <a:r>
              <a:rPr lang="sk-SK" dirty="0"/>
              <a:t>Pripravte interný oznam o plánovanej odstávke akademického informačného systému. Adresát musí po prečítaní vedieť čo sa mení, kedy, koho sa to týka a čo má urobiť.</a:t>
            </a:r>
          </a:p>
          <a:p>
            <a:endParaRPr lang="sk-SK" dirty="0"/>
          </a:p>
          <a:p>
            <a:r>
              <a:rPr lang="sk-SK" dirty="0"/>
              <a:t>PRACOVNÝ TEXT – OVERENÉ FAKTY</a:t>
            </a:r>
          </a:p>
          <a:p>
            <a:r>
              <a:rPr lang="sk-SK" dirty="0"/>
              <a:t>• Akademický informačný systém AIS bude nedostupný v stredu 30. septembra 2026 od 18:00 do 22:00.</a:t>
            </a:r>
          </a:p>
          <a:p>
            <a:r>
              <a:rPr lang="sk-SK" dirty="0"/>
              <a:t>• Odstávka sa týka študentov, vyučujúcich a pracovníkov študijných oddelení.</a:t>
            </a:r>
          </a:p>
          <a:p>
            <a:r>
              <a:rPr lang="sk-SK" dirty="0"/>
              <a:t>• Nebude možné prihlásenie, zápis predmetov, zadávanie hodnotení ani generovanie potvrdení.</a:t>
            </a:r>
          </a:p>
          <a:p>
            <a:r>
              <a:rPr lang="sk-SK" dirty="0"/>
              <a:t>• Univerzitný web a e-mail budú fungovať.</a:t>
            </a:r>
          </a:p>
          <a:p>
            <a:r>
              <a:rPr lang="sk-SK" dirty="0"/>
              <a:t>• Používatelia majú uložiť rozpracovanú prácu a odhlásiť sa z AIS najneskôr o 17:45.</a:t>
            </a:r>
          </a:p>
          <a:p>
            <a:r>
              <a:rPr lang="sk-SK" dirty="0"/>
              <a:t>• Dôvodom je plánovaná technická údržba. Neočakáva sa strata uložených údajov, ale oznam nemá sľubovať absolútnu bezchybnosť.</a:t>
            </a:r>
          </a:p>
          <a:p>
            <a:r>
              <a:rPr lang="sk-SK" dirty="0"/>
              <a:t>• Ak AIS nebude dostupný ani po 22:00, používatelia majú kontaktovať servisné centrum na ais-support@ukf.sk </a:t>
            </a:r>
          </a:p>
          <a:p>
            <a:r>
              <a:rPr lang="sk-SK" dirty="0"/>
              <a:t>• Odoslanie oznamu schválil vlastník služby AIS.</a:t>
            </a:r>
          </a:p>
          <a:p>
            <a:endParaRPr lang="sk-SK" dirty="0"/>
          </a:p>
          <a:p>
            <a:r>
              <a:rPr lang="sk-SK" dirty="0"/>
              <a:t>ZLÝ PROMPT</a:t>
            </a:r>
          </a:p>
          <a:p>
            <a:r>
              <a:rPr lang="sk-SK" dirty="0"/>
              <a:t>Napíš oznam, že AIS bude večer vypnutý. Nech znie upokojujúco.</a:t>
            </a:r>
          </a:p>
          <a:p>
            <a:r>
              <a:rPr lang="sk-SK" dirty="0"/>
              <a:t>Prečo je zlý: chýba dátum, čas, publikum, dopad, požadovaná reakcia aj kontakt; upokojujúci tón môže viesť k nepodloženým zárukám.</a:t>
            </a:r>
          </a:p>
          <a:p>
            <a:endParaRPr lang="sk-SK" dirty="0"/>
          </a:p>
          <a:p>
            <a:r>
              <a:rPr lang="sk-SK" dirty="0"/>
              <a:t>VÝBORNÝ PROMPT</a:t>
            </a:r>
          </a:p>
          <a:p>
            <a:r>
              <a:rPr lang="sk-SK" dirty="0"/>
              <a:t>Konaj ako pracovník internej komunikácie univerzity. Z overených faktov vytvor stručný oznam v slovenčine pre študentov, vyučujúcich a študijné oddelenia. Výstup má obsahovať: (1) predmet e-mailu, (2) krátky úvod, (3) odrážky Kedy – Koho sa týka – Čo nebude fungovať – Čo má používateľ urobiť – Kam sa obrátiť, (4) záverečné poďakovanie. Použi presný dátum 30. septembra 2026, čas 18:00–22:00 a termín odhlásenia 17:45. Uveď, že web a e-mail zostanú funkčné. Napíš, že strata uložených údajov sa neočakáva, ale nepoužívaj absolútne záruky. Nevymýšľaj ďalšie dôvody, náhradné systémy ani kontakty. Celý oznam má mať 100–140 slov a vecný, pokojný tón. Pred odovzdaním urob internú kontrolu dátumov, oprávnenia, kontaktu a jasnosti požadovanej reakcie; kontrolný zoznam nezobrazuj.</a:t>
            </a:r>
          </a:p>
          <a:p>
            <a:endParaRPr lang="sk-SK" dirty="0"/>
          </a:p>
          <a:p>
            <a:r>
              <a:rPr lang="sk-SK" dirty="0"/>
              <a:t>HODNOTENIE DUELU – 0 AŽ 2 BODY ZA KAŽDÉ KRITÉRIUM</a:t>
            </a:r>
          </a:p>
          <a:p>
            <a:r>
              <a:rPr lang="sk-SK" dirty="0"/>
              <a:t>Presnosť: sú dátumy a fakty správne? Úplnosť: vie adresát čo, kedy a čo má urobiť? Tón: je vecný a pokojný? Použiteľnosť: dá sa oznam ihneď odoslať? Bezpečnosť: nevymýšľa garancie, kontakty alebo údaje?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k-SK" sz="1200" dirty="0"/>
              <a:t>ČO SI ZO SNÍMKY ODNIESŤ</a:t>
            </a:r>
          </a:p>
          <a:p>
            <a:r>
              <a:rPr lang="sk-SK" sz="1200" dirty="0"/>
              <a:t>Tri hotové zadania pokrývajú formálny e-mail, zápisnicu a kontrolu tabuľky.</a:t>
            </a:r>
          </a:p>
          <a:p>
            <a:endParaRPr lang="sk-SK" sz="1200" dirty="0"/>
          </a:p>
          <a:p>
            <a:r>
              <a:rPr lang="sk-SK" sz="1200" dirty="0"/>
              <a:t>PODROBNÉ VYSVETLENIE</a:t>
            </a:r>
          </a:p>
          <a:p>
            <a:r>
              <a:rPr lang="sk-SK" sz="1200" dirty="0"/>
              <a:t>Zadania sú navrhnuté tak, aby chránili pôvodné údaje a vytvorili kontrolný zoznam. Pri e-maile treba doplniť príjemcu a vložiť presné body. Pri zápisnici treba zadať poznámky a požadovanú štruktúru. Pri tabuľke treba určiť hranicu odchýlky a overiť vzorec. Ak je pripojená aplikácia, výslovne uveďte, či má iba čítať alebo pripraviť návrh; nevykonávať zmenu.</a:t>
            </a:r>
          </a:p>
          <a:p>
            <a:endParaRPr lang="sk-SK" sz="1200" dirty="0"/>
          </a:p>
          <a:p>
            <a:r>
              <a:rPr lang="sk-SK" sz="1200" dirty="0"/>
              <a:t>PRAKTICKÝ PRÍKLAD – ADMINISTRATÍVA</a:t>
            </a:r>
          </a:p>
          <a:p>
            <a:r>
              <a:rPr lang="sk-SK" sz="1200" dirty="0"/>
              <a:t>Pri pozvánke na školenie vložte dátum, čas, miestnosť a kapacitu. </a:t>
            </a:r>
            <a:r>
              <a:rPr lang="sk-SK" sz="1200" dirty="0" err="1"/>
              <a:t>Prompt</a:t>
            </a:r>
            <a:r>
              <a:rPr lang="sk-SK" sz="1200" dirty="0"/>
              <a:t> má zachovať všetky hodnoty, označiť chýbajúce údaje a nič neodoslať. Pri zápisnici z porady musí zostať otvorený bod bez vlastníka otvoreným bodom.</a:t>
            </a:r>
          </a:p>
          <a:p>
            <a:endParaRPr lang="sk-SK" sz="1200" dirty="0"/>
          </a:p>
          <a:p>
            <a:r>
              <a:rPr lang="sk-SK" sz="1200" dirty="0"/>
              <a:t>SAMOSTATNÉ ZOPAKOVANIE</a:t>
            </a:r>
          </a:p>
          <a:p>
            <a:r>
              <a:rPr lang="sk-SK" sz="1200" dirty="0"/>
              <a:t>Skopírujte jedno zadanie, doplňte reálne neosobné údaje a vytvorte návrh. Potom použite kontrolný zoznam: mená, dátumy, čísla, príjemca, príloha a požadovaný krok.</a:t>
            </a:r>
          </a:p>
          <a:p>
            <a:endParaRPr lang="sk-SK" sz="1200" dirty="0"/>
          </a:p>
          <a:p>
            <a:r>
              <a:rPr lang="sk-SK" sz="1200" dirty="0"/>
              <a:t>KONTROLNÁ OTÁZKA</a:t>
            </a:r>
          </a:p>
          <a:p>
            <a:r>
              <a:rPr lang="sk-SK" sz="1200" dirty="0"/>
              <a:t>Ktorá veta v každom zadaní bráni tomu, aby model doplnil neznámy údaj alebo vykonal externý úkon?</a:t>
            </a:r>
          </a:p>
          <a:p>
            <a:endParaRPr lang="sk-SK" sz="1200" dirty="0"/>
          </a:p>
          <a:p>
            <a:r>
              <a:rPr lang="sk-SK" sz="1200" dirty="0"/>
              <a:t>3 MODELOVÉ PRÍKLADY NA PRECVIČENIE</a:t>
            </a:r>
          </a:p>
          <a:p>
            <a:endParaRPr lang="sk-SK" sz="1200" dirty="0"/>
          </a:p>
          <a:p>
            <a:r>
              <a:rPr lang="sk-SK" sz="1200" dirty="0"/>
              <a:t>1. Formálny e-mail – zmena miestnosti skúšky</a:t>
            </a:r>
          </a:p>
          <a:p>
            <a:r>
              <a:rPr lang="sk-SK" sz="1200" dirty="0"/>
              <a:t>Vstupné údaje: predmet Didaktika informatiky; pôvodná miestnosť B203; nová miestnosť Aula 1; termín 18. júna o 9.00; príjemcovia sú študenti druhého ročníka; dôvod zmeny nebol uvedený.</a:t>
            </a:r>
          </a:p>
          <a:p>
            <a:r>
              <a:rPr lang="sk-SK" sz="1200" dirty="0"/>
              <a:t>Úloha pre účastníka: Vytvorte </a:t>
            </a:r>
            <a:r>
              <a:rPr lang="sk-SK" sz="1200" dirty="0" err="1"/>
              <a:t>prompt</a:t>
            </a:r>
            <a:r>
              <a:rPr lang="sk-SK" sz="1200" dirty="0"/>
              <a:t>, ktorý požiada </a:t>
            </a:r>
            <a:r>
              <a:rPr lang="sk-SK" sz="1200" dirty="0" err="1"/>
              <a:t>ChatGPT</a:t>
            </a:r>
            <a:r>
              <a:rPr lang="sk-SK" sz="1200" dirty="0"/>
              <a:t> o návrh formálneho e-mailu. Model musí zachovať názov predmetu, miestnosti, dátum a čas. Neuvedený dôvod má označiť ako [DOPLNIŤ], nemá si ho vymyslieť a e-mail nesmie odoslať. Na konci má vytvoriť kontrolný zoznam údajov pred odoslaním.</a:t>
            </a:r>
          </a:p>
          <a:p>
            <a:r>
              <a:rPr lang="sk-SK" sz="1200" dirty="0"/>
              <a:t>Cieľ precvičenia: presné zadanie príjemcu, zachovanie faktov, označenie chýbajúcich informácií a zákaz vykonania externého úkonu.</a:t>
            </a:r>
          </a:p>
          <a:p>
            <a:endParaRPr lang="sk-SK" sz="1200" dirty="0"/>
          </a:p>
          <a:p>
            <a:r>
              <a:rPr lang="sk-SK" sz="1200" dirty="0"/>
              <a:t>2. Zápisnica – pracovná porada k príprave konferencie</a:t>
            </a:r>
          </a:p>
          <a:p>
            <a:r>
              <a:rPr lang="sk-SK" sz="1200" dirty="0"/>
              <a:t>Vstupné poznámky: konferencia sa uskutoční 22. októbra; program pripraví doc. Novák do 15. októbra; rezerváciu miestnosti zabezpečí pani Kováčová; termín rezervácie nebol určený; treba osloviť zahraničného rečníka, ale zodpovedná osoba zatiaľ nebola určená; ďalšia porada bude 5. októbra o 13.00.</a:t>
            </a:r>
          </a:p>
          <a:p>
            <a:r>
              <a:rPr lang="sk-SK" sz="1200" dirty="0"/>
              <a:t>Úloha pre účastníka: Zostavte </a:t>
            </a:r>
            <a:r>
              <a:rPr lang="sk-SK" sz="1200" dirty="0" err="1"/>
              <a:t>prompt</a:t>
            </a:r>
            <a:r>
              <a:rPr lang="sk-SK" sz="1200" dirty="0"/>
              <a:t> na vytvorenie zápisnice so stĺpcami téma, rozhodnutie, úloha, zodpovedná osoba a termín. </a:t>
            </a:r>
            <a:r>
              <a:rPr lang="sk-SK" sz="1200" dirty="0" err="1"/>
              <a:t>ChatGPT</a:t>
            </a:r>
            <a:r>
              <a:rPr lang="sk-SK" sz="1200" dirty="0"/>
              <a:t> nesmie doplniť chýbajúceho vlastníka ani termín. Neúplné položky má zaradiť medzi otvorené body.</a:t>
            </a:r>
          </a:p>
          <a:p>
            <a:r>
              <a:rPr lang="sk-SK" sz="1200" dirty="0"/>
              <a:t>Cieľ precvičenia: oddelenie rozhodnutí od úloh, správne priradenie zodpovedností a zachovanie neistoty bez vymýšľania údajov.</a:t>
            </a:r>
          </a:p>
          <a:p>
            <a:endParaRPr lang="sk-SK" sz="1200" dirty="0"/>
          </a:p>
          <a:p>
            <a:r>
              <a:rPr lang="sk-SK" sz="1200" dirty="0"/>
              <a:t>3. Kontrola tabuľky – rozpočet vzdelávacieho podujatia</a:t>
            </a:r>
          </a:p>
          <a:p>
            <a:r>
              <a:rPr lang="sk-SK" sz="1200" dirty="0"/>
              <a:t>Vstupné údaje: prenájom miestnosti – plán 1 200 €, skutočnosť 1 350 €; občerstvenie – plán 800 €, skutočnosť 760 €; technické zabezpečenie – plán 500 €, skutočnosť neuvedená; propagačné materiály – plán 300 €, skutočnosť 390 €. Hranica významnej odchýlky je 10 % oproti plánu.</a:t>
            </a:r>
          </a:p>
          <a:p>
            <a:r>
              <a:rPr lang="sk-SK" sz="1200" dirty="0"/>
              <a:t>Úloha pre účastníka: Vytvorte </a:t>
            </a:r>
            <a:r>
              <a:rPr lang="sk-SK" sz="1200" dirty="0" err="1"/>
              <a:t>prompt</a:t>
            </a:r>
            <a:r>
              <a:rPr lang="sk-SK" sz="1200" dirty="0"/>
              <a:t>, ktorý zachová všetky pôvodné hodnoty, vypočíta absolútny aj percentuálny rozdiel a označí položky s odchýlkou nad 10 %. Pri technickom zabezpečení musí uviesť chýbajúci údaj a nesmie ho odhadnúť. Výstup má obsahovať použitý vzorec a kontrolné súčty iba z dostupných hodnôt.</a:t>
            </a:r>
          </a:p>
          <a:p>
            <a:r>
              <a:rPr lang="sk-SK" sz="1200" dirty="0"/>
              <a:t>Cieľ precvičenia: definovanie výpočtu, stanovenie hranice, práca s chýbajúcimi údajmi a overenie výsledkov.</a:t>
            </a:r>
          </a:p>
          <a:p>
            <a:endParaRPr lang="sk-SK" sz="1200" dirty="0"/>
          </a:p>
          <a:p>
            <a:r>
              <a:rPr lang="sk-SK" sz="1200" dirty="0"/>
              <a:t>[Zdroje]</a:t>
            </a:r>
          </a:p>
          <a:p>
            <a:r>
              <a:rPr lang="sk-SK" sz="1200" dirty="0"/>
              <a:t>- https://learn.chatgpt.com/docs/prompting</a:t>
            </a:r>
          </a:p>
          <a:p>
            <a:r>
              <a:rPr lang="sk-SK" sz="1200" dirty="0"/>
              <a:t>- https://learn.chatgpt.com/docs/enterprise/work-admin-faq</a:t>
            </a:r>
          </a:p>
          <a:p>
            <a:r>
              <a:rPr lang="sk-SK" sz="1200" dirty="0"/>
              <a:t>- https://learn.chatgpt.com/docs/use-chatgpt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5517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6859067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033961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802207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713925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85805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2840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021048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6700547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30359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64703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k-SK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253235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416034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44026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04510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ĺpec s obrázk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/>
              <a:t>Kliknutím na ikonu pridáte obrázok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Kliknite sem a upravte štýly predlohy textu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043737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4899842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08807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Kliknutím upravte štýl predlohy nadpisu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Kliknite sem a upravte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3B004-4734-4880-A47D-67E72A5B61BA}" type="datetimeFigureOut">
              <a:rPr lang="sk-SK" smtClean="0"/>
              <a:t>27. 8. 2026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A7A23-0ABB-4921-9AD7-906030D4DE17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4919413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C3746A-A6B8-8837-CFBE-2B39BC4358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dĺžnik 7">
            <a:extLst>
              <a:ext uri="{FF2B5EF4-FFF2-40B4-BE49-F238E27FC236}">
                <a16:creationId xmlns:a16="http://schemas.microsoft.com/office/drawing/2014/main" id="{5260B922-529D-97D3-B44B-DB225442F68A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11475720" cy="2000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11250" b="1">
                <a:solidFill>
                  <a:srgbClr val="24B8E6"/>
                </a:solidFill>
                <a:latin typeface="Arial"/>
                <a:ea typeface="Arial"/>
                <a:cs typeface="Arial"/>
              </a:defRPr>
            </a:pPr>
            <a:r>
              <a:rPr lang="sk-SK" sz="9600" b="1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Praktické cvičenia</a:t>
            </a:r>
          </a:p>
          <a:p>
            <a:pPr algn="l">
              <a:buNone/>
              <a:defRPr sz="11250" b="1">
                <a:solidFill>
                  <a:srgbClr val="24B8E6"/>
                </a:solidFill>
                <a:latin typeface="Arial"/>
                <a:ea typeface="Arial"/>
                <a:cs typeface="Arial"/>
              </a:defRPr>
            </a:pPr>
            <a:endParaRPr lang="sk-SK" sz="11250" b="1" noProof="0" dirty="0">
              <a:solidFill>
                <a:schemeClr val="tx1">
                  <a:lumMod val="95000"/>
                </a:schemeClr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D9DA66C5-5A0E-5FEC-5132-9BDB0E33D7A0}"/>
              </a:ext>
            </a:extLst>
          </p:cNvPr>
          <p:cNvSpPr>
            <a:spLocks noGrp="1"/>
          </p:cNvSpPr>
          <p:nvPr/>
        </p:nvSpPr>
        <p:spPr>
          <a:xfrm>
            <a:off x="533400" y="2571750"/>
            <a:ext cx="11125200" cy="38100"/>
          </a:xfrm>
          <a:prstGeom prst="rect">
            <a:avLst/>
          </a:prstGeom>
          <a:solidFill>
            <a:srgbClr val="3D8DFF"/>
          </a:solidFill>
          <a:ln w="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A79D7D8F-672E-1EF0-A5BE-5B0C457D4D9B}"/>
              </a:ext>
            </a:extLst>
          </p:cNvPr>
          <p:cNvSpPr>
            <a:spLocks noGrp="1"/>
          </p:cNvSpPr>
          <p:nvPr/>
        </p:nvSpPr>
        <p:spPr>
          <a:xfrm>
            <a:off x="533400" y="3067050"/>
            <a:ext cx="99060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5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51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Administratívny pracovník</a:t>
            </a:r>
          </a:p>
        </p:txBody>
      </p:sp>
      <p:sp>
        <p:nvSpPr>
          <p:cNvPr id="5" name="Obdĺžnik 4">
            <a:extLst>
              <a:ext uri="{FF2B5EF4-FFF2-40B4-BE49-F238E27FC236}">
                <a16:creationId xmlns:a16="http://schemas.microsoft.com/office/drawing/2014/main" id="{07E9A63F-3EE1-3A4D-7D76-963ED6BE5D18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prstGeom prst="rect">
            <a:avLst/>
          </a:prstGeom>
          <a:solidFill>
            <a:srgbClr val="C7D7E8"/>
          </a:solidFill>
          <a:ln w="0">
            <a:solidFill>
              <a:srgbClr val="C7D7E8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</p:spTree>
    <p:extLst>
      <p:ext uri="{BB962C8B-B14F-4D97-AF65-F5344CB8AC3E}">
        <p14:creationId xmlns:p14="http://schemas.microsoft.com/office/powerpoint/2010/main" val="4285899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F6E20EB7-F7AE-6773-5BF3-8A5907220A5E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A7778120-5484-4BB6-A6DF-D3437C041722}"/>
              </a:ext>
            </a:extLst>
          </p:cNvPr>
          <p:cNvSpPr txBox="1"/>
          <p:nvPr/>
        </p:nvSpPr>
        <p:spPr>
          <a:xfrm>
            <a:off x="685800" y="990600"/>
            <a:ext cx="9499600" cy="889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2800">
                <a:solidFill>
                  <a:srgbClr val="FFFFFF"/>
                </a:solidFill>
                <a:latin typeface="Arial"/>
                <a:cs typeface="Arial"/>
              </a:rPr>
              <a:t>Z nejasnej požiadavky k profesionálnemu e-mailu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153BF40-3C25-4D34-85BD-BD773379CDDD}"/>
              </a:ext>
            </a:extLst>
          </p:cNvPr>
          <p:cNvSpPr txBox="1"/>
          <p:nvPr/>
        </p:nvSpPr>
        <p:spPr>
          <a:xfrm>
            <a:off x="10668000" y="1117600"/>
            <a:ext cx="12954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ADMIN 1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5787A00B-9301-4AFE-9F17-6F7EA9195F86}"/>
              </a:ext>
            </a:extLst>
          </p:cNvPr>
          <p:cNvSpPr txBox="1"/>
          <p:nvPr/>
        </p:nvSpPr>
        <p:spPr>
          <a:xfrm>
            <a:off x="685800" y="2235200"/>
            <a:ext cx="10820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Cieľ: vytvoriť prompt, ktorý zachová fakty, vhodný tón a jasnú požadovanú reakciu.</a:t>
            </a:r>
          </a:p>
        </p:txBody>
      </p:sp>
      <p:sp>
        <p:nvSpPr>
          <p:cNvPr id="7" name="Obdĺžnik: zaoblené rohy 6">
            <a:extLst>
              <a:ext uri="{FF2B5EF4-FFF2-40B4-BE49-F238E27FC236}">
                <a16:creationId xmlns:a16="http://schemas.microsoft.com/office/drawing/2014/main" id="{D3BDA588-A928-452A-92E6-E88F978EAA01}"/>
              </a:ext>
            </a:extLst>
          </p:cNvPr>
          <p:cNvSpPr/>
          <p:nvPr/>
        </p:nvSpPr>
        <p:spPr>
          <a:xfrm>
            <a:off x="685800" y="2768600"/>
            <a:ext cx="34544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0BA3AAC-2C2A-4263-9AFB-5613D2157330}"/>
              </a:ext>
            </a:extLst>
          </p:cNvPr>
          <p:cNvSpPr/>
          <p:nvPr/>
        </p:nvSpPr>
        <p:spPr>
          <a:xfrm>
            <a:off x="685800" y="2768600"/>
            <a:ext cx="3454400" cy="762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9" name="Ovál 8">
            <a:extLst>
              <a:ext uri="{FF2B5EF4-FFF2-40B4-BE49-F238E27FC236}">
                <a16:creationId xmlns:a16="http://schemas.microsoft.com/office/drawing/2014/main" id="{449FA17B-00DF-4EC9-975B-7472539CDF99}"/>
              </a:ext>
            </a:extLst>
          </p:cNvPr>
          <p:cNvSpPr/>
          <p:nvPr/>
        </p:nvSpPr>
        <p:spPr>
          <a:xfrm>
            <a:off x="889000" y="2997200"/>
            <a:ext cx="533400" cy="533400"/>
          </a:xfrm>
          <a:prstGeom prst="ellipse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4E3630FA-1250-494D-B52A-B3E1AEA77116}"/>
              </a:ext>
            </a:extLst>
          </p:cNvPr>
          <p:cNvSpPr txBox="1"/>
          <p:nvPr/>
        </p:nvSpPr>
        <p:spPr>
          <a:xfrm>
            <a:off x="889000" y="2997200"/>
            <a:ext cx="533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b="1">
                <a:solidFill>
                  <a:srgbClr val="FFFFFF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1" name="BlokTextu 10">
            <a:extLst>
              <a:ext uri="{FF2B5EF4-FFF2-40B4-BE49-F238E27FC236}">
                <a16:creationId xmlns:a16="http://schemas.microsoft.com/office/drawing/2014/main" id="{18BA73DE-ABD8-4467-B01C-50E7445FC744}"/>
              </a:ext>
            </a:extLst>
          </p:cNvPr>
          <p:cNvSpPr txBox="1"/>
          <p:nvPr/>
        </p:nvSpPr>
        <p:spPr>
          <a:xfrm>
            <a:off x="1574800" y="3048000"/>
            <a:ext cx="2286000" cy="279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PODKLADY</a:t>
            </a:r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BB1A8288-51DB-4D6B-9650-E6F54D2E53E9}"/>
              </a:ext>
            </a:extLst>
          </p:cNvPr>
          <p:cNvSpPr txBox="1"/>
          <p:nvPr/>
        </p:nvSpPr>
        <p:spPr>
          <a:xfrm>
            <a:off x="914400" y="3683000"/>
            <a:ext cx="2997200" cy="457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Čo musí e-mail obsahovať?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E55810FC-63A1-4627-8248-F4B0DBC2653A}"/>
              </a:ext>
            </a:extLst>
          </p:cNvPr>
          <p:cNvSpPr/>
          <p:nvPr/>
        </p:nvSpPr>
        <p:spPr>
          <a:xfrm>
            <a:off x="914400" y="4241800"/>
            <a:ext cx="29972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1181BBAD-52C9-4D67-9947-F7E34B433B25}"/>
              </a:ext>
            </a:extLst>
          </p:cNvPr>
          <p:cNvSpPr txBox="1"/>
          <p:nvPr/>
        </p:nvSpPr>
        <p:spPr>
          <a:xfrm>
            <a:off x="914400" y="4394200"/>
            <a:ext cx="2997200" cy="812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adresát a vzťah
účel správy
termín a akcia
povinné fakty</a:t>
            </a:r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F418022D-A591-4CC9-B1EB-EB176B48BE89}"/>
              </a:ext>
            </a:extLst>
          </p:cNvPr>
          <p:cNvSpPr/>
          <p:nvPr/>
        </p:nvSpPr>
        <p:spPr>
          <a:xfrm>
            <a:off x="4368800" y="2768600"/>
            <a:ext cx="34544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C00E53B0-892B-4189-B5DB-8A66FEDFD1C1}"/>
              </a:ext>
            </a:extLst>
          </p:cNvPr>
          <p:cNvSpPr/>
          <p:nvPr/>
        </p:nvSpPr>
        <p:spPr>
          <a:xfrm>
            <a:off x="4368800" y="2768600"/>
            <a:ext cx="3454400" cy="762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7" name="Ovál 16">
            <a:extLst>
              <a:ext uri="{FF2B5EF4-FFF2-40B4-BE49-F238E27FC236}">
                <a16:creationId xmlns:a16="http://schemas.microsoft.com/office/drawing/2014/main" id="{B9E0FF08-DA0E-4C96-A916-5EAA84976188}"/>
              </a:ext>
            </a:extLst>
          </p:cNvPr>
          <p:cNvSpPr/>
          <p:nvPr/>
        </p:nvSpPr>
        <p:spPr>
          <a:xfrm>
            <a:off x="4572000" y="2997200"/>
            <a:ext cx="533400" cy="533400"/>
          </a:xfrm>
          <a:prstGeom prst="ellipse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1D8F4FF8-350B-413A-87FD-D354CD31A590}"/>
              </a:ext>
            </a:extLst>
          </p:cNvPr>
          <p:cNvSpPr txBox="1"/>
          <p:nvPr/>
        </p:nvSpPr>
        <p:spPr>
          <a:xfrm>
            <a:off x="4572000" y="2997200"/>
            <a:ext cx="533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b="1">
                <a:solidFill>
                  <a:srgbClr val="FFFFFF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C4A8245F-39C1-4503-9414-AAB6D0D59BAB}"/>
              </a:ext>
            </a:extLst>
          </p:cNvPr>
          <p:cNvSpPr txBox="1"/>
          <p:nvPr/>
        </p:nvSpPr>
        <p:spPr>
          <a:xfrm>
            <a:off x="5257800" y="3048000"/>
            <a:ext cx="2286000" cy="279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PROMPT R.U.K.A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2A54B581-BD1E-4B2A-AFFB-F84FB88587D9}"/>
              </a:ext>
            </a:extLst>
          </p:cNvPr>
          <p:cNvSpPr txBox="1"/>
          <p:nvPr/>
        </p:nvSpPr>
        <p:spPr>
          <a:xfrm>
            <a:off x="4597400" y="3683000"/>
            <a:ext cx="2997200" cy="457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Zadajte tón a formát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A3F3186C-2623-403A-BBBA-45097D40A242}"/>
              </a:ext>
            </a:extLst>
          </p:cNvPr>
          <p:cNvSpPr/>
          <p:nvPr/>
        </p:nvSpPr>
        <p:spPr>
          <a:xfrm>
            <a:off x="4597400" y="4241800"/>
            <a:ext cx="29972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DA4BE055-3A6A-482F-9DAF-CAD667781616}"/>
              </a:ext>
            </a:extLst>
          </p:cNvPr>
          <p:cNvSpPr txBox="1"/>
          <p:nvPr/>
        </p:nvSpPr>
        <p:spPr>
          <a:xfrm>
            <a:off x="4597400" y="4394200"/>
            <a:ext cx="2997200" cy="812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Rola: administratívny pracovník
Úloha: odpoveď do 120 slov
Kontext: študent / partner
Atribúty: predmet + výzva k akcii</a:t>
            </a:r>
          </a:p>
        </p:txBody>
      </p:sp>
      <p:sp>
        <p:nvSpPr>
          <p:cNvPr id="23" name="Obdĺžnik: zaoblené rohy 22">
            <a:extLst>
              <a:ext uri="{FF2B5EF4-FFF2-40B4-BE49-F238E27FC236}">
                <a16:creationId xmlns:a16="http://schemas.microsoft.com/office/drawing/2014/main" id="{A5C0B38E-9571-4DFA-AE96-903E5C92EA9D}"/>
              </a:ext>
            </a:extLst>
          </p:cNvPr>
          <p:cNvSpPr/>
          <p:nvPr/>
        </p:nvSpPr>
        <p:spPr>
          <a:xfrm>
            <a:off x="8051800" y="2768600"/>
            <a:ext cx="34544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781E33A3-BFD9-4A81-8B86-109BF5936B0B}"/>
              </a:ext>
            </a:extLst>
          </p:cNvPr>
          <p:cNvSpPr/>
          <p:nvPr/>
        </p:nvSpPr>
        <p:spPr>
          <a:xfrm>
            <a:off x="8051800" y="2768600"/>
            <a:ext cx="3454400" cy="762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5" name="Ovál 24">
            <a:extLst>
              <a:ext uri="{FF2B5EF4-FFF2-40B4-BE49-F238E27FC236}">
                <a16:creationId xmlns:a16="http://schemas.microsoft.com/office/drawing/2014/main" id="{D0B7D178-4E91-465A-8DE5-82C40136A2D5}"/>
              </a:ext>
            </a:extLst>
          </p:cNvPr>
          <p:cNvSpPr/>
          <p:nvPr/>
        </p:nvSpPr>
        <p:spPr>
          <a:xfrm>
            <a:off x="8255000" y="2997200"/>
            <a:ext cx="533400" cy="533400"/>
          </a:xfrm>
          <a:prstGeom prst="ellipse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A072AB72-DDAC-4254-AB72-FCB3322A6959}"/>
              </a:ext>
            </a:extLst>
          </p:cNvPr>
          <p:cNvSpPr txBox="1"/>
          <p:nvPr/>
        </p:nvSpPr>
        <p:spPr>
          <a:xfrm>
            <a:off x="8255000" y="2997200"/>
            <a:ext cx="533400" cy="533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b="1">
                <a:solidFill>
                  <a:srgbClr val="FFFFFF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27" name="BlokTextu 26">
            <a:extLst>
              <a:ext uri="{FF2B5EF4-FFF2-40B4-BE49-F238E27FC236}">
                <a16:creationId xmlns:a16="http://schemas.microsoft.com/office/drawing/2014/main" id="{9B5C37EC-4113-4360-B337-BB15600C4AAA}"/>
              </a:ext>
            </a:extLst>
          </p:cNvPr>
          <p:cNvSpPr txBox="1"/>
          <p:nvPr/>
        </p:nvSpPr>
        <p:spPr>
          <a:xfrm>
            <a:off x="8940800" y="3048000"/>
            <a:ext cx="2286000" cy="2794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KONTROLA</a:t>
            </a:r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7EC4892F-8F7D-46F8-9B5F-5E39B6BE455B}"/>
              </a:ext>
            </a:extLst>
          </p:cNvPr>
          <p:cNvSpPr txBox="1"/>
          <p:nvPr/>
        </p:nvSpPr>
        <p:spPr>
          <a:xfrm>
            <a:off x="8280400" y="3683000"/>
            <a:ext cx="2997200" cy="457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Čo nesmie vzniknúť?</a:t>
            </a:r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3BFC0A55-F74B-48DE-8B4F-41A223F8C7A6}"/>
              </a:ext>
            </a:extLst>
          </p:cNvPr>
          <p:cNvSpPr/>
          <p:nvPr/>
        </p:nvSpPr>
        <p:spPr>
          <a:xfrm>
            <a:off x="8280400" y="4241800"/>
            <a:ext cx="29972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8D49C8A0-29AB-438C-9484-02D2B2059202}"/>
              </a:ext>
            </a:extLst>
          </p:cNvPr>
          <p:cNvSpPr txBox="1"/>
          <p:nvPr/>
        </p:nvSpPr>
        <p:spPr>
          <a:xfrm>
            <a:off x="8280400" y="4394200"/>
            <a:ext cx="2997200" cy="812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zmenené termíny
sľuby bez oprávnenia
osobné údaje
nejasná požiadavka</a:t>
            </a:r>
          </a:p>
        </p:txBody>
      </p:sp>
      <p:sp>
        <p:nvSpPr>
          <p:cNvPr id="31" name="Obdĺžnik 30">
            <a:extLst>
              <a:ext uri="{FF2B5EF4-FFF2-40B4-BE49-F238E27FC236}">
                <a16:creationId xmlns:a16="http://schemas.microsoft.com/office/drawing/2014/main" id="{776278FD-6A43-45DE-B2DC-4ADFBF1DFE72}"/>
              </a:ext>
            </a:extLst>
          </p:cNvPr>
          <p:cNvSpPr/>
          <p:nvPr/>
        </p:nvSpPr>
        <p:spPr>
          <a:xfrm>
            <a:off x="685800" y="5613400"/>
            <a:ext cx="10820400" cy="6731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B386EDCB-4D1A-4DFC-AEA0-277A03BD2935}"/>
              </a:ext>
            </a:extLst>
          </p:cNvPr>
          <p:cNvSpPr/>
          <p:nvPr/>
        </p:nvSpPr>
        <p:spPr>
          <a:xfrm>
            <a:off x="685800" y="5613400"/>
            <a:ext cx="101600" cy="6731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3" name="BlokTextu 32">
            <a:extLst>
              <a:ext uri="{FF2B5EF4-FFF2-40B4-BE49-F238E27FC236}">
                <a16:creationId xmlns:a16="http://schemas.microsoft.com/office/drawing/2014/main" id="{463573F5-955F-45E7-87EC-52DDB0AF8774}"/>
              </a:ext>
            </a:extLst>
          </p:cNvPr>
          <p:cNvSpPr txBox="1"/>
          <p:nvPr/>
        </p:nvSpPr>
        <p:spPr>
          <a:xfrm>
            <a:off x="990600" y="5753100"/>
            <a:ext cx="1524000" cy="330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00" b="1">
                <a:solidFill>
                  <a:srgbClr val="29B6E2"/>
                </a:solidFill>
                <a:latin typeface="Arial"/>
                <a:cs typeface="Arial"/>
              </a:rPr>
              <a:t>ODOVZDAJTE</a:t>
            </a:r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3683BBA6-4A2F-4CB5-8C6E-68B8583F9BBA}"/>
              </a:ext>
            </a:extLst>
          </p:cNvPr>
          <p:cNvSpPr txBox="1"/>
          <p:nvPr/>
        </p:nvSpPr>
        <p:spPr>
          <a:xfrm>
            <a:off x="2603500" y="5753100"/>
            <a:ext cx="8572500" cy="330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pl-PL" sz="1400" b="1">
                <a:solidFill>
                  <a:srgbClr val="FFFFFF"/>
                </a:solidFill>
                <a:latin typeface="Arial"/>
                <a:cs typeface="Arial"/>
              </a:rPr>
              <a:t>2 verzie e-mailu + stručné vysvetlenie rozdielu v tóne</a:t>
            </a:r>
            <a:endParaRPr lang="sk-SK" sz="1400" b="1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6439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FAF42C56-AB41-B30A-6D51-D48DD3EBF628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F564915B-F785-45FB-8B61-E12A9FECA67B}"/>
              </a:ext>
            </a:extLst>
          </p:cNvPr>
          <p:cNvSpPr txBox="1"/>
          <p:nvPr/>
        </p:nvSpPr>
        <p:spPr>
          <a:xfrm>
            <a:off x="685800" y="990600"/>
            <a:ext cx="9499600" cy="889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2800">
                <a:solidFill>
                  <a:srgbClr val="FFFFFF"/>
                </a:solidFill>
                <a:latin typeface="Arial"/>
                <a:cs typeface="Arial"/>
              </a:rPr>
              <a:t>Zo surových poznámok k presnej zápisnici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EF3F4A79-EFC2-4832-942E-DCC72564B314}"/>
              </a:ext>
            </a:extLst>
          </p:cNvPr>
          <p:cNvSpPr txBox="1"/>
          <p:nvPr/>
        </p:nvSpPr>
        <p:spPr>
          <a:xfrm>
            <a:off x="10668000" y="1117600"/>
            <a:ext cx="12954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ADMIN 2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8D281191-169F-44E9-AC8A-8FB3BE155E6F}"/>
              </a:ext>
            </a:extLst>
          </p:cNvPr>
          <p:cNvSpPr txBox="1"/>
          <p:nvPr/>
        </p:nvSpPr>
        <p:spPr>
          <a:xfrm>
            <a:off x="685800" y="2235200"/>
            <a:ext cx="10820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Cieľ: pripraviť prompt, ktorý oddelí rozhodnutia, úlohy, termíny a nejasnosti.</a:t>
            </a:r>
          </a:p>
        </p:txBody>
      </p:sp>
      <p:sp>
        <p:nvSpPr>
          <p:cNvPr id="7" name="Obdĺžnik: zaoblené rohy 6">
            <a:extLst>
              <a:ext uri="{FF2B5EF4-FFF2-40B4-BE49-F238E27FC236}">
                <a16:creationId xmlns:a16="http://schemas.microsoft.com/office/drawing/2014/main" id="{C46BDF2D-3719-416F-9C8A-9EE8E1BE7996}"/>
              </a:ext>
            </a:extLst>
          </p:cNvPr>
          <p:cNvSpPr/>
          <p:nvPr/>
        </p:nvSpPr>
        <p:spPr>
          <a:xfrm>
            <a:off x="685800" y="2768600"/>
            <a:ext cx="4749800" cy="2336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F58738FD-D38F-4CC8-B176-408CA34CD3E7}"/>
              </a:ext>
            </a:extLst>
          </p:cNvPr>
          <p:cNvSpPr/>
          <p:nvPr/>
        </p:nvSpPr>
        <p:spPr>
          <a:xfrm>
            <a:off x="685800" y="2768600"/>
            <a:ext cx="4749800" cy="762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76841330-5286-4364-943B-4A421B190B9C}"/>
              </a:ext>
            </a:extLst>
          </p:cNvPr>
          <p:cNvSpPr txBox="1"/>
          <p:nvPr/>
        </p:nvSpPr>
        <p:spPr>
          <a:xfrm>
            <a:off x="914400" y="3035300"/>
            <a:ext cx="419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 b="1">
                <a:solidFill>
                  <a:srgbClr val="29B6E2"/>
                </a:solidFill>
                <a:latin typeface="Arial"/>
                <a:cs typeface="Arial"/>
              </a:rPr>
              <a:t>ANONYMIZOVANÝ VSTUP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912EAC89-B04E-486E-87D6-BE9E0D874DF2}"/>
              </a:ext>
            </a:extLst>
          </p:cNvPr>
          <p:cNvSpPr txBox="1"/>
          <p:nvPr/>
        </p:nvSpPr>
        <p:spPr>
          <a:xfrm>
            <a:off x="914400" y="3467100"/>
            <a:ext cx="4191000" cy="381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600" b="1">
                <a:solidFill>
                  <a:srgbClr val="FFFFFF"/>
                </a:solidFill>
                <a:latin typeface="Arial"/>
                <a:cs typeface="Arial"/>
              </a:rPr>
              <a:t>Vložte body a poznámky zo stretnutia.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F66BB5C6-60B9-4359-A515-EA34D9801F73}"/>
              </a:ext>
            </a:extLst>
          </p:cNvPr>
          <p:cNvSpPr/>
          <p:nvPr/>
        </p:nvSpPr>
        <p:spPr>
          <a:xfrm>
            <a:off x="914400" y="3949700"/>
            <a:ext cx="419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72781DBC-E537-4390-8594-B20CC414FC8F}"/>
              </a:ext>
            </a:extLst>
          </p:cNvPr>
          <p:cNvSpPr txBox="1"/>
          <p:nvPr/>
        </p:nvSpPr>
        <p:spPr>
          <a:xfrm>
            <a:off x="914400" y="4140200"/>
            <a:ext cx="4191000" cy="711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50">
                <a:solidFill>
                  <a:srgbClr val="FFFFFF"/>
                </a:solidFill>
                <a:latin typeface="Arial"/>
                <a:cs typeface="Arial"/>
              </a:rPr>
              <a:t>Odstráňte osobné údaje. Zachovajte presné termíny, roly, čísla a znenie schválených rozhodnutí.</a:t>
            </a:r>
          </a:p>
        </p:txBody>
      </p:sp>
      <p:sp>
        <p:nvSpPr>
          <p:cNvPr id="13" name="Šípka: doprava 12">
            <a:extLst>
              <a:ext uri="{FF2B5EF4-FFF2-40B4-BE49-F238E27FC236}">
                <a16:creationId xmlns:a16="http://schemas.microsoft.com/office/drawing/2014/main" id="{07EE6FD9-2441-4225-9ED2-623617F0A1D0}"/>
              </a:ext>
            </a:extLst>
          </p:cNvPr>
          <p:cNvSpPr/>
          <p:nvPr/>
        </p:nvSpPr>
        <p:spPr>
          <a:xfrm>
            <a:off x="5702300" y="3581400"/>
            <a:ext cx="533400" cy="685800"/>
          </a:xfrm>
          <a:prstGeom prst="rightArrow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00945746-669C-41F6-810D-A4B6041DF05F}"/>
              </a:ext>
            </a:extLst>
          </p:cNvPr>
          <p:cNvSpPr/>
          <p:nvPr/>
        </p:nvSpPr>
        <p:spPr>
          <a:xfrm>
            <a:off x="6502400" y="2768600"/>
            <a:ext cx="5003800" cy="2336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C574AB7E-108F-4377-92D2-8FC1A6149276}"/>
              </a:ext>
            </a:extLst>
          </p:cNvPr>
          <p:cNvSpPr/>
          <p:nvPr/>
        </p:nvSpPr>
        <p:spPr>
          <a:xfrm>
            <a:off x="6502400" y="2768600"/>
            <a:ext cx="5003800" cy="762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3266AC8C-FFCC-4C60-8C1E-5525743AE278}"/>
              </a:ext>
            </a:extLst>
          </p:cNvPr>
          <p:cNvSpPr txBox="1"/>
          <p:nvPr/>
        </p:nvSpPr>
        <p:spPr>
          <a:xfrm>
            <a:off x="6731000" y="3035300"/>
            <a:ext cx="4445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 b="1">
                <a:solidFill>
                  <a:srgbClr val="FF765B"/>
                </a:solidFill>
                <a:latin typeface="Arial"/>
                <a:cs typeface="Arial"/>
              </a:rPr>
              <a:t>PROMPT PRE ZÁPISNICU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248428AD-8C32-484E-B9F4-54AA08001D6E}"/>
              </a:ext>
            </a:extLst>
          </p:cNvPr>
          <p:cNvSpPr txBox="1"/>
          <p:nvPr/>
        </p:nvSpPr>
        <p:spPr>
          <a:xfrm>
            <a:off x="6731000" y="3467100"/>
            <a:ext cx="4445000" cy="558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Vyžiadajte: témy | rozhodnutia | úlohy | termíny.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8AA6A427-826D-4B9C-9A51-8D4CFE72765B}"/>
              </a:ext>
            </a:extLst>
          </p:cNvPr>
          <p:cNvSpPr/>
          <p:nvPr/>
        </p:nvSpPr>
        <p:spPr>
          <a:xfrm>
            <a:off x="6731000" y="4089400"/>
            <a:ext cx="4445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8C6C9212-BE07-4ABA-A146-F9F1267673C3}"/>
              </a:ext>
            </a:extLst>
          </p:cNvPr>
          <p:cNvSpPr txBox="1"/>
          <p:nvPr/>
        </p:nvSpPr>
        <p:spPr>
          <a:xfrm>
            <a:off x="6731000" y="4267200"/>
            <a:ext cx="4445000" cy="660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>
                <a:solidFill>
                  <a:srgbClr val="FFFFFF"/>
                </a:solidFill>
                <a:latin typeface="Arial"/>
                <a:cs typeface="Arial"/>
              </a:rPr>
              <a:t>Nech AI označí nejasnosti a nič neschvaľuje ani nedopĺňa bez podkladu v poznámkach.</a:t>
            </a:r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C61751B7-9306-4539-923E-97934A19F150}"/>
              </a:ext>
            </a:extLst>
          </p:cNvPr>
          <p:cNvSpPr/>
          <p:nvPr/>
        </p:nvSpPr>
        <p:spPr>
          <a:xfrm>
            <a:off x="685800" y="5346700"/>
            <a:ext cx="2514600" cy="7747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64E977C1-68BA-45CB-B2F5-47ABF0D60070}"/>
              </a:ext>
            </a:extLst>
          </p:cNvPr>
          <p:cNvSpPr/>
          <p:nvPr/>
        </p:nvSpPr>
        <p:spPr>
          <a:xfrm>
            <a:off x="685800" y="5346700"/>
            <a:ext cx="2514600" cy="50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322166C4-37D8-4918-A581-3E4F2CC2605E}"/>
              </a:ext>
            </a:extLst>
          </p:cNvPr>
          <p:cNvSpPr txBox="1"/>
          <p:nvPr/>
        </p:nvSpPr>
        <p:spPr>
          <a:xfrm>
            <a:off x="850900" y="5499100"/>
            <a:ext cx="2184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050" b="1">
                <a:solidFill>
                  <a:srgbClr val="73D5EE"/>
                </a:solidFill>
                <a:latin typeface="Arial"/>
                <a:cs typeface="Arial"/>
              </a:rPr>
              <a:t>ROZHODNUTIA</a:t>
            </a:r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94FDCDEF-E43A-41F6-8E84-5C53C8FF27B0}"/>
              </a:ext>
            </a:extLst>
          </p:cNvPr>
          <p:cNvSpPr txBox="1"/>
          <p:nvPr/>
        </p:nvSpPr>
        <p:spPr>
          <a:xfrm>
            <a:off x="850900" y="5753100"/>
            <a:ext cx="21844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Čo bolo schválené?</a:t>
            </a:r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4C82C2B2-E9F8-4B14-8636-CC77F1BE4B93}"/>
              </a:ext>
            </a:extLst>
          </p:cNvPr>
          <p:cNvSpPr/>
          <p:nvPr/>
        </p:nvSpPr>
        <p:spPr>
          <a:xfrm>
            <a:off x="3416300" y="5346700"/>
            <a:ext cx="2514600" cy="7747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8C94DC53-3316-4946-ACFD-B220F91567F3}"/>
              </a:ext>
            </a:extLst>
          </p:cNvPr>
          <p:cNvSpPr/>
          <p:nvPr/>
        </p:nvSpPr>
        <p:spPr>
          <a:xfrm>
            <a:off x="3416300" y="5346700"/>
            <a:ext cx="2514600" cy="50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BE757F90-269F-4C05-8880-6FAB7C2B3C48}"/>
              </a:ext>
            </a:extLst>
          </p:cNvPr>
          <p:cNvSpPr txBox="1"/>
          <p:nvPr/>
        </p:nvSpPr>
        <p:spPr>
          <a:xfrm>
            <a:off x="3581400" y="5499100"/>
            <a:ext cx="2184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050" b="1">
                <a:solidFill>
                  <a:srgbClr val="73D5EE"/>
                </a:solidFill>
                <a:latin typeface="Arial"/>
                <a:cs typeface="Arial"/>
              </a:rPr>
              <a:t>ÚLOHY</a:t>
            </a:r>
          </a:p>
        </p:txBody>
      </p:sp>
      <p:sp>
        <p:nvSpPr>
          <p:cNvPr id="27" name="BlokTextu 26">
            <a:extLst>
              <a:ext uri="{FF2B5EF4-FFF2-40B4-BE49-F238E27FC236}">
                <a16:creationId xmlns:a16="http://schemas.microsoft.com/office/drawing/2014/main" id="{598CEF35-3BA9-4FC9-8C2C-62340D84E5B9}"/>
              </a:ext>
            </a:extLst>
          </p:cNvPr>
          <p:cNvSpPr txBox="1"/>
          <p:nvPr/>
        </p:nvSpPr>
        <p:spPr>
          <a:xfrm>
            <a:off x="3581400" y="5753100"/>
            <a:ext cx="21844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Kto urobí čo?</a:t>
            </a:r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1D91C289-DA0B-41D2-94D2-1DB88C155C13}"/>
              </a:ext>
            </a:extLst>
          </p:cNvPr>
          <p:cNvSpPr/>
          <p:nvPr/>
        </p:nvSpPr>
        <p:spPr>
          <a:xfrm>
            <a:off x="6146800" y="5346700"/>
            <a:ext cx="2514600" cy="7747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9" name="Obdĺžnik 28">
            <a:extLst>
              <a:ext uri="{FF2B5EF4-FFF2-40B4-BE49-F238E27FC236}">
                <a16:creationId xmlns:a16="http://schemas.microsoft.com/office/drawing/2014/main" id="{C3168119-4B2F-4BEE-8B18-20BC0DCDC22D}"/>
              </a:ext>
            </a:extLst>
          </p:cNvPr>
          <p:cNvSpPr/>
          <p:nvPr/>
        </p:nvSpPr>
        <p:spPr>
          <a:xfrm>
            <a:off x="6146800" y="5346700"/>
            <a:ext cx="2514600" cy="50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7892BF7F-7443-49F7-B598-1DB5E3ED75F6}"/>
              </a:ext>
            </a:extLst>
          </p:cNvPr>
          <p:cNvSpPr txBox="1"/>
          <p:nvPr/>
        </p:nvSpPr>
        <p:spPr>
          <a:xfrm>
            <a:off x="6311900" y="5499100"/>
            <a:ext cx="2184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050" b="1">
                <a:solidFill>
                  <a:srgbClr val="73D5EE"/>
                </a:solidFill>
                <a:latin typeface="Arial"/>
                <a:cs typeface="Arial"/>
              </a:rPr>
              <a:t>TERMÍNY</a:t>
            </a:r>
          </a:p>
        </p:txBody>
      </p:sp>
      <p:sp>
        <p:nvSpPr>
          <p:cNvPr id="31" name="BlokTextu 30">
            <a:extLst>
              <a:ext uri="{FF2B5EF4-FFF2-40B4-BE49-F238E27FC236}">
                <a16:creationId xmlns:a16="http://schemas.microsoft.com/office/drawing/2014/main" id="{1F2D1291-2C9E-480F-9018-6064A758B02D}"/>
              </a:ext>
            </a:extLst>
          </p:cNvPr>
          <p:cNvSpPr txBox="1"/>
          <p:nvPr/>
        </p:nvSpPr>
        <p:spPr>
          <a:xfrm>
            <a:off x="6311900" y="5753100"/>
            <a:ext cx="21844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Dokedy?</a:t>
            </a:r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FCC37C99-DC76-43A6-B9B0-B0CA164A73D2}"/>
              </a:ext>
            </a:extLst>
          </p:cNvPr>
          <p:cNvSpPr/>
          <p:nvPr/>
        </p:nvSpPr>
        <p:spPr>
          <a:xfrm>
            <a:off x="8877300" y="5346700"/>
            <a:ext cx="2514600" cy="7747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758EFBB4-9CE4-4FD9-924B-F7E827EB4091}"/>
              </a:ext>
            </a:extLst>
          </p:cNvPr>
          <p:cNvSpPr/>
          <p:nvPr/>
        </p:nvSpPr>
        <p:spPr>
          <a:xfrm>
            <a:off x="8877300" y="5346700"/>
            <a:ext cx="2514600" cy="508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922BE7D4-6C1F-4AD0-BDE3-E555BBB6A41B}"/>
              </a:ext>
            </a:extLst>
          </p:cNvPr>
          <p:cNvSpPr txBox="1"/>
          <p:nvPr/>
        </p:nvSpPr>
        <p:spPr>
          <a:xfrm>
            <a:off x="9042400" y="5499100"/>
            <a:ext cx="2184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050" b="1">
                <a:solidFill>
                  <a:srgbClr val="73D5EE"/>
                </a:solidFill>
                <a:latin typeface="Arial"/>
                <a:cs typeface="Arial"/>
              </a:rPr>
              <a:t>NEJASNOSTI</a:t>
            </a:r>
          </a:p>
        </p:txBody>
      </p:sp>
      <p:sp>
        <p:nvSpPr>
          <p:cNvPr id="35" name="BlokTextu 34">
            <a:extLst>
              <a:ext uri="{FF2B5EF4-FFF2-40B4-BE49-F238E27FC236}">
                <a16:creationId xmlns:a16="http://schemas.microsoft.com/office/drawing/2014/main" id="{77BB2A66-ABD1-4F35-9397-9A4376F210A2}"/>
              </a:ext>
            </a:extLst>
          </p:cNvPr>
          <p:cNvSpPr txBox="1"/>
          <p:nvPr/>
        </p:nvSpPr>
        <p:spPr>
          <a:xfrm>
            <a:off x="9042400" y="5753100"/>
            <a:ext cx="21844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Čo treba potvrdiť?</a:t>
            </a:r>
          </a:p>
        </p:txBody>
      </p:sp>
      <p:sp>
        <p:nvSpPr>
          <p:cNvPr id="36" name="BlokTextu 35">
            <a:extLst>
              <a:ext uri="{FF2B5EF4-FFF2-40B4-BE49-F238E27FC236}">
                <a16:creationId xmlns:a16="http://schemas.microsoft.com/office/drawing/2014/main" id="{A21019D4-4175-4B82-82E2-B530103B7385}"/>
              </a:ext>
            </a:extLst>
          </p:cNvPr>
          <p:cNvSpPr txBox="1"/>
          <p:nvPr/>
        </p:nvSpPr>
        <p:spPr>
          <a:xfrm>
            <a:off x="685800" y="6235700"/>
            <a:ext cx="10820400" cy="254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 lnSpcReduction="10000"/>
          </a:bodyPr>
          <a:lstStyle/>
          <a:p>
            <a:pPr algn="l"/>
            <a:r>
              <a:rPr lang="sk-SK" sz="1200" b="1">
                <a:solidFill>
                  <a:srgbClr val="FFFFFF"/>
                </a:solidFill>
                <a:latin typeface="Arial"/>
                <a:cs typeface="Arial"/>
              </a:rPr>
              <a:t>Výstup: zápisnica + zoznam troch bodov na potvrdenie účastníkmi.</a:t>
            </a:r>
          </a:p>
        </p:txBody>
      </p:sp>
    </p:spTree>
    <p:extLst>
      <p:ext uri="{BB962C8B-B14F-4D97-AF65-F5344CB8AC3E}">
        <p14:creationId xmlns:p14="http://schemas.microsoft.com/office/powerpoint/2010/main" val="4192512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0930942A-F394-0C45-5741-A703E94FB5FF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2C003096-9F4E-4CCB-AAD7-412B9E52A90F}"/>
              </a:ext>
            </a:extLst>
          </p:cNvPr>
          <p:cNvSpPr txBox="1"/>
          <p:nvPr/>
        </p:nvSpPr>
        <p:spPr>
          <a:xfrm>
            <a:off x="685800" y="990600"/>
            <a:ext cx="9499600" cy="889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2800">
                <a:solidFill>
                  <a:srgbClr val="FFFFFF"/>
                </a:solidFill>
                <a:latin typeface="Arial"/>
                <a:cs typeface="Arial"/>
              </a:rPr>
              <a:t>Od tabuľky k bezpečnej analýze údajov</a:t>
            </a: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12389A8B-D4D5-4BD3-9EE3-F7D9FA635B18}"/>
              </a:ext>
            </a:extLst>
          </p:cNvPr>
          <p:cNvSpPr txBox="1"/>
          <p:nvPr/>
        </p:nvSpPr>
        <p:spPr>
          <a:xfrm>
            <a:off x="10668000" y="1117600"/>
            <a:ext cx="12954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ADMIN 3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F22C4EB6-247D-47AF-B72A-C581E0A595B1}"/>
              </a:ext>
            </a:extLst>
          </p:cNvPr>
          <p:cNvSpPr txBox="1"/>
          <p:nvPr/>
        </p:nvSpPr>
        <p:spPr>
          <a:xfrm>
            <a:off x="685800" y="2235200"/>
            <a:ext cx="10820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Cieľ: vytvoriť prompt, ktorý počíta správne a oddeľuje zistenia od domnienok o príčinách.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2206C472-81B0-4A60-A381-46E0BA3C6B80}"/>
              </a:ext>
            </a:extLst>
          </p:cNvPr>
          <p:cNvSpPr/>
          <p:nvPr/>
        </p:nvSpPr>
        <p:spPr>
          <a:xfrm>
            <a:off x="685800" y="2705100"/>
            <a:ext cx="10820400" cy="5334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D2A9CB2A-1E94-4977-B976-E44B37DE16E4}"/>
              </a:ext>
            </a:extLst>
          </p:cNvPr>
          <p:cNvSpPr/>
          <p:nvPr/>
        </p:nvSpPr>
        <p:spPr>
          <a:xfrm>
            <a:off x="685800" y="2705100"/>
            <a:ext cx="101600" cy="5334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F27BE901-3DF6-4467-97E1-1C0C85B4EEFB}"/>
              </a:ext>
            </a:extLst>
          </p:cNvPr>
          <p:cNvSpPr txBox="1"/>
          <p:nvPr/>
        </p:nvSpPr>
        <p:spPr>
          <a:xfrm>
            <a:off x="990600" y="2819400"/>
            <a:ext cx="1143000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ZADAJTE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17992673-C7D6-48AD-9140-2F81B48C5A91}"/>
              </a:ext>
            </a:extLst>
          </p:cNvPr>
          <p:cNvSpPr txBox="1"/>
          <p:nvPr/>
        </p:nvSpPr>
        <p:spPr>
          <a:xfrm>
            <a:off x="2133600" y="2819400"/>
            <a:ext cx="9017000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300" b="1">
                <a:solidFill>
                  <a:srgbClr val="FFFFFF"/>
                </a:solidFill>
                <a:latin typeface="Arial"/>
                <a:cs typeface="Arial"/>
              </a:rPr>
              <a:t>anonymizované údaje • význam stĺpcov • obdobie • jednotky • analytickú otázku</a:t>
            </a:r>
          </a:p>
        </p:txBody>
      </p: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53A992FE-C2EC-402B-9E40-705A8148901F}"/>
              </a:ext>
            </a:extLst>
          </p:cNvPr>
          <p:cNvSpPr/>
          <p:nvPr/>
        </p:nvSpPr>
        <p:spPr>
          <a:xfrm>
            <a:off x="685800" y="3479800"/>
            <a:ext cx="2006600" cy="19177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854DBCC9-326C-42FD-B1BB-CEEAA6DB047F}"/>
              </a:ext>
            </a:extLst>
          </p:cNvPr>
          <p:cNvSpPr/>
          <p:nvPr/>
        </p:nvSpPr>
        <p:spPr>
          <a:xfrm>
            <a:off x="685800" y="3479800"/>
            <a:ext cx="2006600" cy="635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82B99F62-2088-4A80-8A59-AD17B7D781CD}"/>
              </a:ext>
            </a:extLst>
          </p:cNvPr>
          <p:cNvSpPr txBox="1"/>
          <p:nvPr/>
        </p:nvSpPr>
        <p:spPr>
          <a:xfrm>
            <a:off x="863600" y="3683000"/>
            <a:ext cx="1651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400" b="1">
                <a:solidFill>
                  <a:srgbClr val="29B6E2"/>
                </a:solidFill>
                <a:latin typeface="Arial"/>
                <a:cs typeface="Arial"/>
              </a:rPr>
              <a:t>1. KONTROLA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498B8D9E-F384-411B-AB12-A7FE25B73442}"/>
              </a:ext>
            </a:extLst>
          </p:cNvPr>
          <p:cNvSpPr txBox="1"/>
          <p:nvPr/>
        </p:nvSpPr>
        <p:spPr>
          <a:xfrm>
            <a:off x="863600" y="4089400"/>
            <a:ext cx="165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050" b="1">
                <a:solidFill>
                  <a:srgbClr val="FFFFFF"/>
                </a:solidFill>
                <a:latin typeface="Arial"/>
                <a:cs typeface="Arial"/>
              </a:rPr>
              <a:t>KVALITA</a:t>
            </a:r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C7994AA0-DC81-4DE2-A12B-B309A410C6FC}"/>
              </a:ext>
            </a:extLst>
          </p:cNvPr>
          <p:cNvSpPr/>
          <p:nvPr/>
        </p:nvSpPr>
        <p:spPr>
          <a:xfrm>
            <a:off x="863600" y="4445000"/>
            <a:ext cx="165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081825D8-AD0D-41B5-A591-D83EFEE2A3AE}"/>
              </a:ext>
            </a:extLst>
          </p:cNvPr>
          <p:cNvSpPr txBox="1"/>
          <p:nvPr/>
        </p:nvSpPr>
        <p:spPr>
          <a:xfrm>
            <a:off x="863600" y="45974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00">
                <a:solidFill>
                  <a:srgbClr val="FFFFFF"/>
                </a:solidFill>
                <a:latin typeface="Arial"/>
                <a:cs typeface="Arial"/>
              </a:rPr>
              <a:t>chýbajúce hodnoty, duplicity a nejasné jednotky</a:t>
            </a:r>
          </a:p>
        </p:txBody>
      </p:sp>
      <p:sp>
        <p:nvSpPr>
          <p:cNvPr id="17" name="Obdĺžnik: zaoblené rohy 16">
            <a:extLst>
              <a:ext uri="{FF2B5EF4-FFF2-40B4-BE49-F238E27FC236}">
                <a16:creationId xmlns:a16="http://schemas.microsoft.com/office/drawing/2014/main" id="{B2130B16-DB77-4D86-8A27-0CC9A7E5319B}"/>
              </a:ext>
            </a:extLst>
          </p:cNvPr>
          <p:cNvSpPr/>
          <p:nvPr/>
        </p:nvSpPr>
        <p:spPr>
          <a:xfrm>
            <a:off x="2870200" y="3479800"/>
            <a:ext cx="2006600" cy="19177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19CEBD2D-6E32-47F1-B736-A25C515DC614}"/>
              </a:ext>
            </a:extLst>
          </p:cNvPr>
          <p:cNvSpPr/>
          <p:nvPr/>
        </p:nvSpPr>
        <p:spPr>
          <a:xfrm>
            <a:off x="2870200" y="3479800"/>
            <a:ext cx="2006600" cy="635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0525D2DA-F7D0-4032-82E3-36A9D006D32E}"/>
              </a:ext>
            </a:extLst>
          </p:cNvPr>
          <p:cNvSpPr txBox="1"/>
          <p:nvPr/>
        </p:nvSpPr>
        <p:spPr>
          <a:xfrm>
            <a:off x="3048000" y="3683000"/>
            <a:ext cx="1651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400" b="1">
                <a:solidFill>
                  <a:srgbClr val="29B6E2"/>
                </a:solidFill>
                <a:latin typeface="Arial"/>
                <a:cs typeface="Arial"/>
              </a:rPr>
              <a:t>2. VÝPOČTY</a:t>
            </a:r>
          </a:p>
        </p:txBody>
      </p:sp>
      <p:sp>
        <p:nvSpPr>
          <p:cNvPr id="20" name="BlokTextu 19">
            <a:extLst>
              <a:ext uri="{FF2B5EF4-FFF2-40B4-BE49-F238E27FC236}">
                <a16:creationId xmlns:a16="http://schemas.microsoft.com/office/drawing/2014/main" id="{DFDDCC95-813D-430E-8D5B-1B0AA5C42B2B}"/>
              </a:ext>
            </a:extLst>
          </p:cNvPr>
          <p:cNvSpPr txBox="1"/>
          <p:nvPr/>
        </p:nvSpPr>
        <p:spPr>
          <a:xfrm>
            <a:off x="3048000" y="4089400"/>
            <a:ext cx="165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050" b="1">
                <a:solidFill>
                  <a:srgbClr val="FFFFFF"/>
                </a:solidFill>
                <a:latin typeface="Arial"/>
                <a:cs typeface="Arial"/>
              </a:rPr>
              <a:t>SÚHRN</a:t>
            </a:r>
          </a:p>
        </p:txBody>
      </p:sp>
      <p:sp>
        <p:nvSpPr>
          <p:cNvPr id="21" name="Obdĺžnik 20">
            <a:extLst>
              <a:ext uri="{FF2B5EF4-FFF2-40B4-BE49-F238E27FC236}">
                <a16:creationId xmlns:a16="http://schemas.microsoft.com/office/drawing/2014/main" id="{2F187163-9298-4203-9673-96CC521CCA57}"/>
              </a:ext>
            </a:extLst>
          </p:cNvPr>
          <p:cNvSpPr/>
          <p:nvPr/>
        </p:nvSpPr>
        <p:spPr>
          <a:xfrm>
            <a:off x="3048000" y="4445000"/>
            <a:ext cx="165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844133D1-C06A-43C5-8255-9D5F520B4005}"/>
              </a:ext>
            </a:extLst>
          </p:cNvPr>
          <p:cNvSpPr txBox="1"/>
          <p:nvPr/>
        </p:nvSpPr>
        <p:spPr>
          <a:xfrm>
            <a:off x="3048000" y="45974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00">
                <a:solidFill>
                  <a:srgbClr val="FFFFFF"/>
                </a:solidFill>
                <a:latin typeface="Arial"/>
                <a:cs typeface="Arial"/>
              </a:rPr>
              <a:t>počty, priemer, medián a podiely podľa zadania</a:t>
            </a:r>
          </a:p>
        </p:txBody>
      </p:sp>
      <p:sp>
        <p:nvSpPr>
          <p:cNvPr id="23" name="Obdĺžnik: zaoblené rohy 22">
            <a:extLst>
              <a:ext uri="{FF2B5EF4-FFF2-40B4-BE49-F238E27FC236}">
                <a16:creationId xmlns:a16="http://schemas.microsoft.com/office/drawing/2014/main" id="{43C829D5-764B-4E82-9BE3-4A195E36DEE3}"/>
              </a:ext>
            </a:extLst>
          </p:cNvPr>
          <p:cNvSpPr/>
          <p:nvPr/>
        </p:nvSpPr>
        <p:spPr>
          <a:xfrm>
            <a:off x="5054600" y="3479800"/>
            <a:ext cx="2006600" cy="19177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255D1EBA-91B8-4E50-A433-44D799B57A4B}"/>
              </a:ext>
            </a:extLst>
          </p:cNvPr>
          <p:cNvSpPr/>
          <p:nvPr/>
        </p:nvSpPr>
        <p:spPr>
          <a:xfrm>
            <a:off x="5054600" y="3479800"/>
            <a:ext cx="2006600" cy="635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5" name="BlokTextu 24">
            <a:extLst>
              <a:ext uri="{FF2B5EF4-FFF2-40B4-BE49-F238E27FC236}">
                <a16:creationId xmlns:a16="http://schemas.microsoft.com/office/drawing/2014/main" id="{AC5F71B6-B499-406C-9577-959FE73668FB}"/>
              </a:ext>
            </a:extLst>
          </p:cNvPr>
          <p:cNvSpPr txBox="1"/>
          <p:nvPr/>
        </p:nvSpPr>
        <p:spPr>
          <a:xfrm>
            <a:off x="5232400" y="3683000"/>
            <a:ext cx="1651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400" b="1">
                <a:solidFill>
                  <a:srgbClr val="29B6E2"/>
                </a:solidFill>
                <a:latin typeface="Arial"/>
                <a:cs typeface="Arial"/>
              </a:rPr>
              <a:t>3. POROVNANIE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9D5B3D47-7FAE-48C4-A36F-4191F7C28139}"/>
              </a:ext>
            </a:extLst>
          </p:cNvPr>
          <p:cNvSpPr txBox="1"/>
          <p:nvPr/>
        </p:nvSpPr>
        <p:spPr>
          <a:xfrm>
            <a:off x="5232400" y="4089400"/>
            <a:ext cx="165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050" b="1">
                <a:solidFill>
                  <a:srgbClr val="FFFFFF"/>
                </a:solidFill>
                <a:latin typeface="Arial"/>
                <a:cs typeface="Arial"/>
              </a:rPr>
              <a:t>TRENDY</a:t>
            </a: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857444F7-A006-4787-B22B-B02C02892B78}"/>
              </a:ext>
            </a:extLst>
          </p:cNvPr>
          <p:cNvSpPr/>
          <p:nvPr/>
        </p:nvSpPr>
        <p:spPr>
          <a:xfrm>
            <a:off x="5232400" y="4445000"/>
            <a:ext cx="165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8" name="BlokTextu 27">
            <a:extLst>
              <a:ext uri="{FF2B5EF4-FFF2-40B4-BE49-F238E27FC236}">
                <a16:creationId xmlns:a16="http://schemas.microsoft.com/office/drawing/2014/main" id="{8E24BF92-03F1-4B0C-A045-18AFE5C0530A}"/>
              </a:ext>
            </a:extLst>
          </p:cNvPr>
          <p:cNvSpPr txBox="1"/>
          <p:nvPr/>
        </p:nvSpPr>
        <p:spPr>
          <a:xfrm>
            <a:off x="5232400" y="45974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pl-PL" sz="1100">
                <a:solidFill>
                  <a:srgbClr val="FFFFFF"/>
                </a:solidFill>
                <a:latin typeface="Arial"/>
                <a:cs typeface="Arial"/>
              </a:rPr>
              <a:t>rozdiely medzi obdobiami alebo pracoviskami</a:t>
            </a:r>
            <a:endParaRPr lang="sk-SK" sz="11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9" name="Obdĺžnik: zaoblené rohy 28">
            <a:extLst>
              <a:ext uri="{FF2B5EF4-FFF2-40B4-BE49-F238E27FC236}">
                <a16:creationId xmlns:a16="http://schemas.microsoft.com/office/drawing/2014/main" id="{56357498-BCD5-4EEF-9EEF-BB72B3D3067E}"/>
              </a:ext>
            </a:extLst>
          </p:cNvPr>
          <p:cNvSpPr/>
          <p:nvPr/>
        </p:nvSpPr>
        <p:spPr>
          <a:xfrm>
            <a:off x="7239000" y="3479800"/>
            <a:ext cx="2006600" cy="19177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0" name="Obdĺžnik 29">
            <a:extLst>
              <a:ext uri="{FF2B5EF4-FFF2-40B4-BE49-F238E27FC236}">
                <a16:creationId xmlns:a16="http://schemas.microsoft.com/office/drawing/2014/main" id="{D623B13D-1EA1-419C-99E1-D59758482378}"/>
              </a:ext>
            </a:extLst>
          </p:cNvPr>
          <p:cNvSpPr/>
          <p:nvPr/>
        </p:nvSpPr>
        <p:spPr>
          <a:xfrm>
            <a:off x="7239000" y="3479800"/>
            <a:ext cx="2006600" cy="635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1" name="BlokTextu 30">
            <a:extLst>
              <a:ext uri="{FF2B5EF4-FFF2-40B4-BE49-F238E27FC236}">
                <a16:creationId xmlns:a16="http://schemas.microsoft.com/office/drawing/2014/main" id="{019FF78B-DBFA-4B9E-A9B9-850BD29B90AC}"/>
              </a:ext>
            </a:extLst>
          </p:cNvPr>
          <p:cNvSpPr txBox="1"/>
          <p:nvPr/>
        </p:nvSpPr>
        <p:spPr>
          <a:xfrm>
            <a:off x="7416800" y="3683000"/>
            <a:ext cx="1651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400" b="1">
                <a:solidFill>
                  <a:srgbClr val="29B6E2"/>
                </a:solidFill>
                <a:latin typeface="Arial"/>
                <a:cs typeface="Arial"/>
              </a:rPr>
              <a:t>4. VÝKLAD</a:t>
            </a:r>
          </a:p>
        </p:txBody>
      </p:sp>
      <p:sp>
        <p:nvSpPr>
          <p:cNvPr id="32" name="BlokTextu 31">
            <a:extLst>
              <a:ext uri="{FF2B5EF4-FFF2-40B4-BE49-F238E27FC236}">
                <a16:creationId xmlns:a16="http://schemas.microsoft.com/office/drawing/2014/main" id="{08E35AD6-5B77-4899-A229-DA0798DD8E45}"/>
              </a:ext>
            </a:extLst>
          </p:cNvPr>
          <p:cNvSpPr txBox="1"/>
          <p:nvPr/>
        </p:nvSpPr>
        <p:spPr>
          <a:xfrm>
            <a:off x="7416800" y="4089400"/>
            <a:ext cx="165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050" b="1">
                <a:solidFill>
                  <a:srgbClr val="FFFFFF"/>
                </a:solidFill>
                <a:latin typeface="Arial"/>
                <a:cs typeface="Arial"/>
              </a:rPr>
              <a:t>HRANICE</a:t>
            </a:r>
          </a:p>
        </p:txBody>
      </p:sp>
      <p:sp>
        <p:nvSpPr>
          <p:cNvPr id="33" name="Obdĺžnik 32">
            <a:extLst>
              <a:ext uri="{FF2B5EF4-FFF2-40B4-BE49-F238E27FC236}">
                <a16:creationId xmlns:a16="http://schemas.microsoft.com/office/drawing/2014/main" id="{069FA30F-5888-4A7C-B192-EA7C32D95125}"/>
              </a:ext>
            </a:extLst>
          </p:cNvPr>
          <p:cNvSpPr/>
          <p:nvPr/>
        </p:nvSpPr>
        <p:spPr>
          <a:xfrm>
            <a:off x="7416800" y="4445000"/>
            <a:ext cx="165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4980FFE5-733F-4CD0-8E6D-F46DA3543754}"/>
              </a:ext>
            </a:extLst>
          </p:cNvPr>
          <p:cNvSpPr txBox="1"/>
          <p:nvPr/>
        </p:nvSpPr>
        <p:spPr>
          <a:xfrm>
            <a:off x="7416800" y="45974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pl-PL" sz="1100">
                <a:solidFill>
                  <a:srgbClr val="FFFFFF"/>
                </a:solidFill>
                <a:latin typeface="Arial"/>
                <a:cs typeface="Arial"/>
              </a:rPr>
              <a:t>čo údaje ukazujú a čo z nich nevyplýva</a:t>
            </a:r>
            <a:endParaRPr lang="sk-SK" sz="11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5" name="Obdĺžnik: zaoblené rohy 34">
            <a:extLst>
              <a:ext uri="{FF2B5EF4-FFF2-40B4-BE49-F238E27FC236}">
                <a16:creationId xmlns:a16="http://schemas.microsoft.com/office/drawing/2014/main" id="{51BE7373-4AD9-4E3A-B747-B2D0B9AB4D77}"/>
              </a:ext>
            </a:extLst>
          </p:cNvPr>
          <p:cNvSpPr/>
          <p:nvPr/>
        </p:nvSpPr>
        <p:spPr>
          <a:xfrm>
            <a:off x="9423400" y="3479800"/>
            <a:ext cx="2006600" cy="19177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6" name="Obdĺžnik 35">
            <a:extLst>
              <a:ext uri="{FF2B5EF4-FFF2-40B4-BE49-F238E27FC236}">
                <a16:creationId xmlns:a16="http://schemas.microsoft.com/office/drawing/2014/main" id="{1EE01114-D755-4181-845E-FA1AC1A80917}"/>
              </a:ext>
            </a:extLst>
          </p:cNvPr>
          <p:cNvSpPr/>
          <p:nvPr/>
        </p:nvSpPr>
        <p:spPr>
          <a:xfrm>
            <a:off x="9423400" y="3479800"/>
            <a:ext cx="2006600" cy="635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7" name="BlokTextu 36">
            <a:extLst>
              <a:ext uri="{FF2B5EF4-FFF2-40B4-BE49-F238E27FC236}">
                <a16:creationId xmlns:a16="http://schemas.microsoft.com/office/drawing/2014/main" id="{9A04A4D7-1E4C-4E45-86AE-130F7BA81207}"/>
              </a:ext>
            </a:extLst>
          </p:cNvPr>
          <p:cNvSpPr txBox="1"/>
          <p:nvPr/>
        </p:nvSpPr>
        <p:spPr>
          <a:xfrm>
            <a:off x="9601200" y="3683000"/>
            <a:ext cx="1651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400" b="1">
                <a:solidFill>
                  <a:srgbClr val="FF765B"/>
                </a:solidFill>
                <a:latin typeface="Arial"/>
                <a:cs typeface="Arial"/>
              </a:rPr>
              <a:t>5. VÝSTUP</a:t>
            </a:r>
          </a:p>
        </p:txBody>
      </p:sp>
      <p:sp>
        <p:nvSpPr>
          <p:cNvPr id="38" name="BlokTextu 37">
            <a:extLst>
              <a:ext uri="{FF2B5EF4-FFF2-40B4-BE49-F238E27FC236}">
                <a16:creationId xmlns:a16="http://schemas.microsoft.com/office/drawing/2014/main" id="{6EDE723F-FF03-4083-9552-697C70FFAB2E}"/>
              </a:ext>
            </a:extLst>
          </p:cNvPr>
          <p:cNvSpPr txBox="1"/>
          <p:nvPr/>
        </p:nvSpPr>
        <p:spPr>
          <a:xfrm>
            <a:off x="9601200" y="4089400"/>
            <a:ext cx="1651000" cy="2794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050" b="1">
                <a:solidFill>
                  <a:srgbClr val="FFFFFF"/>
                </a:solidFill>
                <a:latin typeface="Arial"/>
                <a:cs typeface="Arial"/>
              </a:rPr>
              <a:t>ODPORÚČANIE</a:t>
            </a:r>
          </a:p>
        </p:txBody>
      </p:sp>
      <p:sp>
        <p:nvSpPr>
          <p:cNvPr id="39" name="Obdĺžnik 38">
            <a:extLst>
              <a:ext uri="{FF2B5EF4-FFF2-40B4-BE49-F238E27FC236}">
                <a16:creationId xmlns:a16="http://schemas.microsoft.com/office/drawing/2014/main" id="{6F0C305A-B312-4512-8500-0FB0F9EA71B6}"/>
              </a:ext>
            </a:extLst>
          </p:cNvPr>
          <p:cNvSpPr/>
          <p:nvPr/>
        </p:nvSpPr>
        <p:spPr>
          <a:xfrm>
            <a:off x="9601200" y="4445000"/>
            <a:ext cx="16510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40" name="BlokTextu 39">
            <a:extLst>
              <a:ext uri="{FF2B5EF4-FFF2-40B4-BE49-F238E27FC236}">
                <a16:creationId xmlns:a16="http://schemas.microsoft.com/office/drawing/2014/main" id="{CF73F85F-E6A7-4E4D-982B-A67A7587C01E}"/>
              </a:ext>
            </a:extLst>
          </p:cNvPr>
          <p:cNvSpPr txBox="1"/>
          <p:nvPr/>
        </p:nvSpPr>
        <p:spPr>
          <a:xfrm>
            <a:off x="9601200" y="4597400"/>
            <a:ext cx="1651000" cy="609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pl-PL" sz="1100">
                <a:solidFill>
                  <a:srgbClr val="FFFFFF"/>
                </a:solidFill>
                <a:latin typeface="Arial"/>
                <a:cs typeface="Arial"/>
              </a:rPr>
              <a:t>tabuľka, 3 zistenia a otázky na ďalšie overenie</a:t>
            </a:r>
            <a:endParaRPr lang="sk-SK" sz="11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41" name="Obdĺžnik 40">
            <a:extLst>
              <a:ext uri="{FF2B5EF4-FFF2-40B4-BE49-F238E27FC236}">
                <a16:creationId xmlns:a16="http://schemas.microsoft.com/office/drawing/2014/main" id="{115EBE6A-43CD-4486-9EB6-CFCEA359DB21}"/>
              </a:ext>
            </a:extLst>
          </p:cNvPr>
          <p:cNvSpPr/>
          <p:nvPr/>
        </p:nvSpPr>
        <p:spPr>
          <a:xfrm>
            <a:off x="685800" y="5638800"/>
            <a:ext cx="10820400" cy="6858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42" name="Obdĺžnik 41">
            <a:extLst>
              <a:ext uri="{FF2B5EF4-FFF2-40B4-BE49-F238E27FC236}">
                <a16:creationId xmlns:a16="http://schemas.microsoft.com/office/drawing/2014/main" id="{F21363B5-0CFD-408B-84DB-88669ADF1795}"/>
              </a:ext>
            </a:extLst>
          </p:cNvPr>
          <p:cNvSpPr/>
          <p:nvPr/>
        </p:nvSpPr>
        <p:spPr>
          <a:xfrm>
            <a:off x="685800" y="5638800"/>
            <a:ext cx="101600" cy="6858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43" name="BlokTextu 42">
            <a:extLst>
              <a:ext uri="{FF2B5EF4-FFF2-40B4-BE49-F238E27FC236}">
                <a16:creationId xmlns:a16="http://schemas.microsoft.com/office/drawing/2014/main" id="{82BA64B6-3953-40D7-89B6-9DD7D02698D8}"/>
              </a:ext>
            </a:extLst>
          </p:cNvPr>
          <p:cNvSpPr txBox="1"/>
          <p:nvPr/>
        </p:nvSpPr>
        <p:spPr>
          <a:xfrm>
            <a:off x="990600" y="5778500"/>
            <a:ext cx="1270000" cy="330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00" b="1">
                <a:solidFill>
                  <a:srgbClr val="FF765B"/>
                </a:solidFill>
                <a:latin typeface="Arial"/>
                <a:cs typeface="Arial"/>
              </a:rPr>
              <a:t>ITERÁCIA</a:t>
            </a:r>
          </a:p>
        </p:txBody>
      </p:sp>
      <p:sp>
        <p:nvSpPr>
          <p:cNvPr id="44" name="BlokTextu 43">
            <a:extLst>
              <a:ext uri="{FF2B5EF4-FFF2-40B4-BE49-F238E27FC236}">
                <a16:creationId xmlns:a16="http://schemas.microsoft.com/office/drawing/2014/main" id="{570C8D0C-487E-42CC-8595-E92A60E63EB7}"/>
              </a:ext>
            </a:extLst>
          </p:cNvPr>
          <p:cNvSpPr txBox="1"/>
          <p:nvPr/>
        </p:nvSpPr>
        <p:spPr>
          <a:xfrm>
            <a:off x="2260600" y="5727700"/>
            <a:ext cx="8890000" cy="431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50" b="1">
                <a:solidFill>
                  <a:srgbClr val="FFFFFF"/>
                </a:solidFill>
                <a:latin typeface="Arial"/>
                <a:cs typeface="Arial"/>
              </a:rPr>
              <a:t>Požiadajte o kontrolu výpočtov a dve alternatívne vysvetlenia pozorovaného trendu.</a:t>
            </a:r>
          </a:p>
        </p:txBody>
      </p:sp>
    </p:spTree>
    <p:extLst>
      <p:ext uri="{BB962C8B-B14F-4D97-AF65-F5344CB8AC3E}">
        <p14:creationId xmlns:p14="http://schemas.microsoft.com/office/powerpoint/2010/main" val="486897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F204743B-E27B-783F-AF81-E3F957B089E0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5CCAC194-1794-4149-AD88-E8E9E0B20BC7}"/>
              </a:ext>
            </a:extLst>
          </p:cNvPr>
          <p:cNvSpPr txBox="1"/>
          <p:nvPr/>
        </p:nvSpPr>
        <p:spPr>
          <a:xfrm>
            <a:off x="685800" y="990600"/>
            <a:ext cx="9499600" cy="889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pl-PL" sz="2800">
                <a:solidFill>
                  <a:srgbClr val="FFFFFF"/>
                </a:solidFill>
                <a:latin typeface="Arial"/>
                <a:cs typeface="Arial"/>
              </a:rPr>
              <a:t>Z procesu k použiteľnému administratívnemu postupu</a:t>
            </a:r>
            <a:endParaRPr lang="sk-SK" sz="28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40DB1EAC-AB78-4064-B673-811E20AA6AF1}"/>
              </a:ext>
            </a:extLst>
          </p:cNvPr>
          <p:cNvSpPr txBox="1"/>
          <p:nvPr/>
        </p:nvSpPr>
        <p:spPr>
          <a:xfrm>
            <a:off x="10668000" y="1117600"/>
            <a:ext cx="12954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ADMIN 4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F6042BEA-E958-4FCA-BA44-13CCE140E48F}"/>
              </a:ext>
            </a:extLst>
          </p:cNvPr>
          <p:cNvSpPr txBox="1"/>
          <p:nvPr/>
        </p:nvSpPr>
        <p:spPr>
          <a:xfrm>
            <a:off x="685800" y="2235200"/>
            <a:ext cx="10820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Cieľ: vytvoriť prompt, ktorý zoradí proces bez vymýšľania pravidiel, lehôt alebo schválení.</a:t>
            </a:r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81019E24-1CD1-4B9C-BCEA-8EE1082990AD}"/>
              </a:ext>
            </a:extLst>
          </p:cNvPr>
          <p:cNvSpPr/>
          <p:nvPr/>
        </p:nvSpPr>
        <p:spPr>
          <a:xfrm>
            <a:off x="685800" y="2705100"/>
            <a:ext cx="10820400" cy="5969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B1352158-1650-4C0E-B227-607FB6C45B92}"/>
              </a:ext>
            </a:extLst>
          </p:cNvPr>
          <p:cNvSpPr/>
          <p:nvPr/>
        </p:nvSpPr>
        <p:spPr>
          <a:xfrm>
            <a:off x="685800" y="2705100"/>
            <a:ext cx="101600" cy="5969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8AE36217-CF5C-4AE1-B74E-E16C39F593E8}"/>
              </a:ext>
            </a:extLst>
          </p:cNvPr>
          <p:cNvSpPr txBox="1"/>
          <p:nvPr/>
        </p:nvSpPr>
        <p:spPr>
          <a:xfrm>
            <a:off x="990600" y="2844800"/>
            <a:ext cx="2209800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ZAČNITE OTÁZKAMI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9112A8C8-5AA1-4B05-A7EB-AD4407772941}"/>
              </a:ext>
            </a:extLst>
          </p:cNvPr>
          <p:cNvSpPr txBox="1"/>
          <p:nvPr/>
        </p:nvSpPr>
        <p:spPr>
          <a:xfrm>
            <a:off x="3200400" y="2819400"/>
            <a:ext cx="7937500" cy="330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300" b="1">
                <a:solidFill>
                  <a:srgbClr val="FFFFFF"/>
                </a:solidFill>
                <a:latin typeface="Arial"/>
                <a:cs typeface="Arial"/>
              </a:rPr>
              <a:t>„Najprv sa opýtaj na chýbajúce kroky, roly, lehoty a schválenia.“</a:t>
            </a:r>
          </a:p>
        </p:txBody>
      </p:sp>
      <p:sp>
        <p:nvSpPr>
          <p:cNvPr id="11" name="Obdĺžnik: zaoblené rohy 10">
            <a:extLst>
              <a:ext uri="{FF2B5EF4-FFF2-40B4-BE49-F238E27FC236}">
                <a16:creationId xmlns:a16="http://schemas.microsoft.com/office/drawing/2014/main" id="{37B560E6-4DCA-4A99-9F22-F6B54EA5ACC9}"/>
              </a:ext>
            </a:extLst>
          </p:cNvPr>
          <p:cNvSpPr/>
          <p:nvPr/>
        </p:nvSpPr>
        <p:spPr>
          <a:xfrm>
            <a:off x="685800" y="35306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9761F35C-7183-4033-A17A-F377C9E4B785}"/>
              </a:ext>
            </a:extLst>
          </p:cNvPr>
          <p:cNvSpPr/>
          <p:nvPr/>
        </p:nvSpPr>
        <p:spPr>
          <a:xfrm>
            <a:off x="685800" y="3530600"/>
            <a:ext cx="76200" cy="939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3" name="BlokTextu 12">
            <a:extLst>
              <a:ext uri="{FF2B5EF4-FFF2-40B4-BE49-F238E27FC236}">
                <a16:creationId xmlns:a16="http://schemas.microsoft.com/office/drawing/2014/main" id="{57285562-6432-4F02-B3F9-157F9FEC5435}"/>
              </a:ext>
            </a:extLst>
          </p:cNvPr>
          <p:cNvSpPr txBox="1"/>
          <p:nvPr/>
        </p:nvSpPr>
        <p:spPr>
          <a:xfrm>
            <a:off x="939800" y="36957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VSTUP</a:t>
            </a:r>
          </a:p>
        </p:txBody>
      </p:sp>
      <p:sp>
        <p:nvSpPr>
          <p:cNvPr id="14" name="BlokTextu 13">
            <a:extLst>
              <a:ext uri="{FF2B5EF4-FFF2-40B4-BE49-F238E27FC236}">
                <a16:creationId xmlns:a16="http://schemas.microsoft.com/office/drawing/2014/main" id="{E4100EE2-07F3-4A45-976F-3E52A74CA6AE}"/>
              </a:ext>
            </a:extLst>
          </p:cNvPr>
          <p:cNvSpPr txBox="1"/>
          <p:nvPr/>
        </p:nvSpPr>
        <p:spPr>
          <a:xfrm>
            <a:off x="939800" y="39751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>
                <a:solidFill>
                  <a:srgbClr val="FFFFFF"/>
                </a:solidFill>
                <a:latin typeface="Arial"/>
                <a:cs typeface="Arial"/>
              </a:rPr>
              <a:t>Čo proces spúšťa?</a:t>
            </a:r>
          </a:p>
        </p:txBody>
      </p:sp>
      <p:sp>
        <p:nvSpPr>
          <p:cNvPr id="15" name="Obdĺžnik: zaoblené rohy 14">
            <a:extLst>
              <a:ext uri="{FF2B5EF4-FFF2-40B4-BE49-F238E27FC236}">
                <a16:creationId xmlns:a16="http://schemas.microsoft.com/office/drawing/2014/main" id="{8D1B08D6-3D51-48DC-8AC0-EE64DB749A7F}"/>
              </a:ext>
            </a:extLst>
          </p:cNvPr>
          <p:cNvSpPr/>
          <p:nvPr/>
        </p:nvSpPr>
        <p:spPr>
          <a:xfrm>
            <a:off x="4368800" y="35306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847DBD8E-B6BA-4E5E-86BA-8202310408A2}"/>
              </a:ext>
            </a:extLst>
          </p:cNvPr>
          <p:cNvSpPr/>
          <p:nvPr/>
        </p:nvSpPr>
        <p:spPr>
          <a:xfrm>
            <a:off x="4368800" y="3530600"/>
            <a:ext cx="76200" cy="939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65823385-1A65-4E9F-9777-02F3AAD37F61}"/>
              </a:ext>
            </a:extLst>
          </p:cNvPr>
          <p:cNvSpPr txBox="1"/>
          <p:nvPr/>
        </p:nvSpPr>
        <p:spPr>
          <a:xfrm>
            <a:off x="4622800" y="36957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ROLY</a:t>
            </a:r>
          </a:p>
        </p:txBody>
      </p:sp>
      <p:sp>
        <p:nvSpPr>
          <p:cNvPr id="18" name="BlokTextu 17">
            <a:extLst>
              <a:ext uri="{FF2B5EF4-FFF2-40B4-BE49-F238E27FC236}">
                <a16:creationId xmlns:a16="http://schemas.microsoft.com/office/drawing/2014/main" id="{14404981-9D14-4A5F-854A-3D731C0F1CA7}"/>
              </a:ext>
            </a:extLst>
          </p:cNvPr>
          <p:cNvSpPr txBox="1"/>
          <p:nvPr/>
        </p:nvSpPr>
        <p:spPr>
          <a:xfrm>
            <a:off x="4622800" y="39751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pl-PL" sz="1200">
                <a:solidFill>
                  <a:srgbClr val="FFFFFF"/>
                </a:solidFill>
                <a:latin typeface="Arial"/>
                <a:cs typeface="Arial"/>
              </a:rPr>
              <a:t>Kto koná a kto schvaľuje?</a:t>
            </a:r>
            <a:endParaRPr lang="sk-SK" sz="12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19" name="Obdĺžnik: zaoblené rohy 18">
            <a:extLst>
              <a:ext uri="{FF2B5EF4-FFF2-40B4-BE49-F238E27FC236}">
                <a16:creationId xmlns:a16="http://schemas.microsoft.com/office/drawing/2014/main" id="{D517CFC1-C53B-4B10-9B65-80756F1377F3}"/>
              </a:ext>
            </a:extLst>
          </p:cNvPr>
          <p:cNvSpPr/>
          <p:nvPr/>
        </p:nvSpPr>
        <p:spPr>
          <a:xfrm>
            <a:off x="8051800" y="35306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0" name="Obdĺžnik 19">
            <a:extLst>
              <a:ext uri="{FF2B5EF4-FFF2-40B4-BE49-F238E27FC236}">
                <a16:creationId xmlns:a16="http://schemas.microsoft.com/office/drawing/2014/main" id="{99D71C2A-918B-4413-B7FE-C2B7A6A8E95B}"/>
              </a:ext>
            </a:extLst>
          </p:cNvPr>
          <p:cNvSpPr/>
          <p:nvPr/>
        </p:nvSpPr>
        <p:spPr>
          <a:xfrm>
            <a:off x="8051800" y="3530600"/>
            <a:ext cx="76200" cy="939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1" name="BlokTextu 20">
            <a:extLst>
              <a:ext uri="{FF2B5EF4-FFF2-40B4-BE49-F238E27FC236}">
                <a16:creationId xmlns:a16="http://schemas.microsoft.com/office/drawing/2014/main" id="{09E306B5-3D2B-422A-8A56-E23A123BF6EC}"/>
              </a:ext>
            </a:extLst>
          </p:cNvPr>
          <p:cNvSpPr txBox="1"/>
          <p:nvPr/>
        </p:nvSpPr>
        <p:spPr>
          <a:xfrm>
            <a:off x="8305800" y="36957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KROKY</a:t>
            </a:r>
          </a:p>
        </p:txBody>
      </p:sp>
      <p:sp>
        <p:nvSpPr>
          <p:cNvPr id="22" name="BlokTextu 21">
            <a:extLst>
              <a:ext uri="{FF2B5EF4-FFF2-40B4-BE49-F238E27FC236}">
                <a16:creationId xmlns:a16="http://schemas.microsoft.com/office/drawing/2014/main" id="{B663D91B-96BA-4845-9291-71FD9CB76EA4}"/>
              </a:ext>
            </a:extLst>
          </p:cNvPr>
          <p:cNvSpPr txBox="1"/>
          <p:nvPr/>
        </p:nvSpPr>
        <p:spPr>
          <a:xfrm>
            <a:off x="8305800" y="39751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>
                <a:solidFill>
                  <a:srgbClr val="FFFFFF"/>
                </a:solidFill>
                <a:latin typeface="Arial"/>
                <a:cs typeface="Arial"/>
              </a:rPr>
              <a:t>Aké je presné poradie?</a:t>
            </a:r>
          </a:p>
        </p:txBody>
      </p:sp>
      <p:sp>
        <p:nvSpPr>
          <p:cNvPr id="23" name="Obdĺžnik: zaoblené rohy 22">
            <a:extLst>
              <a:ext uri="{FF2B5EF4-FFF2-40B4-BE49-F238E27FC236}">
                <a16:creationId xmlns:a16="http://schemas.microsoft.com/office/drawing/2014/main" id="{BEF0C5A4-E936-4FAC-96EA-46E7F40D0624}"/>
              </a:ext>
            </a:extLst>
          </p:cNvPr>
          <p:cNvSpPr/>
          <p:nvPr/>
        </p:nvSpPr>
        <p:spPr>
          <a:xfrm>
            <a:off x="685800" y="46482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4" name="Obdĺžnik 23">
            <a:extLst>
              <a:ext uri="{FF2B5EF4-FFF2-40B4-BE49-F238E27FC236}">
                <a16:creationId xmlns:a16="http://schemas.microsoft.com/office/drawing/2014/main" id="{33735B09-D429-48FC-9AB6-2F304E807CC6}"/>
              </a:ext>
            </a:extLst>
          </p:cNvPr>
          <p:cNvSpPr/>
          <p:nvPr/>
        </p:nvSpPr>
        <p:spPr>
          <a:xfrm>
            <a:off x="685800" y="4648200"/>
            <a:ext cx="76200" cy="939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5" name="BlokTextu 24">
            <a:extLst>
              <a:ext uri="{FF2B5EF4-FFF2-40B4-BE49-F238E27FC236}">
                <a16:creationId xmlns:a16="http://schemas.microsoft.com/office/drawing/2014/main" id="{5215327C-A9D8-49B3-B93B-F587A9162266}"/>
              </a:ext>
            </a:extLst>
          </p:cNvPr>
          <p:cNvSpPr txBox="1"/>
          <p:nvPr/>
        </p:nvSpPr>
        <p:spPr>
          <a:xfrm>
            <a:off x="939800" y="48133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DOKUMENTY</a:t>
            </a:r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1DD34767-CB77-4194-9D81-EC7C4B34FD7A}"/>
              </a:ext>
            </a:extLst>
          </p:cNvPr>
          <p:cNvSpPr txBox="1"/>
          <p:nvPr/>
        </p:nvSpPr>
        <p:spPr>
          <a:xfrm>
            <a:off x="939800" y="50927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>
                <a:solidFill>
                  <a:srgbClr val="FFFFFF"/>
                </a:solidFill>
                <a:latin typeface="Arial"/>
                <a:cs typeface="Arial"/>
              </a:rPr>
              <a:t>Aké podklady sú povinné?</a:t>
            </a:r>
          </a:p>
        </p:txBody>
      </p:sp>
      <p:sp>
        <p:nvSpPr>
          <p:cNvPr id="27" name="Obdĺžnik: zaoblené rohy 26">
            <a:extLst>
              <a:ext uri="{FF2B5EF4-FFF2-40B4-BE49-F238E27FC236}">
                <a16:creationId xmlns:a16="http://schemas.microsoft.com/office/drawing/2014/main" id="{A37C72C3-9612-4F80-B08B-D3CFB4A42753}"/>
              </a:ext>
            </a:extLst>
          </p:cNvPr>
          <p:cNvSpPr/>
          <p:nvPr/>
        </p:nvSpPr>
        <p:spPr>
          <a:xfrm>
            <a:off x="4368800" y="46482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81FFE75B-7BEF-4375-B091-AA3EACA08B7E}"/>
              </a:ext>
            </a:extLst>
          </p:cNvPr>
          <p:cNvSpPr/>
          <p:nvPr/>
        </p:nvSpPr>
        <p:spPr>
          <a:xfrm>
            <a:off x="4368800" y="4648200"/>
            <a:ext cx="76200" cy="9398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25EE4D9C-9EB7-4182-ADEB-C0D7F14506E3}"/>
              </a:ext>
            </a:extLst>
          </p:cNvPr>
          <p:cNvSpPr txBox="1"/>
          <p:nvPr/>
        </p:nvSpPr>
        <p:spPr>
          <a:xfrm>
            <a:off x="4622800" y="48133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LEHOTY</a:t>
            </a:r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AB3414F8-9708-44C3-9400-186C19097E30}"/>
              </a:ext>
            </a:extLst>
          </p:cNvPr>
          <p:cNvSpPr txBox="1"/>
          <p:nvPr/>
        </p:nvSpPr>
        <p:spPr>
          <a:xfrm>
            <a:off x="4622800" y="50927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pl-PL" sz="1200">
                <a:solidFill>
                  <a:srgbClr val="FFFFFF"/>
                </a:solidFill>
                <a:latin typeface="Arial"/>
                <a:cs typeface="Arial"/>
              </a:rPr>
              <a:t>Ktoré termíny sú záväzné?</a:t>
            </a:r>
            <a:endParaRPr lang="sk-SK" sz="12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31" name="Obdĺžnik: zaoblené rohy 30">
            <a:extLst>
              <a:ext uri="{FF2B5EF4-FFF2-40B4-BE49-F238E27FC236}">
                <a16:creationId xmlns:a16="http://schemas.microsoft.com/office/drawing/2014/main" id="{7944FCB7-D20B-46DA-967F-947A3DB9BC4F}"/>
              </a:ext>
            </a:extLst>
          </p:cNvPr>
          <p:cNvSpPr/>
          <p:nvPr/>
        </p:nvSpPr>
        <p:spPr>
          <a:xfrm>
            <a:off x="8051800" y="4648200"/>
            <a:ext cx="3454400" cy="9398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2" name="Obdĺžnik 31">
            <a:extLst>
              <a:ext uri="{FF2B5EF4-FFF2-40B4-BE49-F238E27FC236}">
                <a16:creationId xmlns:a16="http://schemas.microsoft.com/office/drawing/2014/main" id="{7EE8D964-A51F-4AE3-B349-3D944901F0A5}"/>
              </a:ext>
            </a:extLst>
          </p:cNvPr>
          <p:cNvSpPr/>
          <p:nvPr/>
        </p:nvSpPr>
        <p:spPr>
          <a:xfrm>
            <a:off x="8051800" y="4648200"/>
            <a:ext cx="76200" cy="9398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3" name="BlokTextu 32">
            <a:extLst>
              <a:ext uri="{FF2B5EF4-FFF2-40B4-BE49-F238E27FC236}">
                <a16:creationId xmlns:a16="http://schemas.microsoft.com/office/drawing/2014/main" id="{B7AFC080-B17E-4097-B330-A8E59919D5B4}"/>
              </a:ext>
            </a:extLst>
          </p:cNvPr>
          <p:cNvSpPr txBox="1"/>
          <p:nvPr/>
        </p:nvSpPr>
        <p:spPr>
          <a:xfrm>
            <a:off x="8305800" y="4813300"/>
            <a:ext cx="2946400" cy="228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 lnSpcReduction="10000"/>
          </a:bodyPr>
          <a:lstStyle/>
          <a:p>
            <a:pPr algn="l"/>
            <a:r>
              <a:rPr lang="sk-SK" sz="1100" b="1">
                <a:solidFill>
                  <a:srgbClr val="FF765B"/>
                </a:solidFill>
                <a:latin typeface="Arial"/>
                <a:cs typeface="Arial"/>
              </a:rPr>
              <a:t>RIZIKÁ A ÚDAJE</a:t>
            </a:r>
          </a:p>
        </p:txBody>
      </p:sp>
      <p:sp>
        <p:nvSpPr>
          <p:cNvPr id="34" name="BlokTextu 33">
            <a:extLst>
              <a:ext uri="{FF2B5EF4-FFF2-40B4-BE49-F238E27FC236}">
                <a16:creationId xmlns:a16="http://schemas.microsoft.com/office/drawing/2014/main" id="{51558B38-EBE4-4B47-AD4D-E043D062C797}"/>
              </a:ext>
            </a:extLst>
          </p:cNvPr>
          <p:cNvSpPr txBox="1"/>
          <p:nvPr/>
        </p:nvSpPr>
        <p:spPr>
          <a:xfrm>
            <a:off x="8305800" y="5092700"/>
            <a:ext cx="2946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200">
                <a:solidFill>
                  <a:srgbClr val="FFFFFF"/>
                </a:solidFill>
                <a:latin typeface="Arial"/>
                <a:cs typeface="Arial"/>
              </a:rPr>
              <a:t>Kde hrozí chyba alebo únik údajov?</a:t>
            </a:r>
          </a:p>
        </p:txBody>
      </p:sp>
      <p:sp>
        <p:nvSpPr>
          <p:cNvPr id="35" name="Obdĺžnik 34">
            <a:extLst>
              <a:ext uri="{FF2B5EF4-FFF2-40B4-BE49-F238E27FC236}">
                <a16:creationId xmlns:a16="http://schemas.microsoft.com/office/drawing/2014/main" id="{74F84C05-4F99-4835-8A50-06C581A0F5FF}"/>
              </a:ext>
            </a:extLst>
          </p:cNvPr>
          <p:cNvSpPr/>
          <p:nvPr/>
        </p:nvSpPr>
        <p:spPr>
          <a:xfrm>
            <a:off x="685800" y="5880100"/>
            <a:ext cx="10820400" cy="5334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36" name="BlokTextu 35">
            <a:extLst>
              <a:ext uri="{FF2B5EF4-FFF2-40B4-BE49-F238E27FC236}">
                <a16:creationId xmlns:a16="http://schemas.microsoft.com/office/drawing/2014/main" id="{F7337C96-903F-40C2-9FBE-21EDF4324E45}"/>
              </a:ext>
            </a:extLst>
          </p:cNvPr>
          <p:cNvSpPr txBox="1"/>
          <p:nvPr/>
        </p:nvSpPr>
        <p:spPr>
          <a:xfrm>
            <a:off x="914400" y="5994400"/>
            <a:ext cx="10363200" cy="304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50" b="1">
                <a:solidFill>
                  <a:srgbClr val="FFFFFF"/>
                </a:solidFill>
                <a:latin typeface="Arial"/>
                <a:cs typeface="Arial"/>
              </a:rPr>
              <a:t>ODOVZDAJTE: postup + kontrolný zoznam + body, ktoré musí potvrdiť vlastník procesu.</a:t>
            </a:r>
          </a:p>
        </p:txBody>
      </p:sp>
    </p:spTree>
    <p:extLst>
      <p:ext uri="{BB962C8B-B14F-4D97-AF65-F5344CB8AC3E}">
        <p14:creationId xmlns:p14="http://schemas.microsoft.com/office/powerpoint/2010/main" val="38172362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ĺžnik 2">
            <a:extLst>
              <a:ext uri="{FF2B5EF4-FFF2-40B4-BE49-F238E27FC236}">
                <a16:creationId xmlns:a16="http://schemas.microsoft.com/office/drawing/2014/main" id="{0D46DF9E-F636-2DBB-3C27-97DD04694D1A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4" name="BlokTextu 3">
            <a:extLst>
              <a:ext uri="{FF2B5EF4-FFF2-40B4-BE49-F238E27FC236}">
                <a16:creationId xmlns:a16="http://schemas.microsoft.com/office/drawing/2014/main" id="{AA0F0FFE-B718-47AC-80F8-CF08907BE035}"/>
              </a:ext>
            </a:extLst>
          </p:cNvPr>
          <p:cNvSpPr txBox="1"/>
          <p:nvPr/>
        </p:nvSpPr>
        <p:spPr>
          <a:xfrm>
            <a:off x="685800" y="990600"/>
            <a:ext cx="9499600" cy="889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it-IT" sz="2800">
                <a:solidFill>
                  <a:srgbClr val="FFFFFF"/>
                </a:solidFill>
                <a:latin typeface="Arial"/>
                <a:cs typeface="Arial"/>
              </a:rPr>
              <a:t>Promptový duel: oznam o zmene služby</a:t>
            </a:r>
            <a:endParaRPr lang="sk-SK" sz="280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F4143842-5A2C-48A3-B5B6-6B476743004A}"/>
              </a:ext>
            </a:extLst>
          </p:cNvPr>
          <p:cNvSpPr txBox="1"/>
          <p:nvPr/>
        </p:nvSpPr>
        <p:spPr>
          <a:xfrm>
            <a:off x="10668000" y="1117600"/>
            <a:ext cx="12954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100" b="1">
                <a:solidFill>
                  <a:srgbClr val="FFFFFF"/>
                </a:solidFill>
                <a:latin typeface="Arial"/>
                <a:cs typeface="Arial"/>
              </a:rPr>
              <a:t>ADMIN 5</a:t>
            </a:r>
          </a:p>
        </p:txBody>
      </p:sp>
      <p:sp>
        <p:nvSpPr>
          <p:cNvPr id="6" name="BlokTextu 5">
            <a:extLst>
              <a:ext uri="{FF2B5EF4-FFF2-40B4-BE49-F238E27FC236}">
                <a16:creationId xmlns:a16="http://schemas.microsoft.com/office/drawing/2014/main" id="{0AF80082-8E57-424F-87D5-0F84B4089445}"/>
              </a:ext>
            </a:extLst>
          </p:cNvPr>
          <p:cNvSpPr txBox="1"/>
          <p:nvPr/>
        </p:nvSpPr>
        <p:spPr>
          <a:xfrm>
            <a:off x="685800" y="2235200"/>
            <a:ext cx="10820400" cy="3556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500" b="1">
                <a:solidFill>
                  <a:srgbClr val="FFFFFF"/>
                </a:solidFill>
                <a:latin typeface="Arial"/>
                <a:cs typeface="Arial"/>
              </a:rPr>
              <a:t>Cieľ: zmerať, ako kontext a kontrola menia jasnosť a bezpečnosť interného oznamu.</a:t>
            </a:r>
          </a:p>
        </p:txBody>
      </p:sp>
      <p:sp>
        <p:nvSpPr>
          <p:cNvPr id="7" name="Obdĺžnik: zaoblené rohy 6">
            <a:extLst>
              <a:ext uri="{FF2B5EF4-FFF2-40B4-BE49-F238E27FC236}">
                <a16:creationId xmlns:a16="http://schemas.microsoft.com/office/drawing/2014/main" id="{D79E570F-DFFC-4822-9FB2-BAD3C040909F}"/>
              </a:ext>
            </a:extLst>
          </p:cNvPr>
          <p:cNvSpPr/>
          <p:nvPr/>
        </p:nvSpPr>
        <p:spPr>
          <a:xfrm>
            <a:off x="685800" y="2768600"/>
            <a:ext cx="31750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7100D7A7-D22C-4AF6-A670-B1E05376FB66}"/>
              </a:ext>
            </a:extLst>
          </p:cNvPr>
          <p:cNvSpPr/>
          <p:nvPr/>
        </p:nvSpPr>
        <p:spPr>
          <a:xfrm>
            <a:off x="685800" y="2768600"/>
            <a:ext cx="3175000" cy="762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9" name="BlokTextu 8">
            <a:extLst>
              <a:ext uri="{FF2B5EF4-FFF2-40B4-BE49-F238E27FC236}">
                <a16:creationId xmlns:a16="http://schemas.microsoft.com/office/drawing/2014/main" id="{D69D3748-919E-4F1E-A46A-2338A8C91CAE}"/>
              </a:ext>
            </a:extLst>
          </p:cNvPr>
          <p:cNvSpPr txBox="1"/>
          <p:nvPr/>
        </p:nvSpPr>
        <p:spPr>
          <a:xfrm>
            <a:off x="914400" y="3022600"/>
            <a:ext cx="27178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00" b="1">
                <a:solidFill>
                  <a:srgbClr val="FF765B"/>
                </a:solidFill>
                <a:latin typeface="Arial"/>
                <a:cs typeface="Arial"/>
              </a:rPr>
              <a:t>VERZIA 1</a:t>
            </a:r>
          </a:p>
        </p:txBody>
      </p:sp>
      <p:sp>
        <p:nvSpPr>
          <p:cNvPr id="10" name="BlokTextu 9">
            <a:extLst>
              <a:ext uri="{FF2B5EF4-FFF2-40B4-BE49-F238E27FC236}">
                <a16:creationId xmlns:a16="http://schemas.microsoft.com/office/drawing/2014/main" id="{8C9D4556-D3C3-4433-AC9B-B878105BBD18}"/>
              </a:ext>
            </a:extLst>
          </p:cNvPr>
          <p:cNvSpPr txBox="1"/>
          <p:nvPr/>
        </p:nvSpPr>
        <p:spPr>
          <a:xfrm>
            <a:off x="914400" y="3479800"/>
            <a:ext cx="2717800" cy="431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600" b="1">
                <a:solidFill>
                  <a:srgbClr val="FFFFFF"/>
                </a:solidFill>
                <a:latin typeface="Arial"/>
                <a:cs typeface="Arial"/>
              </a:rPr>
              <a:t>Slabý prompt</a:t>
            </a:r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2D9E7CF2-583E-4D08-A5CD-8E56D2486EF7}"/>
              </a:ext>
            </a:extLst>
          </p:cNvPr>
          <p:cNvSpPr/>
          <p:nvPr/>
        </p:nvSpPr>
        <p:spPr>
          <a:xfrm>
            <a:off x="914400" y="4013200"/>
            <a:ext cx="27178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2" name="BlokTextu 11">
            <a:extLst>
              <a:ext uri="{FF2B5EF4-FFF2-40B4-BE49-F238E27FC236}">
                <a16:creationId xmlns:a16="http://schemas.microsoft.com/office/drawing/2014/main" id="{39A7EC58-C198-4094-A7C0-D5C84CF8E0AA}"/>
              </a:ext>
            </a:extLst>
          </p:cNvPr>
          <p:cNvSpPr txBox="1"/>
          <p:nvPr/>
        </p:nvSpPr>
        <p:spPr>
          <a:xfrm>
            <a:off x="914400" y="4203700"/>
            <a:ext cx="2717800" cy="9271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„Napíš oznam o odstávke systému.“
Spustite ho bez doplnenia termínu, adresátov, dopadu alebo náhradného postupu.</a:t>
            </a:r>
          </a:p>
        </p:txBody>
      </p:sp>
      <p:sp>
        <p:nvSpPr>
          <p:cNvPr id="13" name="Šípka: plochá 12">
            <a:extLst>
              <a:ext uri="{FF2B5EF4-FFF2-40B4-BE49-F238E27FC236}">
                <a16:creationId xmlns:a16="http://schemas.microsoft.com/office/drawing/2014/main" id="{6F66C259-039C-49A7-9E42-2CFC22EF5CFB}"/>
              </a:ext>
            </a:extLst>
          </p:cNvPr>
          <p:cNvSpPr/>
          <p:nvPr/>
        </p:nvSpPr>
        <p:spPr>
          <a:xfrm>
            <a:off x="4000500" y="3759200"/>
            <a:ext cx="355600" cy="609600"/>
          </a:xfrm>
          <a:prstGeom prst="chevron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>
              <a:solidFill>
                <a:schemeClr val="tx1"/>
              </a:solidFill>
            </a:endParaRPr>
          </a:p>
        </p:txBody>
      </p:sp>
      <p:sp>
        <p:nvSpPr>
          <p:cNvPr id="14" name="Obdĺžnik: zaoblené rohy 13">
            <a:extLst>
              <a:ext uri="{FF2B5EF4-FFF2-40B4-BE49-F238E27FC236}">
                <a16:creationId xmlns:a16="http://schemas.microsoft.com/office/drawing/2014/main" id="{4B1D4CD5-76DC-42B4-8A1D-8E1F5AB14D45}"/>
              </a:ext>
            </a:extLst>
          </p:cNvPr>
          <p:cNvSpPr/>
          <p:nvPr/>
        </p:nvSpPr>
        <p:spPr>
          <a:xfrm>
            <a:off x="4508500" y="2768600"/>
            <a:ext cx="31750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C8A39D72-EFDE-48E8-B32E-310B39A960BA}"/>
              </a:ext>
            </a:extLst>
          </p:cNvPr>
          <p:cNvSpPr/>
          <p:nvPr/>
        </p:nvSpPr>
        <p:spPr>
          <a:xfrm>
            <a:off x="4508500" y="2768600"/>
            <a:ext cx="3175000" cy="762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6" name="BlokTextu 15">
            <a:extLst>
              <a:ext uri="{FF2B5EF4-FFF2-40B4-BE49-F238E27FC236}">
                <a16:creationId xmlns:a16="http://schemas.microsoft.com/office/drawing/2014/main" id="{38B297D9-FAD1-472D-8A6A-C61AD343413A}"/>
              </a:ext>
            </a:extLst>
          </p:cNvPr>
          <p:cNvSpPr txBox="1"/>
          <p:nvPr/>
        </p:nvSpPr>
        <p:spPr>
          <a:xfrm>
            <a:off x="4737100" y="3022600"/>
            <a:ext cx="27178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VERZIA 2</a:t>
            </a:r>
          </a:p>
        </p:txBody>
      </p:sp>
      <p:sp>
        <p:nvSpPr>
          <p:cNvPr id="17" name="BlokTextu 16">
            <a:extLst>
              <a:ext uri="{FF2B5EF4-FFF2-40B4-BE49-F238E27FC236}">
                <a16:creationId xmlns:a16="http://schemas.microsoft.com/office/drawing/2014/main" id="{FA552C67-0D0B-44E7-98FC-F2595023A4B7}"/>
              </a:ext>
            </a:extLst>
          </p:cNvPr>
          <p:cNvSpPr txBox="1"/>
          <p:nvPr/>
        </p:nvSpPr>
        <p:spPr>
          <a:xfrm>
            <a:off x="4737100" y="3479800"/>
            <a:ext cx="2717800" cy="431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600" b="1">
                <a:solidFill>
                  <a:srgbClr val="FFFFFF"/>
                </a:solidFill>
                <a:latin typeface="Arial"/>
                <a:cs typeface="Arial"/>
              </a:rPr>
              <a:t>Doplnenie R.U.K.A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A730B52C-AEEE-47C8-96C3-E0246E6CDEBB}"/>
              </a:ext>
            </a:extLst>
          </p:cNvPr>
          <p:cNvSpPr/>
          <p:nvPr/>
        </p:nvSpPr>
        <p:spPr>
          <a:xfrm>
            <a:off x="4737100" y="4013200"/>
            <a:ext cx="27178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19" name="BlokTextu 18">
            <a:extLst>
              <a:ext uri="{FF2B5EF4-FFF2-40B4-BE49-F238E27FC236}">
                <a16:creationId xmlns:a16="http://schemas.microsoft.com/office/drawing/2014/main" id="{F9998E65-2BC1-44DC-A142-FB4223D58129}"/>
              </a:ext>
            </a:extLst>
          </p:cNvPr>
          <p:cNvSpPr txBox="1"/>
          <p:nvPr/>
        </p:nvSpPr>
        <p:spPr>
          <a:xfrm>
            <a:off x="4737100" y="4203700"/>
            <a:ext cx="2717800" cy="9271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Pridajte adresátov, termín, dopad, náhradný postup, požadovanú reakciu, tón a formát.</a:t>
            </a:r>
          </a:p>
        </p:txBody>
      </p:sp>
      <p:sp>
        <p:nvSpPr>
          <p:cNvPr id="20" name="Šípka: plochá 19">
            <a:extLst>
              <a:ext uri="{FF2B5EF4-FFF2-40B4-BE49-F238E27FC236}">
                <a16:creationId xmlns:a16="http://schemas.microsoft.com/office/drawing/2014/main" id="{E0665263-79A8-4F09-B9FF-CB2BD71A8147}"/>
              </a:ext>
            </a:extLst>
          </p:cNvPr>
          <p:cNvSpPr/>
          <p:nvPr/>
        </p:nvSpPr>
        <p:spPr>
          <a:xfrm>
            <a:off x="7823200" y="3759200"/>
            <a:ext cx="355600" cy="609600"/>
          </a:xfrm>
          <a:prstGeom prst="chevron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>
              <a:solidFill>
                <a:schemeClr val="tx1"/>
              </a:solidFill>
            </a:endParaRPr>
          </a:p>
        </p:txBody>
      </p:sp>
      <p:sp>
        <p:nvSpPr>
          <p:cNvPr id="21" name="Obdĺžnik: zaoblené rohy 20">
            <a:extLst>
              <a:ext uri="{FF2B5EF4-FFF2-40B4-BE49-F238E27FC236}">
                <a16:creationId xmlns:a16="http://schemas.microsoft.com/office/drawing/2014/main" id="{6D31120D-BB90-478C-A38F-72E373774FDE}"/>
              </a:ext>
            </a:extLst>
          </p:cNvPr>
          <p:cNvSpPr/>
          <p:nvPr/>
        </p:nvSpPr>
        <p:spPr>
          <a:xfrm>
            <a:off x="8331200" y="2768600"/>
            <a:ext cx="3175000" cy="2603500"/>
          </a:xfrm>
          <a:prstGeom prst="roundRect">
            <a:avLst/>
          </a:prstGeom>
          <a:solidFill>
            <a:srgbClr val="0D2340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2" name="Obdĺžnik 21">
            <a:extLst>
              <a:ext uri="{FF2B5EF4-FFF2-40B4-BE49-F238E27FC236}">
                <a16:creationId xmlns:a16="http://schemas.microsoft.com/office/drawing/2014/main" id="{4D86FBDD-BF58-4052-808E-6BD1B8D71C29}"/>
              </a:ext>
            </a:extLst>
          </p:cNvPr>
          <p:cNvSpPr/>
          <p:nvPr/>
        </p:nvSpPr>
        <p:spPr>
          <a:xfrm>
            <a:off x="8331200" y="2768600"/>
            <a:ext cx="3175000" cy="76200"/>
          </a:xfrm>
          <a:prstGeom prst="rect">
            <a:avLst/>
          </a:prstGeom>
          <a:solidFill>
            <a:srgbClr val="29B6E2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3" name="BlokTextu 22">
            <a:extLst>
              <a:ext uri="{FF2B5EF4-FFF2-40B4-BE49-F238E27FC236}">
                <a16:creationId xmlns:a16="http://schemas.microsoft.com/office/drawing/2014/main" id="{89ED1CB3-D534-4CF8-9F3B-B609228B9593}"/>
              </a:ext>
            </a:extLst>
          </p:cNvPr>
          <p:cNvSpPr txBox="1"/>
          <p:nvPr/>
        </p:nvSpPr>
        <p:spPr>
          <a:xfrm>
            <a:off x="8559800" y="3022600"/>
            <a:ext cx="2717800" cy="254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lnSpcReduction="10000"/>
          </a:bodyPr>
          <a:lstStyle/>
          <a:p>
            <a:pPr algn="l"/>
            <a:r>
              <a:rPr lang="sk-SK" sz="1100" b="1">
                <a:solidFill>
                  <a:srgbClr val="29B6E2"/>
                </a:solidFill>
                <a:latin typeface="Arial"/>
                <a:cs typeface="Arial"/>
              </a:rPr>
              <a:t>VERZIA 3</a:t>
            </a:r>
          </a:p>
        </p:txBody>
      </p:sp>
      <p:sp>
        <p:nvSpPr>
          <p:cNvPr id="24" name="BlokTextu 23">
            <a:extLst>
              <a:ext uri="{FF2B5EF4-FFF2-40B4-BE49-F238E27FC236}">
                <a16:creationId xmlns:a16="http://schemas.microsoft.com/office/drawing/2014/main" id="{5D9ABB80-7818-4953-A8CB-4B8504090F92}"/>
              </a:ext>
            </a:extLst>
          </p:cNvPr>
          <p:cNvSpPr txBox="1"/>
          <p:nvPr/>
        </p:nvSpPr>
        <p:spPr>
          <a:xfrm>
            <a:off x="8559800" y="3479800"/>
            <a:ext cx="2717800" cy="431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 fontScale="92500"/>
          </a:bodyPr>
          <a:lstStyle/>
          <a:p>
            <a:pPr algn="l"/>
            <a:r>
              <a:rPr lang="sk-SK" sz="1600" b="1">
                <a:solidFill>
                  <a:srgbClr val="FFFFFF"/>
                </a:solidFill>
                <a:latin typeface="Arial"/>
                <a:cs typeface="Arial"/>
              </a:rPr>
              <a:t>Kritická kontrola + POKOJ</a:t>
            </a:r>
          </a:p>
        </p:txBody>
      </p:sp>
      <p:sp>
        <p:nvSpPr>
          <p:cNvPr id="25" name="Obdĺžnik 24">
            <a:extLst>
              <a:ext uri="{FF2B5EF4-FFF2-40B4-BE49-F238E27FC236}">
                <a16:creationId xmlns:a16="http://schemas.microsoft.com/office/drawing/2014/main" id="{E737A0AA-99A8-44B0-8187-0CB58F65AD82}"/>
              </a:ext>
            </a:extLst>
          </p:cNvPr>
          <p:cNvSpPr/>
          <p:nvPr/>
        </p:nvSpPr>
        <p:spPr>
          <a:xfrm>
            <a:off x="8559800" y="4013200"/>
            <a:ext cx="2717800" cy="19050"/>
          </a:xfrm>
          <a:prstGeom prst="rect">
            <a:avLst/>
          </a:prstGeom>
          <a:solidFill>
            <a:srgbClr val="6E9AB4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6" name="BlokTextu 25">
            <a:extLst>
              <a:ext uri="{FF2B5EF4-FFF2-40B4-BE49-F238E27FC236}">
                <a16:creationId xmlns:a16="http://schemas.microsoft.com/office/drawing/2014/main" id="{4E84A6A4-B9B3-4B79-9621-FE803A5518F8}"/>
              </a:ext>
            </a:extLst>
          </p:cNvPr>
          <p:cNvSpPr txBox="1"/>
          <p:nvPr/>
        </p:nvSpPr>
        <p:spPr>
          <a:xfrm>
            <a:off x="8559800" y="4203700"/>
            <a:ext cx="2717800" cy="9271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rmAutofit/>
          </a:bodyPr>
          <a:lstStyle/>
          <a:p>
            <a:pPr algn="l"/>
            <a:r>
              <a:rPr lang="sk-SK" sz="1150">
                <a:solidFill>
                  <a:srgbClr val="FFFFFF"/>
                </a:solidFill>
                <a:latin typeface="Arial"/>
                <a:cs typeface="Arial"/>
              </a:rPr>
              <a:t>Nech AI preverí dátumy, oprávnenie odoslať oznam, ochranu údajov a jasnosť požadovanej reakcie.</a:t>
            </a:r>
          </a:p>
        </p:txBody>
      </p:sp>
      <p:sp>
        <p:nvSpPr>
          <p:cNvPr id="27" name="Obdĺžnik 26">
            <a:extLst>
              <a:ext uri="{FF2B5EF4-FFF2-40B4-BE49-F238E27FC236}">
                <a16:creationId xmlns:a16="http://schemas.microsoft.com/office/drawing/2014/main" id="{859433B3-FD43-4F63-8B11-6EB58A90FB39}"/>
              </a:ext>
            </a:extLst>
          </p:cNvPr>
          <p:cNvSpPr/>
          <p:nvPr/>
        </p:nvSpPr>
        <p:spPr>
          <a:xfrm>
            <a:off x="685800" y="5613400"/>
            <a:ext cx="10820400" cy="736600"/>
          </a:xfrm>
          <a:prstGeom prst="rect">
            <a:avLst/>
          </a:prstGeom>
          <a:solidFill>
            <a:srgbClr val="102B4C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8" name="Obdĺžnik 27">
            <a:extLst>
              <a:ext uri="{FF2B5EF4-FFF2-40B4-BE49-F238E27FC236}">
                <a16:creationId xmlns:a16="http://schemas.microsoft.com/office/drawing/2014/main" id="{EBA61E3D-3B1A-41AD-BB62-10F71FA6E7C3}"/>
              </a:ext>
            </a:extLst>
          </p:cNvPr>
          <p:cNvSpPr/>
          <p:nvPr/>
        </p:nvSpPr>
        <p:spPr>
          <a:xfrm>
            <a:off x="685800" y="5613400"/>
            <a:ext cx="101600" cy="736600"/>
          </a:xfrm>
          <a:prstGeom prst="rect">
            <a:avLst/>
          </a:prstGeom>
          <a:solidFill>
            <a:srgbClr val="FF765B"/>
          </a:solidFill>
          <a:ln w="12700" cap="flat" cmpd="sng" algn="ctr">
            <a:noFill/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sk-SK"/>
          </a:p>
        </p:txBody>
      </p:sp>
      <p:sp>
        <p:nvSpPr>
          <p:cNvPr id="29" name="BlokTextu 28">
            <a:extLst>
              <a:ext uri="{FF2B5EF4-FFF2-40B4-BE49-F238E27FC236}">
                <a16:creationId xmlns:a16="http://schemas.microsoft.com/office/drawing/2014/main" id="{1B76DB0C-25FC-4FEE-B39A-DF31059A1102}"/>
              </a:ext>
            </a:extLst>
          </p:cNvPr>
          <p:cNvSpPr txBox="1"/>
          <p:nvPr/>
        </p:nvSpPr>
        <p:spPr>
          <a:xfrm>
            <a:off x="990600" y="5753100"/>
            <a:ext cx="1422400" cy="3302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00" b="1">
                <a:solidFill>
                  <a:srgbClr val="FF765B"/>
                </a:solidFill>
                <a:latin typeface="Arial"/>
                <a:cs typeface="Arial"/>
              </a:rPr>
              <a:t>SKÓRE 0–2</a:t>
            </a:r>
          </a:p>
        </p:txBody>
      </p:sp>
      <p:sp>
        <p:nvSpPr>
          <p:cNvPr id="30" name="BlokTextu 29">
            <a:extLst>
              <a:ext uri="{FF2B5EF4-FFF2-40B4-BE49-F238E27FC236}">
                <a16:creationId xmlns:a16="http://schemas.microsoft.com/office/drawing/2014/main" id="{FA20D06C-65AA-4EA4-B8DD-FD1DAE3FEA67}"/>
              </a:ext>
            </a:extLst>
          </p:cNvPr>
          <p:cNvSpPr txBox="1"/>
          <p:nvPr/>
        </p:nvSpPr>
        <p:spPr>
          <a:xfrm>
            <a:off x="2413000" y="5702300"/>
            <a:ext cx="8763000" cy="4318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/>
          </a:bodyPr>
          <a:lstStyle/>
          <a:p>
            <a:pPr algn="l"/>
            <a:r>
              <a:rPr lang="sk-SK" sz="1250" b="1">
                <a:solidFill>
                  <a:srgbClr val="FFFFFF"/>
                </a:solidFill>
                <a:latin typeface="Arial"/>
                <a:cs typeface="Arial"/>
              </a:rPr>
              <a:t>presnosť | úplnosť | tón | použiteľnosť | bezpečnosť</a:t>
            </a:r>
          </a:p>
        </p:txBody>
      </p:sp>
      <p:sp>
        <p:nvSpPr>
          <p:cNvPr id="31" name="BlokTextu 30">
            <a:extLst>
              <a:ext uri="{FF2B5EF4-FFF2-40B4-BE49-F238E27FC236}">
                <a16:creationId xmlns:a16="http://schemas.microsoft.com/office/drawing/2014/main" id="{48DE2FC4-B132-4F3B-AE0A-6354DAC92657}"/>
              </a:ext>
            </a:extLst>
          </p:cNvPr>
          <p:cNvSpPr txBox="1"/>
          <p:nvPr/>
        </p:nvSpPr>
        <p:spPr>
          <a:xfrm>
            <a:off x="685800" y="6438900"/>
            <a:ext cx="10820400" cy="2286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rmAutofit fontScale="92500" lnSpcReduction="20000"/>
          </a:bodyPr>
          <a:lstStyle/>
          <a:p>
            <a:pPr algn="l"/>
            <a:r>
              <a:rPr lang="sk-SK" sz="1150" b="1">
                <a:solidFill>
                  <a:srgbClr val="FFFFFF"/>
                </a:solidFill>
                <a:latin typeface="Arial"/>
                <a:cs typeface="Arial"/>
              </a:rPr>
              <a:t>Vyhrá verzia, po ktorej adresát vie: čo, kedy, pre koho a čo má urobiť.</a:t>
            </a:r>
          </a:p>
        </p:txBody>
      </p:sp>
    </p:spTree>
    <p:extLst>
      <p:ext uri="{BB962C8B-B14F-4D97-AF65-F5344CB8AC3E}">
        <p14:creationId xmlns:p14="http://schemas.microsoft.com/office/powerpoint/2010/main" val="1331283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dĺžnik 18">
            <a:extLst>
              <a:ext uri="{FF2B5EF4-FFF2-40B4-BE49-F238E27FC236}">
                <a16:creationId xmlns:a16="http://schemas.microsoft.com/office/drawing/2014/main" id="{63E517FC-B33D-452D-AC1F-B5CFCFAF81ED}"/>
              </a:ext>
            </a:extLst>
          </p:cNvPr>
          <p:cNvSpPr>
            <a:spLocks noGrp="1"/>
          </p:cNvSpPr>
          <p:nvPr/>
        </p:nvSpPr>
        <p:spPr>
          <a:xfrm>
            <a:off x="533400" y="361950"/>
            <a:ext cx="4762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200" b="1">
                <a:solidFill>
                  <a:srgbClr val="24B8E6"/>
                </a:solidFill>
                <a:latin typeface="Arial"/>
                <a:ea typeface="Arial"/>
                <a:cs typeface="Arial"/>
              </a:defRPr>
            </a:pPr>
            <a:r>
              <a:rPr lang="sk-SK" sz="1200" b="1" noProof="0" dirty="0">
                <a:solidFill>
                  <a:schemeClr val="tx1">
                    <a:lumMod val="95000"/>
                  </a:schemeClr>
                </a:solidFill>
                <a:latin typeface="Arial"/>
                <a:ea typeface="Arial"/>
                <a:cs typeface="Arial"/>
              </a:rPr>
              <a:t>ADMINISTRATÍVNY PROFIL</a:t>
            </a:r>
          </a:p>
        </p:txBody>
      </p:sp>
      <p:sp>
        <p:nvSpPr>
          <p:cNvPr id="2" name="Obdĺžnik 1">
            <a:extLst>
              <a:ext uri="{FF2B5EF4-FFF2-40B4-BE49-F238E27FC236}">
                <a16:creationId xmlns:a16="http://schemas.microsoft.com/office/drawing/2014/main" id="{51E78176-B775-48D5-9C1B-71D2BB5AFA7B}"/>
              </a:ext>
            </a:extLst>
          </p:cNvPr>
          <p:cNvSpPr>
            <a:spLocks noGrp="1"/>
          </p:cNvSpPr>
          <p:nvPr/>
        </p:nvSpPr>
        <p:spPr>
          <a:xfrm>
            <a:off x="231183" y="987372"/>
            <a:ext cx="111252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36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36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Tri zadania na skopírovanie pre administratívu</a:t>
            </a:r>
          </a:p>
        </p:txBody>
      </p:sp>
      <p:sp>
        <p:nvSpPr>
          <p:cNvPr id="3" name="Obdĺžnik 2">
            <a:extLst>
              <a:ext uri="{FF2B5EF4-FFF2-40B4-BE49-F238E27FC236}">
                <a16:creationId xmlns:a16="http://schemas.microsoft.com/office/drawing/2014/main" id="{32332E9E-7AF2-4C6A-B959-E1B2F1F02DC0}"/>
              </a:ext>
            </a:extLst>
          </p:cNvPr>
          <p:cNvSpPr>
            <a:spLocks noGrp="1"/>
          </p:cNvSpPr>
          <p:nvPr/>
        </p:nvSpPr>
        <p:spPr>
          <a:xfrm>
            <a:off x="533400" y="6419850"/>
            <a:ext cx="11125200" cy="9525"/>
          </a:xfrm>
          <a:prstGeom prst="rect">
            <a:avLst/>
          </a:prstGeom>
          <a:solidFill>
            <a:srgbClr val="5B6470"/>
          </a:solidFill>
          <a:ln w="0">
            <a:solidFill>
              <a:schemeClr val="tx1">
                <a:lumMod val="95000"/>
              </a:schemeClr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6" name="Obdĺžnik 5">
            <a:extLst>
              <a:ext uri="{FF2B5EF4-FFF2-40B4-BE49-F238E27FC236}">
                <a16:creationId xmlns:a16="http://schemas.microsoft.com/office/drawing/2014/main" id="{9F2039DB-94D2-4267-B885-5F9A69E1A8A8}"/>
              </a:ext>
            </a:extLst>
          </p:cNvPr>
          <p:cNvSpPr>
            <a:spLocks noGrp="1"/>
          </p:cNvSpPr>
          <p:nvPr/>
        </p:nvSpPr>
        <p:spPr>
          <a:xfrm>
            <a:off x="533400" y="2249838"/>
            <a:ext cx="3352800" cy="3714750"/>
          </a:xfrm>
          <a:prstGeom prst="rect">
            <a:avLst/>
          </a:prstGeom>
          <a:solidFill>
            <a:srgbClr val="F7F8FA"/>
          </a:solidFill>
          <a:ln w="9525">
            <a:solidFill>
              <a:srgbClr val="B8BCC4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7" name="Obdĺžnik 6">
            <a:extLst>
              <a:ext uri="{FF2B5EF4-FFF2-40B4-BE49-F238E27FC236}">
                <a16:creationId xmlns:a16="http://schemas.microsoft.com/office/drawing/2014/main" id="{A22358E4-A530-4DC1-AA8F-03DC4FE79A97}"/>
              </a:ext>
            </a:extLst>
          </p:cNvPr>
          <p:cNvSpPr>
            <a:spLocks noGrp="1"/>
          </p:cNvSpPr>
          <p:nvPr/>
        </p:nvSpPr>
        <p:spPr>
          <a:xfrm>
            <a:off x="533400" y="2249838"/>
            <a:ext cx="85725" cy="3714750"/>
          </a:xfrm>
          <a:prstGeom prst="rect">
            <a:avLst/>
          </a:prstGeom>
          <a:solidFill>
            <a:srgbClr val="3D8DFF"/>
          </a:solidFill>
          <a:ln w="0">
            <a:solidFill>
              <a:srgbClr val="3D8DFF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8" name="Obdĺžnik 7">
            <a:extLst>
              <a:ext uri="{FF2B5EF4-FFF2-40B4-BE49-F238E27FC236}">
                <a16:creationId xmlns:a16="http://schemas.microsoft.com/office/drawing/2014/main" id="{CB8671D3-F2CB-4C07-ABAE-F22E71BD3C01}"/>
              </a:ext>
            </a:extLst>
          </p:cNvPr>
          <p:cNvSpPr>
            <a:spLocks noGrp="1"/>
          </p:cNvSpPr>
          <p:nvPr/>
        </p:nvSpPr>
        <p:spPr>
          <a:xfrm>
            <a:off x="800100" y="2459388"/>
            <a:ext cx="2876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2025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Formálny e‑mail</a:t>
            </a:r>
          </a:p>
        </p:txBody>
      </p:sp>
      <p:sp>
        <p:nvSpPr>
          <p:cNvPr id="9" name="Obdĺžnik 8">
            <a:extLst>
              <a:ext uri="{FF2B5EF4-FFF2-40B4-BE49-F238E27FC236}">
                <a16:creationId xmlns:a16="http://schemas.microsoft.com/office/drawing/2014/main" id="{13DEF20E-1D70-4E8F-A228-F628602A3B5F}"/>
              </a:ext>
            </a:extLst>
          </p:cNvPr>
          <p:cNvSpPr>
            <a:spLocks noGrp="1"/>
          </p:cNvSpPr>
          <p:nvPr/>
        </p:nvSpPr>
        <p:spPr>
          <a:xfrm>
            <a:off x="800100" y="2916588"/>
            <a:ext cx="2876550" cy="2838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63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„Z týchto bodov priprav návrh e‑mailu pre [príjemca]. Zachovaj mená, dátumy a sumy. Nejasné údaje označ [DOPLNIŤ]. Nič neposielaj. Na konci vypíš položky na kontrolu.“</a:t>
            </a:r>
          </a:p>
        </p:txBody>
      </p:sp>
      <p:sp>
        <p:nvSpPr>
          <p:cNvPr id="10" name="Obdĺžnik 9">
            <a:extLst>
              <a:ext uri="{FF2B5EF4-FFF2-40B4-BE49-F238E27FC236}">
                <a16:creationId xmlns:a16="http://schemas.microsoft.com/office/drawing/2014/main" id="{1B948C8E-4272-4D25-B627-FF5FE300A975}"/>
              </a:ext>
            </a:extLst>
          </p:cNvPr>
          <p:cNvSpPr>
            <a:spLocks noGrp="1"/>
          </p:cNvSpPr>
          <p:nvPr/>
        </p:nvSpPr>
        <p:spPr>
          <a:xfrm>
            <a:off x="4419600" y="2249838"/>
            <a:ext cx="3352800" cy="3714750"/>
          </a:xfrm>
          <a:prstGeom prst="rect">
            <a:avLst/>
          </a:prstGeom>
          <a:solidFill>
            <a:srgbClr val="F7F8FA"/>
          </a:solidFill>
          <a:ln w="9525">
            <a:solidFill>
              <a:srgbClr val="B8BCC4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1" name="Obdĺžnik 10">
            <a:extLst>
              <a:ext uri="{FF2B5EF4-FFF2-40B4-BE49-F238E27FC236}">
                <a16:creationId xmlns:a16="http://schemas.microsoft.com/office/drawing/2014/main" id="{50D80159-8FB6-410B-8616-293D54C9CD0B}"/>
              </a:ext>
            </a:extLst>
          </p:cNvPr>
          <p:cNvSpPr>
            <a:spLocks noGrp="1"/>
          </p:cNvSpPr>
          <p:nvPr/>
        </p:nvSpPr>
        <p:spPr>
          <a:xfrm>
            <a:off x="4419600" y="2249838"/>
            <a:ext cx="85725" cy="3714750"/>
          </a:xfrm>
          <a:prstGeom prst="rect">
            <a:avLst/>
          </a:prstGeom>
          <a:solidFill>
            <a:srgbClr val="6DCBF4"/>
          </a:solidFill>
          <a:ln w="0">
            <a:solidFill>
              <a:srgbClr val="6DCBF4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2" name="Obdĺžnik 11">
            <a:extLst>
              <a:ext uri="{FF2B5EF4-FFF2-40B4-BE49-F238E27FC236}">
                <a16:creationId xmlns:a16="http://schemas.microsoft.com/office/drawing/2014/main" id="{0C3CB650-47D3-406E-B3C1-8D12FF5473D5}"/>
              </a:ext>
            </a:extLst>
          </p:cNvPr>
          <p:cNvSpPr>
            <a:spLocks noGrp="1"/>
          </p:cNvSpPr>
          <p:nvPr/>
        </p:nvSpPr>
        <p:spPr>
          <a:xfrm>
            <a:off x="4686300" y="2459388"/>
            <a:ext cx="2876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2025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Zápisnica</a:t>
            </a:r>
          </a:p>
        </p:txBody>
      </p:sp>
      <p:sp>
        <p:nvSpPr>
          <p:cNvPr id="13" name="Obdĺžnik 12">
            <a:extLst>
              <a:ext uri="{FF2B5EF4-FFF2-40B4-BE49-F238E27FC236}">
                <a16:creationId xmlns:a16="http://schemas.microsoft.com/office/drawing/2014/main" id="{CB9936F0-E37C-4CFD-BFA1-86F9368FAA09}"/>
              </a:ext>
            </a:extLst>
          </p:cNvPr>
          <p:cNvSpPr>
            <a:spLocks noGrp="1"/>
          </p:cNvSpPr>
          <p:nvPr/>
        </p:nvSpPr>
        <p:spPr>
          <a:xfrm>
            <a:off x="4686300" y="2916588"/>
            <a:ext cx="2876550" cy="2838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63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„Z poznámok vytvor zápisnicu: téma, rozhodnutie, úloha, zodpovedná osoba a termín. Ak vlastník alebo termín chýba, nevymýšľaj ho. Pridaj zoznam otvorených bodov.“</a:t>
            </a:r>
          </a:p>
        </p:txBody>
      </p:sp>
      <p:sp>
        <p:nvSpPr>
          <p:cNvPr id="14" name="Obdĺžnik 13">
            <a:extLst>
              <a:ext uri="{FF2B5EF4-FFF2-40B4-BE49-F238E27FC236}">
                <a16:creationId xmlns:a16="http://schemas.microsoft.com/office/drawing/2014/main" id="{EC566C73-8AAB-49EC-97DC-D519B660FDCD}"/>
              </a:ext>
            </a:extLst>
          </p:cNvPr>
          <p:cNvSpPr>
            <a:spLocks noGrp="1"/>
          </p:cNvSpPr>
          <p:nvPr/>
        </p:nvSpPr>
        <p:spPr>
          <a:xfrm>
            <a:off x="8305800" y="2249838"/>
            <a:ext cx="3352800" cy="3714750"/>
          </a:xfrm>
          <a:prstGeom prst="rect">
            <a:avLst/>
          </a:prstGeom>
          <a:solidFill>
            <a:srgbClr val="F7F8FA"/>
          </a:solidFill>
          <a:ln w="9525">
            <a:solidFill>
              <a:srgbClr val="B8BCC4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5" name="Obdĺžnik 14">
            <a:extLst>
              <a:ext uri="{FF2B5EF4-FFF2-40B4-BE49-F238E27FC236}">
                <a16:creationId xmlns:a16="http://schemas.microsoft.com/office/drawing/2014/main" id="{A65BD37C-BE31-4F15-AAAD-4DAB89198788}"/>
              </a:ext>
            </a:extLst>
          </p:cNvPr>
          <p:cNvSpPr>
            <a:spLocks noGrp="1"/>
          </p:cNvSpPr>
          <p:nvPr/>
        </p:nvSpPr>
        <p:spPr>
          <a:xfrm>
            <a:off x="8305800" y="2249838"/>
            <a:ext cx="85725" cy="3714750"/>
          </a:xfrm>
          <a:prstGeom prst="rect">
            <a:avLst/>
          </a:prstGeom>
          <a:solidFill>
            <a:srgbClr val="123B63"/>
          </a:solidFill>
          <a:ln w="0">
            <a:solidFill>
              <a:srgbClr val="123B63"/>
            </a:solidFill>
            <a:prstDash val="solid"/>
          </a:ln>
        </p:spPr>
        <p:txBody>
          <a:bodyPr/>
          <a:lstStyle/>
          <a:p>
            <a:endParaRPr lang="sk-SK" noProof="0" dirty="0"/>
          </a:p>
        </p:txBody>
      </p:sp>
      <p:sp>
        <p:nvSpPr>
          <p:cNvPr id="16" name="Obdĺžnik 15">
            <a:extLst>
              <a:ext uri="{FF2B5EF4-FFF2-40B4-BE49-F238E27FC236}">
                <a16:creationId xmlns:a16="http://schemas.microsoft.com/office/drawing/2014/main" id="{2E3D8BBA-E47B-48F5-A1E0-B85D05182E90}"/>
              </a:ext>
            </a:extLst>
          </p:cNvPr>
          <p:cNvSpPr>
            <a:spLocks noGrp="1"/>
          </p:cNvSpPr>
          <p:nvPr/>
        </p:nvSpPr>
        <p:spPr>
          <a:xfrm>
            <a:off x="8572500" y="2459388"/>
            <a:ext cx="28765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025" b="1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2025" b="1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Kontrola tabuľky</a:t>
            </a:r>
          </a:p>
        </p:txBody>
      </p:sp>
      <p:sp>
        <p:nvSpPr>
          <p:cNvPr id="17" name="Obdĺžnik 16">
            <a:extLst>
              <a:ext uri="{FF2B5EF4-FFF2-40B4-BE49-F238E27FC236}">
                <a16:creationId xmlns:a16="http://schemas.microsoft.com/office/drawing/2014/main" id="{08A03380-8E2B-4101-96ED-A965C2012B42}"/>
              </a:ext>
            </a:extLst>
          </p:cNvPr>
          <p:cNvSpPr>
            <a:spLocks noGrp="1"/>
          </p:cNvSpPr>
          <p:nvPr/>
        </p:nvSpPr>
        <p:spPr>
          <a:xfrm>
            <a:off x="8572500" y="2916588"/>
            <a:ext cx="2876550" cy="2838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8000"/>
              </a:lnSpc>
              <a:buNone/>
              <a:defRPr sz="1463">
                <a:solidFill>
                  <a:srgbClr val="0B1B31"/>
                </a:solidFill>
                <a:latin typeface="Arial"/>
                <a:ea typeface="Arial"/>
                <a:cs typeface="Arial"/>
              </a:defRPr>
            </a:pPr>
            <a:r>
              <a:rPr lang="sk-SK" sz="1463" noProof="0" dirty="0">
                <a:solidFill>
                  <a:srgbClr val="0B1B31"/>
                </a:solidFill>
                <a:latin typeface="Arial"/>
                <a:ea typeface="Arial"/>
                <a:cs typeface="Arial"/>
              </a:rPr>
              <a:t>„Porovnaj plán a skutočnosť. Zachovaj pôvodné hodnoty, vypočítaj rozdiel a označ odchýlku nad [hranica]. Uveď vzorec, chýbajúce údaje a kontrolné súčty.“</a:t>
            </a:r>
          </a:p>
        </p:txBody>
      </p:sp>
      <p:sp>
        <p:nvSpPr>
          <p:cNvPr id="18" name="Obdĺžnik 17">
            <a:extLst>
              <a:ext uri="{FF2B5EF4-FFF2-40B4-BE49-F238E27FC236}">
                <a16:creationId xmlns:a16="http://schemas.microsoft.com/office/drawing/2014/main" id="{6BE19212-8DEE-409F-8B9E-1453762098CD}"/>
              </a:ext>
            </a:extLst>
          </p:cNvPr>
          <p:cNvSpPr>
            <a:spLocks noGrp="1"/>
          </p:cNvSpPr>
          <p:nvPr/>
        </p:nvSpPr>
        <p:spPr>
          <a:xfrm>
            <a:off x="533400" y="6097938"/>
            <a:ext cx="111252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5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lang="sk-SK" sz="15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Ak má </a:t>
            </a:r>
            <a:r>
              <a:rPr lang="sk-SK" sz="1500" b="1" noProof="0" dirty="0" err="1">
                <a:solidFill>
                  <a:srgbClr val="FFFFFF"/>
                </a:solidFill>
                <a:latin typeface="Arial"/>
                <a:ea typeface="Arial"/>
                <a:cs typeface="Arial"/>
              </a:rPr>
              <a:t>ChatGPT</a:t>
            </a:r>
            <a:r>
              <a:rPr lang="sk-SK" sz="1500" b="1" noProof="0" dirty="0">
                <a:solidFill>
                  <a:srgbClr val="FFFFFF"/>
                </a:solidFill>
                <a:latin typeface="Arial"/>
                <a:ea typeface="Arial"/>
                <a:cs typeface="Arial"/>
              </a:rPr>
              <a:t> prístup k aplikácii, výslovne určte: iba čítať · pripraviť návrh · nevykonať zmenu.</a:t>
            </a:r>
          </a:p>
        </p:txBody>
      </p:sp>
      <p:sp>
        <p:nvSpPr>
          <p:cNvPr id="4" name="Obdĺžnik 3">
            <a:extLst>
              <a:ext uri="{FF2B5EF4-FFF2-40B4-BE49-F238E27FC236}">
                <a16:creationId xmlns:a16="http://schemas.microsoft.com/office/drawing/2014/main" id="{803BE268-3645-C33D-8C32-3FBF4E36C7EC}"/>
              </a:ext>
            </a:extLst>
          </p:cNvPr>
          <p:cNvSpPr/>
          <p:nvPr/>
        </p:nvSpPr>
        <p:spPr>
          <a:xfrm>
            <a:off x="10566401" y="590550"/>
            <a:ext cx="1625600" cy="140211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5" name="BlokTextu 4">
            <a:extLst>
              <a:ext uri="{FF2B5EF4-FFF2-40B4-BE49-F238E27FC236}">
                <a16:creationId xmlns:a16="http://schemas.microsoft.com/office/drawing/2014/main" id="{0F8D5122-362B-DF64-EF4A-FA3243989642}"/>
              </a:ext>
            </a:extLst>
          </p:cNvPr>
          <p:cNvSpPr txBox="1"/>
          <p:nvPr/>
        </p:nvSpPr>
        <p:spPr>
          <a:xfrm>
            <a:off x="10692239" y="876107"/>
            <a:ext cx="1328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2400" b="1" dirty="0">
                <a:solidFill>
                  <a:srgbClr val="FFFF00"/>
                </a:solidFill>
              </a:rPr>
              <a:t>Domáca úloha</a:t>
            </a:r>
          </a:p>
        </p:txBody>
      </p:sp>
    </p:spTree>
    <p:extLst>
      <p:ext uri="{BB962C8B-B14F-4D97-AF65-F5344CB8AC3E}">
        <p14:creationId xmlns:p14="http://schemas.microsoft.com/office/powerpoint/2010/main" val="1717695543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Modrá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Berlí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í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7C1C476-4EED-437F-B232-AB575F6A1A74}">
  <we:reference id="WA200010215" version="2.0.0.0" store="Omex" storeType="OMEX"/>
  <we:alternateReferences>
    <we:reference id="WA200010215" version="2.0.0.0" store="WA200010215" storeType="OMEX"/>
  </we:alternateReferences>
  <we:properties>
    <we:property name="bps.codex_control.document_id" value="&quot;354c5cf2-5bc3-4409-9102-1e157e92c150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2671</TotalTime>
  <Words>3237</Words>
  <Application>Microsoft Office PowerPoint</Application>
  <PresentationFormat>Širokouhlá</PresentationFormat>
  <Paragraphs>275</Paragraphs>
  <Slides>7</Slides>
  <Notes>7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7</vt:i4>
      </vt:variant>
    </vt:vector>
  </HeadingPairs>
  <TitlesOfParts>
    <vt:vector size="11" baseType="lpstr">
      <vt:lpstr>Aptos</vt:lpstr>
      <vt:lpstr>Arial</vt:lpstr>
      <vt:lpstr>Trebuchet MS</vt:lpstr>
      <vt:lpstr>Berlín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Miroslav Šebo</dc:creator>
  <cp:lastModifiedBy>Miroslav Šebo</cp:lastModifiedBy>
  <cp:revision>9</cp:revision>
  <dcterms:created xsi:type="dcterms:W3CDTF">2026-07-07T11:28:09Z</dcterms:created>
  <dcterms:modified xsi:type="dcterms:W3CDTF">2026-08-27T19:31:08Z</dcterms:modified>
</cp:coreProperties>
</file>