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28B419-2C3F-47AB-94BE-18DCABF30ADE}" v="20" dt="2026-10-18T19:20:37.3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6" autoAdjust="0"/>
    <p:restoredTop sz="68357" autoAdjust="0"/>
  </p:normalViewPr>
  <p:slideViewPr>
    <p:cSldViewPr snapToGrid="0">
      <p:cViewPr varScale="1">
        <p:scale>
          <a:sx n="75" d="100"/>
          <a:sy n="75" d="100"/>
        </p:scale>
        <p:origin x="592" y="52"/>
      </p:cViewPr>
      <p:guideLst/>
    </p:cSldViewPr>
  </p:slideViewPr>
  <p:notesTextViewPr>
    <p:cViewPr>
      <p:scale>
        <a:sx n="1" d="1"/>
        <a:sy n="1" d="1"/>
      </p:scale>
      <p:origin x="0" y="-784"/>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oslav Šebo" userId="0c16eab3-f23b-4b28-833f-9ba5f66533c9" providerId="ADAL" clId="{3CF8DCE2-FDE6-456F-B5E7-E007D7E8187A}"/>
    <pc:docChg chg="custSel delSld modSld">
      <pc:chgData name="Miroslav Šebo" userId="0c16eab3-f23b-4b28-833f-9ba5f66533c9" providerId="ADAL" clId="{3CF8DCE2-FDE6-456F-B5E7-E007D7E8187A}" dt="2026-10-18T19:26:54.097" v="59" actId="790"/>
      <pc:docMkLst>
        <pc:docMk/>
      </pc:docMkLst>
      <pc:sldChg chg="delSp mod">
        <pc:chgData name="Miroslav Šebo" userId="0c16eab3-f23b-4b28-833f-9ba5f66533c9" providerId="ADAL" clId="{3CF8DCE2-FDE6-456F-B5E7-E007D7E8187A}" dt="2026-10-18T17:45:46.742" v="1"/>
        <pc:sldMkLst>
          <pc:docMk/>
          <pc:sldMk cId="11068807" sldId="256"/>
        </pc:sldMkLst>
        <pc:spChg chg="del">
          <ac:chgData name="Miroslav Šebo" userId="0c16eab3-f23b-4b28-833f-9ba5f66533c9" providerId="ADAL" clId="{3CF8DCE2-FDE6-456F-B5E7-E007D7E8187A}" dt="2026-10-18T17:45:46.742" v="1"/>
          <ac:spMkLst>
            <pc:docMk/>
            <pc:sldMk cId="11068807" sldId="256"/>
            <ac:spMk id="6" creationId="{D3DFB66C-DA43-40A4-855A-3591D34013AD}"/>
          </ac:spMkLst>
        </pc:spChg>
      </pc:sldChg>
      <pc:sldChg chg="delSp mod modNotesTx">
        <pc:chgData name="Miroslav Šebo" userId="0c16eab3-f23b-4b28-833f-9ba5f66533c9" providerId="ADAL" clId="{3CF8DCE2-FDE6-456F-B5E7-E007D7E8187A}" dt="2026-10-18T17:45:46.742" v="2"/>
        <pc:sldMkLst>
          <pc:docMk/>
          <pc:sldMk cId="620684824" sldId="257"/>
        </pc:sldMkLst>
        <pc:spChg chg="del">
          <ac:chgData name="Miroslav Šebo" userId="0c16eab3-f23b-4b28-833f-9ba5f66533c9" providerId="ADAL" clId="{3CF8DCE2-FDE6-456F-B5E7-E007D7E8187A}" dt="2026-10-18T17:45:46.742" v="2"/>
          <ac:spMkLst>
            <pc:docMk/>
            <pc:sldMk cId="620684824" sldId="257"/>
            <ac:spMk id="11" creationId="{071203B3-3840-4311-9EEC-15B10E34097A}"/>
          </ac:spMkLst>
        </pc:spChg>
      </pc:sldChg>
      <pc:sldChg chg="delSp mod modNotesTx">
        <pc:chgData name="Miroslav Šebo" userId="0c16eab3-f23b-4b28-833f-9ba5f66533c9" providerId="ADAL" clId="{3CF8DCE2-FDE6-456F-B5E7-E007D7E8187A}" dt="2026-10-18T17:45:55.507" v="11" actId="790"/>
        <pc:sldMkLst>
          <pc:docMk/>
          <pc:sldMk cId="1147406483" sldId="259"/>
        </pc:sldMkLst>
        <pc:spChg chg="del">
          <ac:chgData name="Miroslav Šebo" userId="0c16eab3-f23b-4b28-833f-9ba5f66533c9" providerId="ADAL" clId="{3CF8DCE2-FDE6-456F-B5E7-E007D7E8187A}" dt="2026-10-18T17:45:46.743" v="3"/>
          <ac:spMkLst>
            <pc:docMk/>
            <pc:sldMk cId="1147406483" sldId="259"/>
            <ac:spMk id="17" creationId="{60B87D90-A8B1-4588-BE26-243571971211}"/>
          </ac:spMkLst>
        </pc:spChg>
      </pc:sldChg>
      <pc:sldChg chg="delSp mod">
        <pc:chgData name="Miroslav Šebo" userId="0c16eab3-f23b-4b28-833f-9ba5f66533c9" providerId="ADAL" clId="{3CF8DCE2-FDE6-456F-B5E7-E007D7E8187A}" dt="2026-10-18T17:45:46.743" v="4"/>
        <pc:sldMkLst>
          <pc:docMk/>
          <pc:sldMk cId="259766466" sldId="260"/>
        </pc:sldMkLst>
        <pc:spChg chg="del">
          <ac:chgData name="Miroslav Šebo" userId="0c16eab3-f23b-4b28-833f-9ba5f66533c9" providerId="ADAL" clId="{3CF8DCE2-FDE6-456F-B5E7-E007D7E8187A}" dt="2026-10-18T17:45:46.743" v="4"/>
          <ac:spMkLst>
            <pc:docMk/>
            <pc:sldMk cId="259766466" sldId="260"/>
            <ac:spMk id="17" creationId="{5CBC8344-87AC-4A53-92F3-AB9726C0655A}"/>
          </ac:spMkLst>
        </pc:spChg>
      </pc:sldChg>
      <pc:sldChg chg="delSp mod">
        <pc:chgData name="Miroslav Šebo" userId="0c16eab3-f23b-4b28-833f-9ba5f66533c9" providerId="ADAL" clId="{3CF8DCE2-FDE6-456F-B5E7-E007D7E8187A}" dt="2026-10-18T17:45:46.743" v="5"/>
        <pc:sldMkLst>
          <pc:docMk/>
          <pc:sldMk cId="251746952" sldId="261"/>
        </pc:sldMkLst>
        <pc:spChg chg="del">
          <ac:chgData name="Miroslav Šebo" userId="0c16eab3-f23b-4b28-833f-9ba5f66533c9" providerId="ADAL" clId="{3CF8DCE2-FDE6-456F-B5E7-E007D7E8187A}" dt="2026-10-18T17:45:46.743" v="5"/>
          <ac:spMkLst>
            <pc:docMk/>
            <pc:sldMk cId="251746952" sldId="261"/>
            <ac:spMk id="17" creationId="{8D3EF35B-9549-4670-92CC-3A5A371A7163}"/>
          </ac:spMkLst>
        </pc:spChg>
      </pc:sldChg>
      <pc:sldChg chg="delSp mod modNotesTx">
        <pc:chgData name="Miroslav Šebo" userId="0c16eab3-f23b-4b28-833f-9ba5f66533c9" providerId="ADAL" clId="{3CF8DCE2-FDE6-456F-B5E7-E007D7E8187A}" dt="2026-10-18T19:04:04.265" v="37" actId="790"/>
        <pc:sldMkLst>
          <pc:docMk/>
          <pc:sldMk cId="421460530" sldId="262"/>
        </pc:sldMkLst>
        <pc:spChg chg="del">
          <ac:chgData name="Miroslav Šebo" userId="0c16eab3-f23b-4b28-833f-9ba5f66533c9" providerId="ADAL" clId="{3CF8DCE2-FDE6-456F-B5E7-E007D7E8187A}" dt="2026-10-18T17:45:46.744" v="6"/>
          <ac:spMkLst>
            <pc:docMk/>
            <pc:sldMk cId="421460530" sldId="262"/>
            <ac:spMk id="6" creationId="{BF561056-CBAE-4C3D-8E22-77E5DE6B1090}"/>
          </ac:spMkLst>
        </pc:spChg>
      </pc:sldChg>
      <pc:sldChg chg="delSp mod modNotes modNotesTx">
        <pc:chgData name="Miroslav Šebo" userId="0c16eab3-f23b-4b28-833f-9ba5f66533c9" providerId="ADAL" clId="{3CF8DCE2-FDE6-456F-B5E7-E007D7E8187A}" dt="2026-10-18T19:20:37.315" v="56"/>
        <pc:sldMkLst>
          <pc:docMk/>
          <pc:sldMk cId="172060472" sldId="263"/>
        </pc:sldMkLst>
        <pc:spChg chg="del">
          <ac:chgData name="Miroslav Šebo" userId="0c16eab3-f23b-4b28-833f-9ba5f66533c9" providerId="ADAL" clId="{3CF8DCE2-FDE6-456F-B5E7-E007D7E8187A}" dt="2026-10-18T17:45:46.744" v="7"/>
          <ac:spMkLst>
            <pc:docMk/>
            <pc:sldMk cId="172060472" sldId="263"/>
            <ac:spMk id="9" creationId="{CCA1BF90-BA82-4E94-8715-EA1B70A6D865}"/>
          </ac:spMkLst>
        </pc:spChg>
      </pc:sldChg>
      <pc:sldChg chg="delSp mod modNotes modNotesTx">
        <pc:chgData name="Miroslav Šebo" userId="0c16eab3-f23b-4b28-833f-9ba5f66533c9" providerId="ADAL" clId="{3CF8DCE2-FDE6-456F-B5E7-E007D7E8187A}" dt="2026-10-18T19:20:37.315" v="56"/>
        <pc:sldMkLst>
          <pc:docMk/>
          <pc:sldMk cId="812885061" sldId="264"/>
        </pc:sldMkLst>
        <pc:spChg chg="del">
          <ac:chgData name="Miroslav Šebo" userId="0c16eab3-f23b-4b28-833f-9ba5f66533c9" providerId="ADAL" clId="{3CF8DCE2-FDE6-456F-B5E7-E007D7E8187A}" dt="2026-10-18T17:45:46.744" v="8"/>
          <ac:spMkLst>
            <pc:docMk/>
            <pc:sldMk cId="812885061" sldId="264"/>
            <ac:spMk id="9" creationId="{838D25C9-76B7-4FB3-B3EA-E4D141184332}"/>
          </ac:spMkLst>
        </pc:spChg>
      </pc:sldChg>
      <pc:sldChg chg="delSp mod modNotes modNotesTx">
        <pc:chgData name="Miroslav Šebo" userId="0c16eab3-f23b-4b28-833f-9ba5f66533c9" providerId="ADAL" clId="{3CF8DCE2-FDE6-456F-B5E7-E007D7E8187A}" dt="2026-10-18T19:20:37.315" v="56"/>
        <pc:sldMkLst>
          <pc:docMk/>
          <pc:sldMk cId="210633837" sldId="265"/>
        </pc:sldMkLst>
        <pc:spChg chg="del">
          <ac:chgData name="Miroslav Šebo" userId="0c16eab3-f23b-4b28-833f-9ba5f66533c9" providerId="ADAL" clId="{3CF8DCE2-FDE6-456F-B5E7-E007D7E8187A}" dt="2026-10-18T17:45:46.744" v="9"/>
          <ac:spMkLst>
            <pc:docMk/>
            <pc:sldMk cId="210633837" sldId="265"/>
            <ac:spMk id="9" creationId="{F01A7B1B-BA12-49BC-A0BE-84D6E50DA1AA}"/>
          </ac:spMkLst>
        </pc:spChg>
      </pc:sldChg>
      <pc:sldChg chg="delSp mod">
        <pc:chgData name="Miroslav Šebo" userId="0c16eab3-f23b-4b28-833f-9ba5f66533c9" providerId="ADAL" clId="{3CF8DCE2-FDE6-456F-B5E7-E007D7E8187A}" dt="2026-10-18T17:45:46.745" v="10"/>
        <pc:sldMkLst>
          <pc:docMk/>
          <pc:sldMk cId="2032615818" sldId="266"/>
        </pc:sldMkLst>
        <pc:spChg chg="del">
          <ac:chgData name="Miroslav Šebo" userId="0c16eab3-f23b-4b28-833f-9ba5f66533c9" providerId="ADAL" clId="{3CF8DCE2-FDE6-456F-B5E7-E007D7E8187A}" dt="2026-10-18T17:45:46.745" v="10"/>
          <ac:spMkLst>
            <pc:docMk/>
            <pc:sldMk cId="2032615818" sldId="266"/>
            <ac:spMk id="9" creationId="{598B591A-639B-4077-828C-0FD4F87DE6DB}"/>
          </ac:spMkLst>
        </pc:spChg>
      </pc:sldChg>
      <pc:sldChg chg="delSp mod">
        <pc:chgData name="Miroslav Šebo" userId="0c16eab3-f23b-4b28-833f-9ba5f66533c9" providerId="ADAL" clId="{3CF8DCE2-FDE6-456F-B5E7-E007D7E8187A}" dt="2026-10-18T17:50:44.984" v="36" actId="478"/>
        <pc:sldMkLst>
          <pc:docMk/>
          <pc:sldMk cId="294457800" sldId="267"/>
        </pc:sldMkLst>
        <pc:spChg chg="del">
          <ac:chgData name="Miroslav Šebo" userId="0c16eab3-f23b-4b28-833f-9ba5f66533c9" providerId="ADAL" clId="{3CF8DCE2-FDE6-456F-B5E7-E007D7E8187A}" dt="2026-10-18T17:50:44.984" v="36" actId="478"/>
          <ac:spMkLst>
            <pc:docMk/>
            <pc:sldMk cId="294457800" sldId="267"/>
            <ac:spMk id="6" creationId="{A38B032C-FA1D-482B-91E7-CBD7D0424871}"/>
          </ac:spMkLst>
        </pc:spChg>
      </pc:sldChg>
      <pc:sldChg chg="delSp mod modNotes modNotesTx">
        <pc:chgData name="Miroslav Šebo" userId="0c16eab3-f23b-4b28-833f-9ba5f66533c9" providerId="ADAL" clId="{3CF8DCE2-FDE6-456F-B5E7-E007D7E8187A}" dt="2026-10-18T19:20:37.315" v="56"/>
        <pc:sldMkLst>
          <pc:docMk/>
          <pc:sldMk cId="880284601" sldId="268"/>
        </pc:sldMkLst>
        <pc:spChg chg="del">
          <ac:chgData name="Miroslav Šebo" userId="0c16eab3-f23b-4b28-833f-9ba5f66533c9" providerId="ADAL" clId="{3CF8DCE2-FDE6-456F-B5E7-E007D7E8187A}" dt="2026-10-18T17:50:41.480" v="35" actId="478"/>
          <ac:spMkLst>
            <pc:docMk/>
            <pc:sldMk cId="880284601" sldId="268"/>
            <ac:spMk id="9" creationId="{C0F3C503-E1D6-461E-90B5-C8C34AF2A6F5}"/>
          </ac:spMkLst>
        </pc:spChg>
      </pc:sldChg>
      <pc:sldChg chg="delSp mod modNotes modNotesTx">
        <pc:chgData name="Miroslav Šebo" userId="0c16eab3-f23b-4b28-833f-9ba5f66533c9" providerId="ADAL" clId="{3CF8DCE2-FDE6-456F-B5E7-E007D7E8187A}" dt="2026-10-18T19:20:37.315" v="56"/>
        <pc:sldMkLst>
          <pc:docMk/>
          <pc:sldMk cId="899803680" sldId="269"/>
        </pc:sldMkLst>
        <pc:spChg chg="del">
          <ac:chgData name="Miroslav Šebo" userId="0c16eab3-f23b-4b28-833f-9ba5f66533c9" providerId="ADAL" clId="{3CF8DCE2-FDE6-456F-B5E7-E007D7E8187A}" dt="2026-10-18T17:50:38.444" v="34" actId="478"/>
          <ac:spMkLst>
            <pc:docMk/>
            <pc:sldMk cId="899803680" sldId="269"/>
            <ac:spMk id="9" creationId="{9D6B26A9-5F63-4999-BD0E-7AEA950046DE}"/>
          </ac:spMkLst>
        </pc:spChg>
      </pc:sldChg>
      <pc:sldChg chg="delSp mod modNotes modNotesTx">
        <pc:chgData name="Miroslav Šebo" userId="0c16eab3-f23b-4b28-833f-9ba5f66533c9" providerId="ADAL" clId="{3CF8DCE2-FDE6-456F-B5E7-E007D7E8187A}" dt="2026-10-18T19:20:37.315" v="56"/>
        <pc:sldMkLst>
          <pc:docMk/>
          <pc:sldMk cId="172594967" sldId="270"/>
        </pc:sldMkLst>
        <pc:spChg chg="del">
          <ac:chgData name="Miroslav Šebo" userId="0c16eab3-f23b-4b28-833f-9ba5f66533c9" providerId="ADAL" clId="{3CF8DCE2-FDE6-456F-B5E7-E007D7E8187A}" dt="2026-10-18T17:50:35.047" v="33" actId="478"/>
          <ac:spMkLst>
            <pc:docMk/>
            <pc:sldMk cId="172594967" sldId="270"/>
            <ac:spMk id="9" creationId="{7DA8428C-B327-470E-BAE9-7EF823942D60}"/>
          </ac:spMkLst>
        </pc:spChg>
      </pc:sldChg>
      <pc:sldChg chg="delSp mod modNotesTx">
        <pc:chgData name="Miroslav Šebo" userId="0c16eab3-f23b-4b28-833f-9ba5f66533c9" providerId="ADAL" clId="{3CF8DCE2-FDE6-456F-B5E7-E007D7E8187A}" dt="2026-10-18T19:19:13.892" v="49" actId="790"/>
        <pc:sldMkLst>
          <pc:docMk/>
          <pc:sldMk cId="1742305001" sldId="271"/>
        </pc:sldMkLst>
        <pc:spChg chg="del">
          <ac:chgData name="Miroslav Šebo" userId="0c16eab3-f23b-4b28-833f-9ba5f66533c9" providerId="ADAL" clId="{3CF8DCE2-FDE6-456F-B5E7-E007D7E8187A}" dt="2026-10-18T17:50:31.466" v="32" actId="478"/>
          <ac:spMkLst>
            <pc:docMk/>
            <pc:sldMk cId="1742305001" sldId="271"/>
            <ac:spMk id="9" creationId="{AFBA371D-2381-4085-90BC-A03EE319FACF}"/>
          </ac:spMkLst>
        </pc:spChg>
      </pc:sldChg>
      <pc:sldChg chg="del">
        <pc:chgData name="Miroslav Šebo" userId="0c16eab3-f23b-4b28-833f-9ba5f66533c9" providerId="ADAL" clId="{3CF8DCE2-FDE6-456F-B5E7-E007D7E8187A}" dt="2026-10-18T17:50:26.260" v="31" actId="2696"/>
        <pc:sldMkLst>
          <pc:docMk/>
          <pc:sldMk cId="1517096383" sldId="272"/>
        </pc:sldMkLst>
      </pc:sldChg>
      <pc:sldChg chg="delSp mod modNotesTx">
        <pc:chgData name="Miroslav Šebo" userId="0c16eab3-f23b-4b28-833f-9ba5f66533c9" providerId="ADAL" clId="{3CF8DCE2-FDE6-456F-B5E7-E007D7E8187A}" dt="2026-10-18T19:19:07.031" v="48" actId="790"/>
        <pc:sldMkLst>
          <pc:docMk/>
          <pc:sldMk cId="1416295891" sldId="273"/>
        </pc:sldMkLst>
        <pc:spChg chg="del">
          <ac:chgData name="Miroslav Šebo" userId="0c16eab3-f23b-4b28-833f-9ba5f66533c9" providerId="ADAL" clId="{3CF8DCE2-FDE6-456F-B5E7-E007D7E8187A}" dt="2026-10-18T17:50:19.551" v="30" actId="478"/>
          <ac:spMkLst>
            <pc:docMk/>
            <pc:sldMk cId="1416295891" sldId="273"/>
            <ac:spMk id="7" creationId="{C3344574-C75F-4F5E-AD7E-6A32E26C1494}"/>
          </ac:spMkLst>
        </pc:spChg>
      </pc:sldChg>
      <pc:sldChg chg="delSp mod modNotes modNotesTx">
        <pc:chgData name="Miroslav Šebo" userId="0c16eab3-f23b-4b28-833f-9ba5f66533c9" providerId="ADAL" clId="{3CF8DCE2-FDE6-456F-B5E7-E007D7E8187A}" dt="2026-10-18T19:20:37.315" v="56"/>
        <pc:sldMkLst>
          <pc:docMk/>
          <pc:sldMk cId="879717748" sldId="274"/>
        </pc:sldMkLst>
        <pc:spChg chg="del">
          <ac:chgData name="Miroslav Šebo" userId="0c16eab3-f23b-4b28-833f-9ba5f66533c9" providerId="ADAL" clId="{3CF8DCE2-FDE6-456F-B5E7-E007D7E8187A}" dt="2026-10-18T17:50:15.851" v="29" actId="478"/>
          <ac:spMkLst>
            <pc:docMk/>
            <pc:sldMk cId="879717748" sldId="274"/>
            <ac:spMk id="9" creationId="{53846674-00CF-4A97-9214-766BF305E272}"/>
          </ac:spMkLst>
        </pc:spChg>
      </pc:sldChg>
      <pc:sldChg chg="delSp mod modNotes modNotesTx">
        <pc:chgData name="Miroslav Šebo" userId="0c16eab3-f23b-4b28-833f-9ba5f66533c9" providerId="ADAL" clId="{3CF8DCE2-FDE6-456F-B5E7-E007D7E8187A}" dt="2026-10-18T19:20:37.315" v="56"/>
        <pc:sldMkLst>
          <pc:docMk/>
          <pc:sldMk cId="1429810537" sldId="275"/>
        </pc:sldMkLst>
        <pc:spChg chg="del">
          <ac:chgData name="Miroslav Šebo" userId="0c16eab3-f23b-4b28-833f-9ba5f66533c9" providerId="ADAL" clId="{3CF8DCE2-FDE6-456F-B5E7-E007D7E8187A}" dt="2026-10-18T17:50:11.772" v="28" actId="478"/>
          <ac:spMkLst>
            <pc:docMk/>
            <pc:sldMk cId="1429810537" sldId="275"/>
            <ac:spMk id="9" creationId="{4E6A30A1-0ACB-4E87-9E70-6A5720ABA0A2}"/>
          </ac:spMkLst>
        </pc:spChg>
      </pc:sldChg>
      <pc:sldChg chg="delSp mod modNotes modNotesTx">
        <pc:chgData name="Miroslav Šebo" userId="0c16eab3-f23b-4b28-833f-9ba5f66533c9" providerId="ADAL" clId="{3CF8DCE2-FDE6-456F-B5E7-E007D7E8187A}" dt="2026-10-18T19:20:37.315" v="56"/>
        <pc:sldMkLst>
          <pc:docMk/>
          <pc:sldMk cId="634055304" sldId="276"/>
        </pc:sldMkLst>
        <pc:spChg chg="del">
          <ac:chgData name="Miroslav Šebo" userId="0c16eab3-f23b-4b28-833f-9ba5f66533c9" providerId="ADAL" clId="{3CF8DCE2-FDE6-456F-B5E7-E007D7E8187A}" dt="2026-10-18T17:50:07.772" v="27" actId="478"/>
          <ac:spMkLst>
            <pc:docMk/>
            <pc:sldMk cId="634055304" sldId="276"/>
            <ac:spMk id="9" creationId="{99759D63-1E8B-4BFA-9026-721EE02BD24D}"/>
          </ac:spMkLst>
        </pc:spChg>
      </pc:sldChg>
      <pc:sldChg chg="delSp mod modNotesTx">
        <pc:chgData name="Miroslav Šebo" userId="0c16eab3-f23b-4b28-833f-9ba5f66533c9" providerId="ADAL" clId="{3CF8DCE2-FDE6-456F-B5E7-E007D7E8187A}" dt="2026-10-18T19:19:57.002" v="53" actId="790"/>
        <pc:sldMkLst>
          <pc:docMk/>
          <pc:sldMk cId="498178522" sldId="277"/>
        </pc:sldMkLst>
        <pc:spChg chg="del">
          <ac:chgData name="Miroslav Šebo" userId="0c16eab3-f23b-4b28-833f-9ba5f66533c9" providerId="ADAL" clId="{3CF8DCE2-FDE6-456F-B5E7-E007D7E8187A}" dt="2026-10-18T17:50:02.099" v="26" actId="478"/>
          <ac:spMkLst>
            <pc:docMk/>
            <pc:sldMk cId="498178522" sldId="277"/>
            <ac:spMk id="9" creationId="{895C4937-3CCA-45BC-8E5C-2A3A360B1E21}"/>
          </ac:spMkLst>
        </pc:spChg>
      </pc:sldChg>
      <pc:sldChg chg="delSp mod modNotesTx">
        <pc:chgData name="Miroslav Šebo" userId="0c16eab3-f23b-4b28-833f-9ba5f66533c9" providerId="ADAL" clId="{3CF8DCE2-FDE6-456F-B5E7-E007D7E8187A}" dt="2026-10-18T19:20:06.311" v="54" actId="790"/>
        <pc:sldMkLst>
          <pc:docMk/>
          <pc:sldMk cId="233978474" sldId="278"/>
        </pc:sldMkLst>
        <pc:spChg chg="del">
          <ac:chgData name="Miroslav Šebo" userId="0c16eab3-f23b-4b28-833f-9ba5f66533c9" providerId="ADAL" clId="{3CF8DCE2-FDE6-456F-B5E7-E007D7E8187A}" dt="2026-10-18T17:49:58.385" v="25" actId="478"/>
          <ac:spMkLst>
            <pc:docMk/>
            <pc:sldMk cId="233978474" sldId="278"/>
            <ac:spMk id="7" creationId="{2FF22892-1891-4DCC-9981-3D6EA4DEF443}"/>
          </ac:spMkLst>
        </pc:spChg>
      </pc:sldChg>
      <pc:sldChg chg="delSp mod modNotes modNotesTx">
        <pc:chgData name="Miroslav Šebo" userId="0c16eab3-f23b-4b28-833f-9ba5f66533c9" providerId="ADAL" clId="{3CF8DCE2-FDE6-456F-B5E7-E007D7E8187A}" dt="2026-10-18T19:20:37.315" v="56"/>
        <pc:sldMkLst>
          <pc:docMk/>
          <pc:sldMk cId="1024965466" sldId="279"/>
        </pc:sldMkLst>
        <pc:spChg chg="del">
          <ac:chgData name="Miroslav Šebo" userId="0c16eab3-f23b-4b28-833f-9ba5f66533c9" providerId="ADAL" clId="{3CF8DCE2-FDE6-456F-B5E7-E007D7E8187A}" dt="2026-10-18T17:49:54.709" v="24" actId="478"/>
          <ac:spMkLst>
            <pc:docMk/>
            <pc:sldMk cId="1024965466" sldId="279"/>
            <ac:spMk id="9" creationId="{C93B10B5-C5A4-4AF1-BE9E-723194A0FCC0}"/>
          </ac:spMkLst>
        </pc:spChg>
      </pc:sldChg>
      <pc:sldChg chg="delSp mod modNotes">
        <pc:chgData name="Miroslav Šebo" userId="0c16eab3-f23b-4b28-833f-9ba5f66533c9" providerId="ADAL" clId="{3CF8DCE2-FDE6-456F-B5E7-E007D7E8187A}" dt="2026-10-18T19:20:37.315" v="56"/>
        <pc:sldMkLst>
          <pc:docMk/>
          <pc:sldMk cId="1088379103" sldId="280"/>
        </pc:sldMkLst>
        <pc:spChg chg="del">
          <ac:chgData name="Miroslav Šebo" userId="0c16eab3-f23b-4b28-833f-9ba5f66533c9" providerId="ADAL" clId="{3CF8DCE2-FDE6-456F-B5E7-E007D7E8187A}" dt="2026-10-18T17:49:49.616" v="23" actId="478"/>
          <ac:spMkLst>
            <pc:docMk/>
            <pc:sldMk cId="1088379103" sldId="280"/>
            <ac:spMk id="9" creationId="{2CEB210C-F742-43F3-866C-42D6C41832E3}"/>
          </ac:spMkLst>
        </pc:spChg>
      </pc:sldChg>
      <pc:sldChg chg="delSp mod modNotes">
        <pc:chgData name="Miroslav Šebo" userId="0c16eab3-f23b-4b28-833f-9ba5f66533c9" providerId="ADAL" clId="{3CF8DCE2-FDE6-456F-B5E7-E007D7E8187A}" dt="2026-10-18T19:20:37.315" v="56"/>
        <pc:sldMkLst>
          <pc:docMk/>
          <pc:sldMk cId="922694806" sldId="281"/>
        </pc:sldMkLst>
        <pc:spChg chg="del">
          <ac:chgData name="Miroslav Šebo" userId="0c16eab3-f23b-4b28-833f-9ba5f66533c9" providerId="ADAL" clId="{3CF8DCE2-FDE6-456F-B5E7-E007D7E8187A}" dt="2026-10-18T17:49:46.031" v="22" actId="478"/>
          <ac:spMkLst>
            <pc:docMk/>
            <pc:sldMk cId="922694806" sldId="281"/>
            <ac:spMk id="9" creationId="{5D03A31A-E851-4A9D-A51C-24C3C28EB2BF}"/>
          </ac:spMkLst>
        </pc:spChg>
      </pc:sldChg>
      <pc:sldChg chg="delSp mod">
        <pc:chgData name="Miroslav Šebo" userId="0c16eab3-f23b-4b28-833f-9ba5f66533c9" providerId="ADAL" clId="{3CF8DCE2-FDE6-456F-B5E7-E007D7E8187A}" dt="2026-10-18T17:49:42.533" v="21" actId="478"/>
        <pc:sldMkLst>
          <pc:docMk/>
          <pc:sldMk cId="1091699565" sldId="282"/>
        </pc:sldMkLst>
        <pc:spChg chg="del">
          <ac:chgData name="Miroslav Šebo" userId="0c16eab3-f23b-4b28-833f-9ba5f66533c9" providerId="ADAL" clId="{3CF8DCE2-FDE6-456F-B5E7-E007D7E8187A}" dt="2026-10-18T17:49:42.533" v="21" actId="478"/>
          <ac:spMkLst>
            <pc:docMk/>
            <pc:sldMk cId="1091699565" sldId="282"/>
            <ac:spMk id="9" creationId="{AD23EB2E-8691-4E39-B1C9-AF38AA52500A}"/>
          </ac:spMkLst>
        </pc:spChg>
      </pc:sldChg>
      <pc:sldChg chg="delSp mod modNotesTx">
        <pc:chgData name="Miroslav Šebo" userId="0c16eab3-f23b-4b28-833f-9ba5f66533c9" providerId="ADAL" clId="{3CF8DCE2-FDE6-456F-B5E7-E007D7E8187A}" dt="2026-10-18T19:26:54.097" v="59" actId="790"/>
        <pc:sldMkLst>
          <pc:docMk/>
          <pc:sldMk cId="2043803163" sldId="283"/>
        </pc:sldMkLst>
        <pc:spChg chg="del">
          <ac:chgData name="Miroslav Šebo" userId="0c16eab3-f23b-4b28-833f-9ba5f66533c9" providerId="ADAL" clId="{3CF8DCE2-FDE6-456F-B5E7-E007D7E8187A}" dt="2026-10-18T17:49:37.588" v="20" actId="478"/>
          <ac:spMkLst>
            <pc:docMk/>
            <pc:sldMk cId="2043803163" sldId="283"/>
            <ac:spMk id="11" creationId="{38B2FEAD-28E2-41CC-A810-56F76C240389}"/>
          </ac:spMkLst>
        </pc:spChg>
      </pc:sldChg>
      <pc:sldChg chg="delSp mod">
        <pc:chgData name="Miroslav Šebo" userId="0c16eab3-f23b-4b28-833f-9ba5f66533c9" providerId="ADAL" clId="{3CF8DCE2-FDE6-456F-B5E7-E007D7E8187A}" dt="2026-10-18T17:49:34.395" v="19" actId="478"/>
        <pc:sldMkLst>
          <pc:docMk/>
          <pc:sldMk cId="1876105901" sldId="284"/>
        </pc:sldMkLst>
        <pc:spChg chg="del">
          <ac:chgData name="Miroslav Šebo" userId="0c16eab3-f23b-4b28-833f-9ba5f66533c9" providerId="ADAL" clId="{3CF8DCE2-FDE6-456F-B5E7-E007D7E8187A}" dt="2026-10-18T17:49:34.395" v="19" actId="478"/>
          <ac:spMkLst>
            <pc:docMk/>
            <pc:sldMk cId="1876105901" sldId="284"/>
            <ac:spMk id="17" creationId="{74CC0F61-E3B7-4217-9978-681D42B351BA}"/>
          </ac:spMkLst>
        </pc:spChg>
      </pc:sldChg>
      <pc:sldChg chg="delSp mod">
        <pc:chgData name="Miroslav Šebo" userId="0c16eab3-f23b-4b28-833f-9ba5f66533c9" providerId="ADAL" clId="{3CF8DCE2-FDE6-456F-B5E7-E007D7E8187A}" dt="2026-10-18T17:49:30.867" v="18" actId="478"/>
        <pc:sldMkLst>
          <pc:docMk/>
          <pc:sldMk cId="602498923" sldId="285"/>
        </pc:sldMkLst>
        <pc:spChg chg="del">
          <ac:chgData name="Miroslav Šebo" userId="0c16eab3-f23b-4b28-833f-9ba5f66533c9" providerId="ADAL" clId="{3CF8DCE2-FDE6-456F-B5E7-E007D7E8187A}" dt="2026-10-18T17:49:30.867" v="18" actId="478"/>
          <ac:spMkLst>
            <pc:docMk/>
            <pc:sldMk cId="602498923" sldId="285"/>
            <ac:spMk id="11" creationId="{30B78B26-ADAF-4168-8618-397144C3FDD1}"/>
          </ac:spMkLst>
        </pc:spChg>
      </pc:sldChg>
      <pc:sldChg chg="delSp mod">
        <pc:chgData name="Miroslav Šebo" userId="0c16eab3-f23b-4b28-833f-9ba5f66533c9" providerId="ADAL" clId="{3CF8DCE2-FDE6-456F-B5E7-E007D7E8187A}" dt="2026-10-18T17:49:27.065" v="17" actId="478"/>
        <pc:sldMkLst>
          <pc:docMk/>
          <pc:sldMk cId="1726435412" sldId="286"/>
        </pc:sldMkLst>
        <pc:spChg chg="del">
          <ac:chgData name="Miroslav Šebo" userId="0c16eab3-f23b-4b28-833f-9ba5f66533c9" providerId="ADAL" clId="{3CF8DCE2-FDE6-456F-B5E7-E007D7E8187A}" dt="2026-10-18T17:49:27.065" v="17" actId="478"/>
          <ac:spMkLst>
            <pc:docMk/>
            <pc:sldMk cId="1726435412" sldId="286"/>
            <ac:spMk id="17" creationId="{3E03D881-5CFD-40B6-AF01-071FE505DF90}"/>
          </ac:spMkLst>
        </pc:spChg>
      </pc:sldChg>
      <pc:sldChg chg="delSp modSp mod modNotesTx">
        <pc:chgData name="Miroslav Šebo" userId="0c16eab3-f23b-4b28-833f-9ba5f66533c9" providerId="ADAL" clId="{3CF8DCE2-FDE6-456F-B5E7-E007D7E8187A}" dt="2026-10-18T19:22:01.986" v="57" actId="790"/>
        <pc:sldMkLst>
          <pc:docMk/>
          <pc:sldMk cId="682712283" sldId="287"/>
        </pc:sldMkLst>
        <pc:spChg chg="del mod">
          <ac:chgData name="Miroslav Šebo" userId="0c16eab3-f23b-4b28-833f-9ba5f66533c9" providerId="ADAL" clId="{3CF8DCE2-FDE6-456F-B5E7-E007D7E8187A}" dt="2026-10-18T17:49:21.445" v="16" actId="478"/>
          <ac:spMkLst>
            <pc:docMk/>
            <pc:sldMk cId="682712283" sldId="287"/>
            <ac:spMk id="11" creationId="{2EA97992-0B2B-486C-BE0F-27511F87B8C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Materiál pre nepedagogických zamestnancov Pedagogickej fakulty Univerzity Konštantína Filozofa v Nitre. Podrobné zadania a modelové podklady nájdete v poznámkach ku konkrétnym snímkam. V aplikácii PowerPoint ich môžete otvoriť v zobrazení Poznámky alebo pri úpravách pod snímkou. Ak používate iný prehliadač prezentácií, vyhľadajte funkciu zobrazenia poznámok. Pracujte iba s modelovými údajmi v materiáli. Cieľom je naučiť sa formulovať pokyny a preverovať ich výsledok na typických kancelárskych úlohách.</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Po skončení školenia budete vedieť vytvoriť e-mail, prehľad povinností, zápisnicu alebo jednoduchú analýzu z podkladu. Základnou pracovnou zručnosťou je určiť cieľ, adresáta, obmedzenia a požadovaný formát. </a:t>
            </a:r>
            <a:r>
              <a:rPr lang="sk-SK" noProof="0" dirty="0" err="1"/>
              <a:t>ChatGPT</a:t>
            </a:r>
            <a:r>
              <a:rPr lang="sk-SK" noProof="0" dirty="0"/>
              <a:t> môže pripraviť návrh, ale pri konkrétnom pracovnom rozhodnutí zostáva potrebná ľudská kontrola. Pri porovnávaní odpovedí si všímajte, či sú správne všetky dátumy, počty, sumy a formulácie povinností. Na školení budete pracovať s fiktívnymi podkladmi, ktoré nepôsobia ako platné interné dokumenty. V poznámkach každej praktickej snímky je celé zadanie a kopírovateľný text. Do </a:t>
            </a:r>
            <a:r>
              <a:rPr lang="sk-SK" noProof="0" dirty="0" err="1"/>
              <a:t>ChatGPT</a:t>
            </a:r>
            <a:r>
              <a:rPr lang="sk-SK" noProof="0" dirty="0"/>
              <a:t> skopírujte celý blok medzi značkami podkladu spolu so zvoleným </a:t>
            </a:r>
            <a:r>
              <a:rPr lang="sk-SK" noProof="0" dirty="0" err="1"/>
              <a:t>promptom</a:t>
            </a:r>
            <a:r>
              <a:rPr lang="sk-SK" noProof="0" dirty="0"/>
              <a:t>.</a:t>
            </a:r>
          </a:p>
          <a:p>
            <a:endParaRPr lang="sk-SK" noProof="0" dirty="0"/>
          </a:p>
          <a:p>
            <a:r>
              <a:rPr lang="sk-SK" noProof="0" dirty="0"/>
              <a:t>Pred prvým cvičením si skúste vybaviť posledný administratívny text, ktorý ste pripravovali. Čo by sa zmenilo, keby ste vopred určili adresáta a povinné údaje? Pri školení nemusíte používať skutočný dokument. Stačí bezpečný modelový príklad, na ktorom možno nacvičiť rovnaký spôsob kontroly.</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err="1"/>
              <a:t>Prompt</a:t>
            </a:r>
            <a:r>
              <a:rPr lang="sk-SK" noProof="0" dirty="0"/>
              <a:t> je zadanie, ktorým opíšete, čo potrebujete pripraviť. Pri bežnej úlohe môžete uviesť šesť častí: cieľ, kontext a adresáta, podklad, požiadavky a obmedzenia, podobu výstupu a spôsob kontroly. Nejde o povinnú formulku. Pre krátku opravu jednej vety postačí jednoduchý pokyn. Pri zložitejšom dokumente však bez podkladu a kontroly AI ľahko doplní vierohodne znejúce údaje. Príklad: „Z priložených organizačných poznámok priprav e-mail kolegom do 150 slov. Zachovaj dátum a kapacitu. Chýbajúci kontakt nevymýšľaj; uveď ho v časti Na doplnenie.“ Pridelenie roly odborníka nemení kvalitu zdroja. Kvalitný </a:t>
            </a:r>
            <a:r>
              <a:rPr lang="sk-SK" noProof="0" dirty="0" err="1"/>
              <a:t>prompt</a:t>
            </a:r>
            <a:r>
              <a:rPr lang="sk-SK" noProof="0" dirty="0"/>
              <a:t> dáva odpovedi konkrétne hranice a umožňuje jej kontrolu.</a:t>
            </a:r>
          </a:p>
          <a:p>
            <a:endParaRPr lang="sk-SK" noProof="0" dirty="0"/>
          </a:p>
          <a:p>
            <a:r>
              <a:rPr lang="sk-SK" noProof="0" dirty="0"/>
              <a:t>Dobrý </a:t>
            </a:r>
            <a:r>
              <a:rPr lang="sk-SK" noProof="0" dirty="0" err="1"/>
              <a:t>prompt</a:t>
            </a:r>
            <a:r>
              <a:rPr lang="sk-SK" noProof="0" dirty="0"/>
              <a:t> nemusí znieť technicky. Obyčajná veta „Ak nepoznáš termín, označ ho ako neuvedený“ môže byť dôležitejšia než dlhý opis roly modelu. Pri opakovanej agende si môžete pripraviť šablónu a meniť v nej cieľ, adresáta a podklad. Vždy však skontrolujte, či staré obmedzenia platia aj pre novú úlohu.</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Slabý prompt je </a:t>
            </a:r>
            <a:r>
              <a:rPr dirty="0" err="1"/>
              <a:t>často</a:t>
            </a:r>
            <a:r>
              <a:rPr dirty="0"/>
              <a:t> </a:t>
            </a:r>
            <a:r>
              <a:rPr dirty="0" err="1"/>
              <a:t>pochopiteľný</a:t>
            </a:r>
            <a:r>
              <a:rPr dirty="0"/>
              <a:t>, ale </a:t>
            </a:r>
            <a:r>
              <a:rPr dirty="0" err="1"/>
              <a:t>ponecháva</a:t>
            </a:r>
            <a:r>
              <a:rPr dirty="0"/>
              <a:t> </a:t>
            </a:r>
            <a:r>
              <a:rPr dirty="0" err="1"/>
              <a:t>veľa</a:t>
            </a:r>
            <a:r>
              <a:rPr dirty="0"/>
              <a:t> </a:t>
            </a:r>
            <a:r>
              <a:rPr dirty="0" err="1"/>
              <a:t>rozhodnutí</a:t>
            </a:r>
            <a:r>
              <a:rPr dirty="0"/>
              <a:t> </a:t>
            </a:r>
            <a:r>
              <a:rPr dirty="0" err="1"/>
              <a:t>na</a:t>
            </a:r>
            <a:r>
              <a:rPr dirty="0"/>
              <a:t> </a:t>
            </a:r>
            <a:r>
              <a:rPr dirty="0" err="1"/>
              <a:t>modeli</a:t>
            </a:r>
            <a:r>
              <a:rPr dirty="0"/>
              <a:t>. Bez </a:t>
            </a:r>
            <a:r>
              <a:rPr dirty="0" err="1"/>
              <a:t>cieľovej</a:t>
            </a:r>
            <a:r>
              <a:rPr dirty="0"/>
              <a:t> </a:t>
            </a:r>
            <a:r>
              <a:rPr dirty="0" err="1"/>
              <a:t>skupiny</a:t>
            </a:r>
            <a:r>
              <a:rPr dirty="0"/>
              <a:t> </a:t>
            </a:r>
            <a:r>
              <a:rPr dirty="0" err="1"/>
              <a:t>môže</a:t>
            </a:r>
            <a:r>
              <a:rPr dirty="0"/>
              <a:t> </a:t>
            </a:r>
            <a:r>
              <a:rPr dirty="0" err="1"/>
              <a:t>odpoveď</a:t>
            </a:r>
            <a:r>
              <a:rPr dirty="0"/>
              <a:t> </a:t>
            </a:r>
            <a:r>
              <a:rPr dirty="0" err="1"/>
              <a:t>zvoliť</a:t>
            </a:r>
            <a:r>
              <a:rPr dirty="0"/>
              <a:t> </a:t>
            </a:r>
            <a:r>
              <a:rPr dirty="0" err="1"/>
              <a:t>nevhodný</a:t>
            </a:r>
            <a:r>
              <a:rPr dirty="0"/>
              <a:t> </a:t>
            </a:r>
            <a:r>
              <a:rPr dirty="0" err="1"/>
              <a:t>tón</a:t>
            </a:r>
            <a:r>
              <a:rPr dirty="0"/>
              <a:t>. Bez </a:t>
            </a:r>
            <a:r>
              <a:rPr dirty="0" err="1"/>
              <a:t>podkladu</a:t>
            </a:r>
            <a:r>
              <a:rPr dirty="0"/>
              <a:t> </a:t>
            </a:r>
            <a:r>
              <a:rPr dirty="0" err="1"/>
              <a:t>môže</a:t>
            </a:r>
            <a:r>
              <a:rPr dirty="0"/>
              <a:t> </a:t>
            </a:r>
            <a:r>
              <a:rPr dirty="0" err="1"/>
              <a:t>doplniť</a:t>
            </a:r>
            <a:r>
              <a:rPr dirty="0"/>
              <a:t> </a:t>
            </a:r>
            <a:r>
              <a:rPr dirty="0" err="1"/>
              <a:t>neexistujúci</a:t>
            </a:r>
            <a:r>
              <a:rPr dirty="0"/>
              <a:t> </a:t>
            </a:r>
            <a:r>
              <a:rPr dirty="0" err="1"/>
              <a:t>termín</a:t>
            </a:r>
            <a:r>
              <a:rPr dirty="0"/>
              <a:t>. V </a:t>
            </a:r>
            <a:r>
              <a:rPr dirty="0" err="1"/>
              <a:t>časti</a:t>
            </a:r>
            <a:r>
              <a:rPr dirty="0"/>
              <a:t> B1 </a:t>
            </a:r>
            <a:r>
              <a:rPr dirty="0" err="1"/>
              <a:t>budete</a:t>
            </a:r>
            <a:r>
              <a:rPr dirty="0"/>
              <a:t> </a:t>
            </a:r>
            <a:r>
              <a:rPr dirty="0" err="1"/>
              <a:t>používať</a:t>
            </a:r>
            <a:r>
              <a:rPr dirty="0"/>
              <a:t> </a:t>
            </a:r>
            <a:r>
              <a:rPr dirty="0" err="1"/>
              <a:t>rovnaký</a:t>
            </a:r>
            <a:r>
              <a:rPr dirty="0"/>
              <a:t> </a:t>
            </a:r>
            <a:r>
              <a:rPr dirty="0" err="1"/>
              <a:t>modelový</a:t>
            </a:r>
            <a:r>
              <a:rPr dirty="0"/>
              <a:t> </a:t>
            </a:r>
            <a:r>
              <a:rPr dirty="0" err="1"/>
              <a:t>podklad</a:t>
            </a:r>
            <a:r>
              <a:rPr dirty="0"/>
              <a:t> v </a:t>
            </a:r>
            <a:r>
              <a:rPr dirty="0" err="1"/>
              <a:t>dvoch</a:t>
            </a:r>
            <a:r>
              <a:rPr dirty="0"/>
              <a:t> </a:t>
            </a:r>
            <a:r>
              <a:rPr dirty="0" err="1"/>
              <a:t>samostatných</a:t>
            </a:r>
            <a:r>
              <a:rPr dirty="0"/>
              <a:t> </a:t>
            </a:r>
            <a:r>
              <a:rPr dirty="0" err="1"/>
              <a:t>konverzáciách</a:t>
            </a:r>
            <a:r>
              <a:rPr dirty="0"/>
              <a:t>. </a:t>
            </a:r>
            <a:r>
              <a:rPr dirty="0" err="1"/>
              <a:t>Sledujte</a:t>
            </a:r>
            <a:r>
              <a:rPr dirty="0"/>
              <a:t>, </a:t>
            </a:r>
            <a:r>
              <a:rPr dirty="0" err="1"/>
              <a:t>či</a:t>
            </a:r>
            <a:r>
              <a:rPr dirty="0"/>
              <a:t> </a:t>
            </a:r>
            <a:r>
              <a:rPr dirty="0" err="1"/>
              <a:t>kvalitnejšie</a:t>
            </a:r>
            <a:r>
              <a:rPr dirty="0"/>
              <a:t> </a:t>
            </a:r>
            <a:r>
              <a:rPr dirty="0" err="1"/>
              <a:t>zadanie</a:t>
            </a:r>
            <a:r>
              <a:rPr dirty="0"/>
              <a:t> </a:t>
            </a:r>
            <a:r>
              <a:rPr dirty="0" err="1"/>
              <a:t>udrží</a:t>
            </a:r>
            <a:r>
              <a:rPr dirty="0"/>
              <a:t> </a:t>
            </a:r>
            <a:r>
              <a:rPr dirty="0" err="1"/>
              <a:t>konkrétne</a:t>
            </a:r>
            <a:r>
              <a:rPr dirty="0"/>
              <a:t> </a:t>
            </a:r>
            <a:r>
              <a:rPr dirty="0" err="1"/>
              <a:t>termíny</a:t>
            </a:r>
            <a:r>
              <a:rPr dirty="0"/>
              <a:t>, </a:t>
            </a:r>
            <a:r>
              <a:rPr dirty="0" err="1"/>
              <a:t>dobrovoľnosť</a:t>
            </a:r>
            <a:r>
              <a:rPr dirty="0"/>
              <a:t> </a:t>
            </a:r>
            <a:r>
              <a:rPr dirty="0" err="1"/>
              <a:t>účasti</a:t>
            </a:r>
            <a:r>
              <a:rPr dirty="0"/>
              <a:t> a </a:t>
            </a:r>
            <a:r>
              <a:rPr dirty="0" err="1"/>
              <a:t>chýbajúcu</a:t>
            </a:r>
            <a:r>
              <a:rPr dirty="0"/>
              <a:t> </a:t>
            </a:r>
            <a:r>
              <a:rPr dirty="0" err="1"/>
              <a:t>kontaktnú</a:t>
            </a:r>
            <a:r>
              <a:rPr dirty="0"/>
              <a:t> </a:t>
            </a:r>
            <a:r>
              <a:rPr dirty="0" err="1"/>
              <a:t>informáciu</a:t>
            </a:r>
            <a:r>
              <a:rPr dirty="0"/>
              <a:t>. </a:t>
            </a:r>
            <a:r>
              <a:rPr dirty="0" err="1"/>
              <a:t>Rozdiel</a:t>
            </a:r>
            <a:r>
              <a:rPr dirty="0"/>
              <a:t> </a:t>
            </a:r>
            <a:r>
              <a:rPr dirty="0" err="1"/>
              <a:t>medzi</a:t>
            </a:r>
            <a:r>
              <a:rPr dirty="0"/>
              <a:t> </a:t>
            </a:r>
            <a:r>
              <a:rPr dirty="0" err="1"/>
              <a:t>výstupmi</a:t>
            </a:r>
            <a:r>
              <a:rPr dirty="0"/>
              <a:t> </a:t>
            </a:r>
            <a:r>
              <a:rPr dirty="0" err="1"/>
              <a:t>neposudzujte</a:t>
            </a:r>
            <a:r>
              <a:rPr dirty="0"/>
              <a:t> </a:t>
            </a:r>
            <a:r>
              <a:rPr dirty="0" err="1"/>
              <a:t>len</a:t>
            </a:r>
            <a:r>
              <a:rPr dirty="0"/>
              <a:t> </a:t>
            </a:r>
            <a:r>
              <a:rPr dirty="0" err="1"/>
              <a:t>podľa</a:t>
            </a:r>
            <a:r>
              <a:rPr dirty="0"/>
              <a:t> toho, </a:t>
            </a:r>
            <a:r>
              <a:rPr dirty="0" err="1"/>
              <a:t>ktorý</a:t>
            </a:r>
            <a:r>
              <a:rPr dirty="0"/>
              <a:t> text </a:t>
            </a:r>
            <a:r>
              <a:rPr dirty="0" err="1"/>
              <a:t>znie</a:t>
            </a:r>
            <a:r>
              <a:rPr dirty="0"/>
              <a:t> </a:t>
            </a:r>
            <a:r>
              <a:rPr dirty="0" err="1"/>
              <a:t>plynulejšie</a:t>
            </a:r>
            <a:r>
              <a:rPr dirty="0"/>
              <a:t>. </a:t>
            </a:r>
            <a:r>
              <a:rPr dirty="0" err="1"/>
              <a:t>Správny</a:t>
            </a:r>
            <a:r>
              <a:rPr dirty="0"/>
              <a:t> </a:t>
            </a:r>
            <a:r>
              <a:rPr dirty="0" err="1"/>
              <a:t>pracovný</a:t>
            </a:r>
            <a:r>
              <a:rPr dirty="0"/>
              <a:t> </a:t>
            </a:r>
            <a:r>
              <a:rPr dirty="0" err="1"/>
              <a:t>návrh</a:t>
            </a:r>
            <a:r>
              <a:rPr dirty="0"/>
              <a:t> </a:t>
            </a:r>
            <a:r>
              <a:rPr dirty="0" err="1"/>
              <a:t>musí</a:t>
            </a:r>
            <a:r>
              <a:rPr dirty="0"/>
              <a:t> </a:t>
            </a:r>
            <a:r>
              <a:rPr dirty="0" err="1"/>
              <a:t>zachovať</a:t>
            </a:r>
            <a:r>
              <a:rPr dirty="0"/>
              <a:t> </a:t>
            </a:r>
            <a:r>
              <a:rPr dirty="0" err="1"/>
              <a:t>vecný</a:t>
            </a:r>
            <a:r>
              <a:rPr dirty="0"/>
              <a:t> </a:t>
            </a:r>
            <a:r>
              <a:rPr dirty="0" err="1"/>
              <a:t>obsah</a:t>
            </a:r>
            <a:r>
              <a:rPr dirty="0"/>
              <a:t>. </a:t>
            </a:r>
            <a:r>
              <a:rPr dirty="0" err="1"/>
              <a:t>Nadväzujúci</a:t>
            </a:r>
            <a:r>
              <a:rPr dirty="0"/>
              <a:t> </a:t>
            </a:r>
            <a:r>
              <a:rPr dirty="0" err="1"/>
              <a:t>pokyn</a:t>
            </a:r>
            <a:r>
              <a:rPr dirty="0"/>
              <a:t> </a:t>
            </a:r>
            <a:r>
              <a:rPr dirty="0" err="1"/>
              <a:t>môže</a:t>
            </a:r>
            <a:r>
              <a:rPr dirty="0"/>
              <a:t> </a:t>
            </a:r>
            <a:r>
              <a:rPr dirty="0" err="1"/>
              <a:t>výstup</a:t>
            </a:r>
            <a:r>
              <a:rPr dirty="0"/>
              <a:t> </a:t>
            </a:r>
            <a:r>
              <a:rPr dirty="0" err="1"/>
              <a:t>opraviť</a:t>
            </a:r>
            <a:r>
              <a:rPr dirty="0"/>
              <a:t>, </a:t>
            </a:r>
            <a:r>
              <a:rPr dirty="0" err="1"/>
              <a:t>napríklad</a:t>
            </a:r>
            <a:r>
              <a:rPr dirty="0"/>
              <a:t> </a:t>
            </a:r>
            <a:r>
              <a:rPr dirty="0" err="1"/>
              <a:t>požiadať</a:t>
            </a:r>
            <a:r>
              <a:rPr dirty="0"/>
              <a:t> o </a:t>
            </a:r>
            <a:r>
              <a:rPr dirty="0" err="1"/>
              <a:t>tabuľku</a:t>
            </a:r>
            <a:r>
              <a:rPr dirty="0"/>
              <a:t> </a:t>
            </a:r>
            <a:r>
              <a:rPr dirty="0" err="1"/>
              <a:t>dátumov</a:t>
            </a:r>
            <a:r>
              <a:rPr dirty="0"/>
              <a:t> a </a:t>
            </a:r>
            <a:r>
              <a:rPr dirty="0" err="1"/>
              <a:t>povinností</a:t>
            </a:r>
            <a:r>
              <a:rPr dirty="0"/>
              <a:t>.</a:t>
            </a:r>
          </a:p>
          <a:p>
            <a:endParaRPr dirty="0"/>
          </a:p>
          <a:p>
            <a:r>
              <a:rPr dirty="0"/>
              <a:t>Pri </a:t>
            </a:r>
            <a:r>
              <a:rPr dirty="0" err="1"/>
              <a:t>porovnávaní</a:t>
            </a:r>
            <a:r>
              <a:rPr dirty="0"/>
              <a:t> </a:t>
            </a:r>
            <a:r>
              <a:rPr dirty="0" err="1"/>
              <a:t>nepovažujte</a:t>
            </a:r>
            <a:r>
              <a:rPr dirty="0"/>
              <a:t> </a:t>
            </a:r>
            <a:r>
              <a:rPr dirty="0" err="1"/>
              <a:t>dlhšiu</a:t>
            </a:r>
            <a:r>
              <a:rPr dirty="0"/>
              <a:t> </a:t>
            </a:r>
            <a:r>
              <a:rPr dirty="0" err="1"/>
              <a:t>odpoveď</a:t>
            </a:r>
            <a:r>
              <a:rPr dirty="0"/>
              <a:t> </a:t>
            </a:r>
            <a:r>
              <a:rPr dirty="0" err="1"/>
              <a:t>automaticky</a:t>
            </a:r>
            <a:r>
              <a:rPr dirty="0"/>
              <a:t> za </a:t>
            </a:r>
            <a:r>
              <a:rPr dirty="0" err="1"/>
              <a:t>lepšiu</a:t>
            </a:r>
            <a:r>
              <a:rPr dirty="0"/>
              <a:t>. </a:t>
            </a:r>
            <a:r>
              <a:rPr dirty="0" err="1"/>
              <a:t>Úspešný</a:t>
            </a:r>
            <a:r>
              <a:rPr dirty="0"/>
              <a:t> </a:t>
            </a:r>
            <a:r>
              <a:rPr dirty="0" err="1"/>
              <a:t>výsledok</a:t>
            </a:r>
            <a:r>
              <a:rPr dirty="0"/>
              <a:t> </a:t>
            </a:r>
            <a:r>
              <a:rPr dirty="0" err="1"/>
              <a:t>môže</a:t>
            </a:r>
            <a:r>
              <a:rPr dirty="0"/>
              <a:t> </a:t>
            </a:r>
            <a:r>
              <a:rPr dirty="0" err="1"/>
              <a:t>byť</a:t>
            </a:r>
            <a:r>
              <a:rPr dirty="0"/>
              <a:t> </a:t>
            </a:r>
            <a:r>
              <a:rPr dirty="0" err="1"/>
              <a:t>kratší</a:t>
            </a:r>
            <a:r>
              <a:rPr dirty="0"/>
              <a:t>, </a:t>
            </a:r>
            <a:r>
              <a:rPr dirty="0" err="1"/>
              <a:t>ak</a:t>
            </a:r>
            <a:r>
              <a:rPr dirty="0"/>
              <a:t> </a:t>
            </a:r>
            <a:r>
              <a:rPr dirty="0" err="1"/>
              <a:t>obsahuje</a:t>
            </a:r>
            <a:r>
              <a:rPr dirty="0"/>
              <a:t> </a:t>
            </a:r>
            <a:r>
              <a:rPr dirty="0" err="1"/>
              <a:t>všetky</a:t>
            </a:r>
            <a:r>
              <a:rPr dirty="0"/>
              <a:t> </a:t>
            </a:r>
            <a:r>
              <a:rPr dirty="0" err="1"/>
              <a:t>povinné</a:t>
            </a:r>
            <a:r>
              <a:rPr dirty="0"/>
              <a:t> </a:t>
            </a:r>
            <a:r>
              <a:rPr dirty="0" err="1"/>
              <a:t>informácie</a:t>
            </a:r>
            <a:r>
              <a:rPr dirty="0"/>
              <a:t> a </a:t>
            </a:r>
            <a:r>
              <a:rPr dirty="0" err="1"/>
              <a:t>neuvádza</a:t>
            </a:r>
            <a:r>
              <a:rPr dirty="0"/>
              <a:t> </a:t>
            </a:r>
            <a:r>
              <a:rPr dirty="0" err="1"/>
              <a:t>nič</a:t>
            </a:r>
            <a:r>
              <a:rPr dirty="0"/>
              <a:t> </a:t>
            </a:r>
            <a:r>
              <a:rPr dirty="0" err="1"/>
              <a:t>navyše</a:t>
            </a:r>
            <a:r>
              <a:rPr dirty="0"/>
              <a:t>. </a:t>
            </a:r>
            <a:r>
              <a:rPr dirty="0" err="1"/>
              <a:t>Všímajte</a:t>
            </a:r>
            <a:r>
              <a:rPr dirty="0"/>
              <a:t> </a:t>
            </a:r>
            <a:r>
              <a:rPr dirty="0" err="1"/>
              <a:t>si</a:t>
            </a:r>
            <a:r>
              <a:rPr dirty="0"/>
              <a:t> </a:t>
            </a:r>
            <a:r>
              <a:rPr dirty="0" err="1"/>
              <a:t>aj</a:t>
            </a:r>
            <a:r>
              <a:rPr dirty="0"/>
              <a:t> to, </a:t>
            </a:r>
            <a:r>
              <a:rPr dirty="0" err="1"/>
              <a:t>ako</a:t>
            </a:r>
            <a:r>
              <a:rPr dirty="0"/>
              <a:t> model </a:t>
            </a:r>
            <a:r>
              <a:rPr dirty="0" err="1"/>
              <a:t>vyjadrí</a:t>
            </a:r>
            <a:r>
              <a:rPr dirty="0"/>
              <a:t> </a:t>
            </a:r>
            <a:r>
              <a:rPr dirty="0" err="1"/>
              <a:t>neistotu</a:t>
            </a:r>
            <a:r>
              <a:rPr dirty="0"/>
              <a:t>: </a:t>
            </a:r>
            <a:r>
              <a:rPr dirty="0" err="1"/>
              <a:t>chýbajúci</a:t>
            </a:r>
            <a:r>
              <a:rPr dirty="0"/>
              <a:t> </a:t>
            </a:r>
            <a:r>
              <a:rPr dirty="0" err="1"/>
              <a:t>kontakt</a:t>
            </a:r>
            <a:r>
              <a:rPr dirty="0"/>
              <a:t> </a:t>
            </a:r>
            <a:r>
              <a:rPr dirty="0" err="1"/>
              <a:t>má</a:t>
            </a:r>
            <a:r>
              <a:rPr dirty="0"/>
              <a:t> </a:t>
            </a:r>
            <a:r>
              <a:rPr dirty="0" err="1"/>
              <a:t>zostať</a:t>
            </a:r>
            <a:r>
              <a:rPr dirty="0"/>
              <a:t> </a:t>
            </a:r>
            <a:r>
              <a:rPr dirty="0" err="1"/>
              <a:t>otázkou</a:t>
            </a:r>
            <a:r>
              <a:rPr dirty="0"/>
              <a:t> </a:t>
            </a:r>
            <a:r>
              <a:rPr dirty="0" err="1"/>
              <a:t>na</a:t>
            </a:r>
            <a:r>
              <a:rPr dirty="0"/>
              <a:t> </a:t>
            </a:r>
            <a:r>
              <a:rPr dirty="0" err="1"/>
              <a:t>doplnenie</a:t>
            </a:r>
            <a:r>
              <a:rPr dirty="0"/>
              <a:t>, </a:t>
            </a:r>
            <a:r>
              <a:rPr dirty="0" err="1"/>
              <a:t>nie</a:t>
            </a:r>
            <a:r>
              <a:rPr dirty="0"/>
              <a:t> </a:t>
            </a:r>
            <a:r>
              <a:rPr dirty="0" err="1"/>
              <a:t>uhladeným</a:t>
            </a:r>
            <a:r>
              <a:rPr dirty="0"/>
              <a:t> </a:t>
            </a:r>
            <a:r>
              <a:rPr dirty="0" err="1"/>
              <a:t>vymysleným</a:t>
            </a:r>
            <a:r>
              <a:rPr dirty="0"/>
              <a:t> </a:t>
            </a:r>
            <a:r>
              <a:rPr dirty="0" err="1"/>
              <a:t>podpisom</a:t>
            </a:r>
            <a:r>
              <a:rPr dirty="0"/>
              <a:t>.</a:t>
            </a:r>
          </a:p>
          <a:p>
            <a:endParaRPr dirty="0"/>
          </a:p>
          <a:p>
            <a:r>
              <a:rPr dirty="0" err="1"/>
              <a:t>Kontrola</a:t>
            </a:r>
            <a:r>
              <a:rPr dirty="0"/>
              <a:t> </a:t>
            </a:r>
            <a:r>
              <a:rPr dirty="0" err="1"/>
              <a:t>porozumenia</a:t>
            </a:r>
            <a:r>
              <a:rPr dirty="0"/>
              <a:t>: Pred </a:t>
            </a:r>
            <a:r>
              <a:rPr dirty="0" err="1"/>
              <a:t>použitím</a:t>
            </a:r>
            <a:r>
              <a:rPr dirty="0"/>
              <a:t> </a:t>
            </a:r>
            <a:r>
              <a:rPr dirty="0" err="1"/>
              <a:t>výstupu</a:t>
            </a:r>
            <a:r>
              <a:rPr dirty="0"/>
              <a:t> </a:t>
            </a:r>
            <a:r>
              <a:rPr dirty="0" err="1"/>
              <a:t>skúste</a:t>
            </a:r>
            <a:r>
              <a:rPr dirty="0"/>
              <a:t> </a:t>
            </a:r>
            <a:r>
              <a:rPr dirty="0" err="1"/>
              <a:t>pomenovať</a:t>
            </a:r>
            <a:r>
              <a:rPr dirty="0"/>
              <a:t> </a:t>
            </a:r>
            <a:r>
              <a:rPr dirty="0" err="1"/>
              <a:t>konkrétny</a:t>
            </a:r>
            <a:r>
              <a:rPr dirty="0"/>
              <a:t> </a:t>
            </a:r>
            <a:r>
              <a:rPr dirty="0" err="1"/>
              <a:t>údaj</a:t>
            </a:r>
            <a:r>
              <a:rPr dirty="0"/>
              <a:t>, </a:t>
            </a:r>
            <a:r>
              <a:rPr dirty="0" err="1"/>
              <a:t>ktorý</a:t>
            </a:r>
            <a:r>
              <a:rPr dirty="0"/>
              <a:t> </a:t>
            </a:r>
            <a:r>
              <a:rPr dirty="0" err="1"/>
              <a:t>treba</a:t>
            </a:r>
            <a:r>
              <a:rPr dirty="0"/>
              <a:t> </a:t>
            </a:r>
            <a:r>
              <a:rPr dirty="0" err="1"/>
              <a:t>porovnať</a:t>
            </a:r>
            <a:r>
              <a:rPr dirty="0"/>
              <a:t> s </a:t>
            </a:r>
            <a:r>
              <a:rPr dirty="0" err="1"/>
              <a:t>originálnym</a:t>
            </a:r>
            <a:r>
              <a:rPr dirty="0"/>
              <a:t> </a:t>
            </a:r>
            <a:r>
              <a:rPr dirty="0" err="1"/>
              <a:t>podkladom</a:t>
            </a:r>
            <a:r>
              <a:rPr dirty="0"/>
              <a:t>. Ak </a:t>
            </a:r>
            <a:r>
              <a:rPr dirty="0" err="1"/>
              <a:t>podklad</a:t>
            </a:r>
            <a:r>
              <a:rPr dirty="0"/>
              <a:t> </a:t>
            </a:r>
            <a:r>
              <a:rPr dirty="0" err="1"/>
              <a:t>údaj</a:t>
            </a:r>
            <a:r>
              <a:rPr dirty="0"/>
              <a:t> </a:t>
            </a:r>
            <a:r>
              <a:rPr dirty="0" err="1"/>
              <a:t>neobsahuje</a:t>
            </a:r>
            <a:r>
              <a:rPr dirty="0"/>
              <a:t>, </a:t>
            </a:r>
            <a:r>
              <a:rPr dirty="0" err="1"/>
              <a:t>pracovný</a:t>
            </a:r>
            <a:r>
              <a:rPr dirty="0"/>
              <a:t> </a:t>
            </a:r>
            <a:r>
              <a:rPr dirty="0" err="1"/>
              <a:t>návrh</a:t>
            </a:r>
            <a:r>
              <a:rPr dirty="0"/>
              <a:t> ho </a:t>
            </a:r>
            <a:r>
              <a:rPr dirty="0" err="1"/>
              <a:t>nesmie</a:t>
            </a:r>
            <a:r>
              <a:rPr dirty="0"/>
              <a:t> </a:t>
            </a:r>
            <a:r>
              <a:rPr dirty="0" err="1"/>
              <a:t>predstierať</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Pri </a:t>
            </a:r>
            <a:r>
              <a:rPr dirty="0" err="1"/>
              <a:t>kontrole</a:t>
            </a:r>
            <a:r>
              <a:rPr dirty="0"/>
              <a:t> </a:t>
            </a:r>
            <a:r>
              <a:rPr dirty="0" err="1"/>
              <a:t>oddeľte</a:t>
            </a:r>
            <a:r>
              <a:rPr dirty="0"/>
              <a:t> tri </a:t>
            </a:r>
            <a:r>
              <a:rPr dirty="0" err="1"/>
              <a:t>vrstvy</a:t>
            </a:r>
            <a:r>
              <a:rPr dirty="0"/>
              <a:t>: </a:t>
            </a:r>
            <a:r>
              <a:rPr dirty="0" err="1"/>
              <a:t>čo</a:t>
            </a:r>
            <a:r>
              <a:rPr dirty="0"/>
              <a:t> </a:t>
            </a:r>
            <a:r>
              <a:rPr dirty="0" err="1"/>
              <a:t>stojí</a:t>
            </a:r>
            <a:r>
              <a:rPr dirty="0"/>
              <a:t> v </a:t>
            </a:r>
            <a:r>
              <a:rPr dirty="0" err="1"/>
              <a:t>podklade</a:t>
            </a:r>
            <a:r>
              <a:rPr dirty="0"/>
              <a:t>, </a:t>
            </a:r>
            <a:r>
              <a:rPr dirty="0" err="1"/>
              <a:t>čo</a:t>
            </a:r>
            <a:r>
              <a:rPr dirty="0"/>
              <a:t> model </a:t>
            </a:r>
            <a:r>
              <a:rPr dirty="0" err="1"/>
              <a:t>navrhuje</a:t>
            </a:r>
            <a:r>
              <a:rPr dirty="0"/>
              <a:t> a </a:t>
            </a:r>
            <a:r>
              <a:rPr dirty="0" err="1"/>
              <a:t>čo</a:t>
            </a:r>
            <a:r>
              <a:rPr dirty="0"/>
              <a:t> </a:t>
            </a:r>
            <a:r>
              <a:rPr dirty="0" err="1"/>
              <a:t>zostáva</a:t>
            </a:r>
            <a:r>
              <a:rPr dirty="0"/>
              <a:t> </a:t>
            </a:r>
            <a:r>
              <a:rPr dirty="0" err="1"/>
              <a:t>nejasné</a:t>
            </a:r>
            <a:r>
              <a:rPr dirty="0"/>
              <a:t>. </a:t>
            </a:r>
            <a:r>
              <a:rPr dirty="0" err="1"/>
              <a:t>Citácie</a:t>
            </a:r>
            <a:r>
              <a:rPr dirty="0"/>
              <a:t> </a:t>
            </a:r>
            <a:r>
              <a:rPr dirty="0" err="1"/>
              <a:t>interného</a:t>
            </a:r>
            <a:r>
              <a:rPr dirty="0"/>
              <a:t> </a:t>
            </a:r>
            <a:r>
              <a:rPr dirty="0" err="1"/>
              <a:t>textu</a:t>
            </a:r>
            <a:r>
              <a:rPr dirty="0"/>
              <a:t> </a:t>
            </a:r>
            <a:r>
              <a:rPr dirty="0" err="1"/>
              <a:t>označte</a:t>
            </a:r>
            <a:r>
              <a:rPr dirty="0"/>
              <a:t> </a:t>
            </a:r>
            <a:r>
              <a:rPr dirty="0" err="1"/>
              <a:t>krátkym</a:t>
            </a:r>
            <a:r>
              <a:rPr dirty="0"/>
              <a:t> </a:t>
            </a:r>
            <a:r>
              <a:rPr dirty="0" err="1"/>
              <a:t>úryvkom</a:t>
            </a:r>
            <a:r>
              <a:rPr dirty="0"/>
              <a:t>, aby </a:t>
            </a:r>
            <a:r>
              <a:rPr dirty="0" err="1"/>
              <a:t>sa</a:t>
            </a:r>
            <a:r>
              <a:rPr dirty="0"/>
              <a:t> </a:t>
            </a:r>
            <a:r>
              <a:rPr dirty="0" err="1"/>
              <a:t>dali</a:t>
            </a:r>
            <a:r>
              <a:rPr dirty="0"/>
              <a:t> </a:t>
            </a:r>
            <a:r>
              <a:rPr dirty="0" err="1"/>
              <a:t>nájsť</a:t>
            </a:r>
            <a:r>
              <a:rPr dirty="0"/>
              <a:t>. </a:t>
            </a:r>
            <a:r>
              <a:rPr dirty="0" err="1"/>
              <a:t>Názov</a:t>
            </a:r>
            <a:r>
              <a:rPr dirty="0"/>
              <a:t> </a:t>
            </a:r>
            <a:r>
              <a:rPr dirty="0" err="1"/>
              <a:t>miestnosti</a:t>
            </a:r>
            <a:r>
              <a:rPr dirty="0"/>
              <a:t> </a:t>
            </a:r>
            <a:r>
              <a:rPr dirty="0" err="1"/>
              <a:t>alebo</a:t>
            </a:r>
            <a:r>
              <a:rPr dirty="0"/>
              <a:t> </a:t>
            </a:r>
            <a:r>
              <a:rPr dirty="0" err="1"/>
              <a:t>interné</a:t>
            </a:r>
            <a:r>
              <a:rPr dirty="0"/>
              <a:t> </a:t>
            </a:r>
            <a:r>
              <a:rPr dirty="0" err="1"/>
              <a:t>pravidlo</a:t>
            </a:r>
            <a:r>
              <a:rPr dirty="0"/>
              <a:t> </a:t>
            </a:r>
            <a:r>
              <a:rPr dirty="0" err="1"/>
              <a:t>nemožno</a:t>
            </a:r>
            <a:r>
              <a:rPr dirty="0"/>
              <a:t> </a:t>
            </a:r>
            <a:r>
              <a:rPr dirty="0" err="1"/>
              <a:t>odvodiť</a:t>
            </a:r>
            <a:r>
              <a:rPr dirty="0"/>
              <a:t> z toho, </a:t>
            </a:r>
            <a:r>
              <a:rPr dirty="0" err="1"/>
              <a:t>že</a:t>
            </a:r>
            <a:r>
              <a:rPr dirty="0"/>
              <a:t> text </a:t>
            </a:r>
            <a:r>
              <a:rPr dirty="0" err="1"/>
              <a:t>znie</a:t>
            </a:r>
            <a:r>
              <a:rPr dirty="0"/>
              <a:t> </a:t>
            </a:r>
            <a:r>
              <a:rPr dirty="0" err="1"/>
              <a:t>úradne</a:t>
            </a:r>
            <a:r>
              <a:rPr dirty="0"/>
              <a:t>. Pri </a:t>
            </a:r>
            <a:r>
              <a:rPr dirty="0" err="1"/>
              <a:t>reálnych</a:t>
            </a:r>
            <a:r>
              <a:rPr dirty="0"/>
              <a:t> </a:t>
            </a:r>
            <a:r>
              <a:rPr dirty="0" err="1"/>
              <a:t>údajoch</a:t>
            </a:r>
            <a:r>
              <a:rPr dirty="0"/>
              <a:t> </a:t>
            </a:r>
            <a:r>
              <a:rPr dirty="0" err="1"/>
              <a:t>dodržte</a:t>
            </a:r>
            <a:r>
              <a:rPr dirty="0"/>
              <a:t> </a:t>
            </a:r>
            <a:r>
              <a:rPr dirty="0" err="1"/>
              <a:t>aktuálne</a:t>
            </a:r>
            <a:r>
              <a:rPr dirty="0"/>
              <a:t> </a:t>
            </a:r>
            <a:r>
              <a:rPr dirty="0" err="1"/>
              <a:t>pravidlá</a:t>
            </a:r>
            <a:r>
              <a:rPr dirty="0"/>
              <a:t> </a:t>
            </a:r>
            <a:r>
              <a:rPr dirty="0" err="1"/>
              <a:t>univerzity</a:t>
            </a:r>
            <a:r>
              <a:rPr dirty="0"/>
              <a:t> a </a:t>
            </a:r>
            <a:r>
              <a:rPr dirty="0" err="1"/>
              <a:t>podmienky</a:t>
            </a:r>
            <a:r>
              <a:rPr dirty="0"/>
              <a:t> </a:t>
            </a:r>
            <a:r>
              <a:rPr dirty="0" err="1"/>
              <a:t>schváleného</a:t>
            </a:r>
            <a:r>
              <a:rPr dirty="0"/>
              <a:t> </a:t>
            </a:r>
            <a:r>
              <a:rPr dirty="0" err="1"/>
              <a:t>prostredia</a:t>
            </a:r>
            <a:r>
              <a:rPr dirty="0"/>
              <a:t>. Do </a:t>
            </a:r>
            <a:r>
              <a:rPr dirty="0" err="1"/>
              <a:t>modelových</a:t>
            </a:r>
            <a:r>
              <a:rPr dirty="0"/>
              <a:t> </a:t>
            </a:r>
            <a:r>
              <a:rPr dirty="0" err="1"/>
              <a:t>cvičení</a:t>
            </a:r>
            <a:r>
              <a:rPr dirty="0"/>
              <a:t> </a:t>
            </a:r>
            <a:r>
              <a:rPr dirty="0" err="1"/>
              <a:t>nevkladajte</a:t>
            </a:r>
            <a:r>
              <a:rPr dirty="0"/>
              <a:t> </a:t>
            </a:r>
            <a:r>
              <a:rPr dirty="0" err="1"/>
              <a:t>osobné</a:t>
            </a:r>
            <a:r>
              <a:rPr dirty="0"/>
              <a:t> </a:t>
            </a:r>
            <a:r>
              <a:rPr dirty="0" err="1"/>
              <a:t>spisy</a:t>
            </a:r>
            <a:r>
              <a:rPr dirty="0"/>
              <a:t>, </a:t>
            </a:r>
            <a:r>
              <a:rPr dirty="0" err="1"/>
              <a:t>heslá</a:t>
            </a:r>
            <a:r>
              <a:rPr dirty="0"/>
              <a:t> ani </a:t>
            </a:r>
            <a:r>
              <a:rPr dirty="0" err="1"/>
              <a:t>dôverné</a:t>
            </a:r>
            <a:r>
              <a:rPr dirty="0"/>
              <a:t> </a:t>
            </a:r>
            <a:r>
              <a:rPr dirty="0" err="1"/>
              <a:t>dokumenty</a:t>
            </a:r>
            <a:r>
              <a:rPr dirty="0"/>
              <a:t>. Ak </a:t>
            </a:r>
            <a:r>
              <a:rPr dirty="0" err="1"/>
              <a:t>zdroj</a:t>
            </a:r>
            <a:r>
              <a:rPr dirty="0"/>
              <a:t> </a:t>
            </a:r>
            <a:r>
              <a:rPr dirty="0" err="1"/>
              <a:t>obsahuje</a:t>
            </a:r>
            <a:r>
              <a:rPr dirty="0"/>
              <a:t> </a:t>
            </a:r>
            <a:r>
              <a:rPr dirty="0" err="1"/>
              <a:t>protichodné</a:t>
            </a:r>
            <a:r>
              <a:rPr dirty="0"/>
              <a:t> </a:t>
            </a:r>
            <a:r>
              <a:rPr dirty="0" err="1"/>
              <a:t>počty</a:t>
            </a:r>
            <a:r>
              <a:rPr dirty="0"/>
              <a:t>, </a:t>
            </a:r>
            <a:r>
              <a:rPr dirty="0" err="1"/>
              <a:t>najprv</a:t>
            </a:r>
            <a:r>
              <a:rPr dirty="0"/>
              <a:t> </a:t>
            </a:r>
            <a:r>
              <a:rPr dirty="0" err="1"/>
              <a:t>pomenovať</a:t>
            </a:r>
            <a:r>
              <a:rPr dirty="0"/>
              <a:t> </a:t>
            </a:r>
            <a:r>
              <a:rPr dirty="0" err="1"/>
              <a:t>rozpor</a:t>
            </a:r>
            <a:r>
              <a:rPr dirty="0"/>
              <a:t> a </a:t>
            </a:r>
            <a:r>
              <a:rPr dirty="0" err="1"/>
              <a:t>navrhnúť</a:t>
            </a:r>
            <a:r>
              <a:rPr dirty="0"/>
              <a:t> </a:t>
            </a:r>
            <a:r>
              <a:rPr dirty="0" err="1"/>
              <a:t>otázku</a:t>
            </a:r>
            <a:r>
              <a:rPr dirty="0"/>
              <a:t> </a:t>
            </a:r>
            <a:r>
              <a:rPr dirty="0" err="1"/>
              <a:t>na</a:t>
            </a:r>
            <a:r>
              <a:rPr dirty="0"/>
              <a:t> </a:t>
            </a:r>
            <a:r>
              <a:rPr dirty="0" err="1"/>
              <a:t>jeho</a:t>
            </a:r>
            <a:r>
              <a:rPr dirty="0"/>
              <a:t> </a:t>
            </a:r>
            <a:r>
              <a:rPr dirty="0" err="1"/>
              <a:t>vyriešenie</a:t>
            </a:r>
            <a:r>
              <a:rPr dirty="0"/>
              <a:t>. </a:t>
            </a:r>
            <a:r>
              <a:rPr dirty="0" err="1"/>
              <a:t>Výstup</a:t>
            </a:r>
            <a:r>
              <a:rPr dirty="0"/>
              <a:t> AI je </a:t>
            </a:r>
            <a:r>
              <a:rPr dirty="0" err="1"/>
              <a:t>pracovný</a:t>
            </a:r>
            <a:r>
              <a:rPr dirty="0"/>
              <a:t> </a:t>
            </a:r>
            <a:r>
              <a:rPr dirty="0" err="1"/>
              <a:t>návrh</a:t>
            </a:r>
            <a:r>
              <a:rPr dirty="0"/>
              <a:t> a </a:t>
            </a:r>
            <a:r>
              <a:rPr dirty="0" err="1"/>
              <a:t>môže</a:t>
            </a:r>
            <a:r>
              <a:rPr dirty="0"/>
              <a:t> </a:t>
            </a:r>
            <a:r>
              <a:rPr dirty="0" err="1"/>
              <a:t>obsahovať</a:t>
            </a:r>
            <a:r>
              <a:rPr dirty="0"/>
              <a:t> </a:t>
            </a:r>
            <a:r>
              <a:rPr dirty="0" err="1"/>
              <a:t>výpočtovú</a:t>
            </a:r>
            <a:r>
              <a:rPr dirty="0"/>
              <a:t> </a:t>
            </a:r>
            <a:r>
              <a:rPr dirty="0" err="1"/>
              <a:t>alebo</a:t>
            </a:r>
            <a:r>
              <a:rPr dirty="0"/>
              <a:t> </a:t>
            </a:r>
            <a:r>
              <a:rPr dirty="0" err="1"/>
              <a:t>vecnú</a:t>
            </a:r>
            <a:r>
              <a:rPr dirty="0"/>
              <a:t> </a:t>
            </a:r>
            <a:r>
              <a:rPr dirty="0" err="1"/>
              <a:t>chybu</a:t>
            </a:r>
            <a:r>
              <a:rPr dirty="0"/>
              <a:t>.</a:t>
            </a:r>
          </a:p>
          <a:p>
            <a:endParaRPr dirty="0"/>
          </a:p>
          <a:p>
            <a:r>
              <a:rPr dirty="0" err="1"/>
              <a:t>Užitočný</a:t>
            </a:r>
            <a:r>
              <a:rPr dirty="0"/>
              <a:t> </a:t>
            </a:r>
            <a:r>
              <a:rPr dirty="0" err="1"/>
              <a:t>postup</a:t>
            </a:r>
            <a:r>
              <a:rPr dirty="0"/>
              <a:t> je </a:t>
            </a:r>
            <a:r>
              <a:rPr dirty="0" err="1"/>
              <a:t>vyhľadať</a:t>
            </a:r>
            <a:r>
              <a:rPr dirty="0"/>
              <a:t> v </a:t>
            </a:r>
            <a:r>
              <a:rPr dirty="0" err="1"/>
              <a:t>odpovedi</a:t>
            </a:r>
            <a:r>
              <a:rPr dirty="0"/>
              <a:t> </a:t>
            </a:r>
            <a:r>
              <a:rPr dirty="0" err="1"/>
              <a:t>najprv</a:t>
            </a:r>
            <a:r>
              <a:rPr dirty="0"/>
              <a:t> </a:t>
            </a:r>
            <a:r>
              <a:rPr dirty="0" err="1"/>
              <a:t>údaje</a:t>
            </a:r>
            <a:r>
              <a:rPr dirty="0"/>
              <a:t> s </a:t>
            </a:r>
            <a:r>
              <a:rPr dirty="0" err="1"/>
              <a:t>najväčším</a:t>
            </a:r>
            <a:r>
              <a:rPr dirty="0"/>
              <a:t> </a:t>
            </a:r>
            <a:r>
              <a:rPr dirty="0" err="1"/>
              <a:t>praktickým</a:t>
            </a:r>
            <a:r>
              <a:rPr dirty="0"/>
              <a:t> </a:t>
            </a:r>
            <a:r>
              <a:rPr dirty="0" err="1"/>
              <a:t>dosahom</a:t>
            </a:r>
            <a:r>
              <a:rPr dirty="0"/>
              <a:t>. Pri </a:t>
            </a:r>
            <a:r>
              <a:rPr dirty="0" err="1"/>
              <a:t>pozvánke</a:t>
            </a:r>
            <a:r>
              <a:rPr dirty="0"/>
              <a:t> </a:t>
            </a:r>
            <a:r>
              <a:rPr dirty="0" err="1"/>
              <a:t>sú</a:t>
            </a:r>
            <a:r>
              <a:rPr dirty="0"/>
              <a:t> to </a:t>
            </a:r>
            <a:r>
              <a:rPr dirty="0" err="1"/>
              <a:t>termín</a:t>
            </a:r>
            <a:r>
              <a:rPr dirty="0"/>
              <a:t>, </a:t>
            </a:r>
            <a:r>
              <a:rPr dirty="0" err="1"/>
              <a:t>miesto</a:t>
            </a:r>
            <a:r>
              <a:rPr dirty="0"/>
              <a:t> a </a:t>
            </a:r>
            <a:r>
              <a:rPr dirty="0" err="1"/>
              <a:t>podmienky</a:t>
            </a:r>
            <a:r>
              <a:rPr dirty="0"/>
              <a:t> </a:t>
            </a:r>
            <a:r>
              <a:rPr dirty="0" err="1"/>
              <a:t>účasti</a:t>
            </a:r>
            <a:r>
              <a:rPr dirty="0"/>
              <a:t>. Pri </a:t>
            </a:r>
            <a:r>
              <a:rPr dirty="0" err="1"/>
              <a:t>rozpočte</a:t>
            </a:r>
            <a:r>
              <a:rPr dirty="0"/>
              <a:t> ide o </a:t>
            </a:r>
            <a:r>
              <a:rPr dirty="0" err="1"/>
              <a:t>riadkové</a:t>
            </a:r>
            <a:r>
              <a:rPr dirty="0"/>
              <a:t> </a:t>
            </a:r>
            <a:r>
              <a:rPr dirty="0" err="1"/>
              <a:t>výpočty</a:t>
            </a:r>
            <a:r>
              <a:rPr dirty="0"/>
              <a:t> a </a:t>
            </a:r>
            <a:r>
              <a:rPr dirty="0" err="1"/>
              <a:t>súčet</a:t>
            </a:r>
            <a:r>
              <a:rPr dirty="0"/>
              <a:t>. Pri </a:t>
            </a:r>
            <a:r>
              <a:rPr dirty="0" err="1"/>
              <a:t>zápisnici</a:t>
            </a:r>
            <a:r>
              <a:rPr dirty="0"/>
              <a:t> </a:t>
            </a:r>
            <a:r>
              <a:rPr dirty="0" err="1"/>
              <a:t>skontrolujte</a:t>
            </a:r>
            <a:r>
              <a:rPr dirty="0"/>
              <a:t> </a:t>
            </a:r>
            <a:r>
              <a:rPr dirty="0" err="1"/>
              <a:t>mená</a:t>
            </a:r>
            <a:r>
              <a:rPr dirty="0"/>
              <a:t> </a:t>
            </a:r>
            <a:r>
              <a:rPr dirty="0" err="1"/>
              <a:t>riešiteľov</a:t>
            </a:r>
            <a:r>
              <a:rPr dirty="0"/>
              <a:t> a </a:t>
            </a:r>
            <a:r>
              <a:rPr dirty="0" err="1"/>
              <a:t>prijaté</a:t>
            </a:r>
            <a:r>
              <a:rPr dirty="0"/>
              <a:t> </a:t>
            </a:r>
            <a:r>
              <a:rPr dirty="0" err="1"/>
              <a:t>rozhodnutia</a:t>
            </a:r>
            <a:r>
              <a:rPr dirty="0"/>
              <a:t>. </a:t>
            </a:r>
            <a:r>
              <a:rPr dirty="0" err="1"/>
              <a:t>Až</a:t>
            </a:r>
            <a:r>
              <a:rPr dirty="0"/>
              <a:t> </a:t>
            </a:r>
            <a:r>
              <a:rPr dirty="0" err="1"/>
              <a:t>potom</a:t>
            </a:r>
            <a:r>
              <a:rPr dirty="0"/>
              <a:t> </a:t>
            </a:r>
            <a:r>
              <a:rPr dirty="0" err="1"/>
              <a:t>upravujte</a:t>
            </a:r>
            <a:r>
              <a:rPr dirty="0"/>
              <a:t> </a:t>
            </a:r>
            <a:r>
              <a:rPr dirty="0" err="1"/>
              <a:t>formulácie</a:t>
            </a:r>
            <a:r>
              <a:rPr dirty="0"/>
              <a:t> a </a:t>
            </a:r>
            <a:r>
              <a:rPr dirty="0" err="1"/>
              <a:t>vzhľad</a:t>
            </a:r>
            <a:r>
              <a:rPr dirty="0"/>
              <a:t>.</a:t>
            </a:r>
          </a:p>
          <a:p>
            <a:endParaRPr dirty="0"/>
          </a:p>
          <a:p>
            <a:r>
              <a:rPr dirty="0" err="1"/>
              <a:t>Kontrola</a:t>
            </a:r>
            <a:r>
              <a:rPr dirty="0"/>
              <a:t> </a:t>
            </a:r>
            <a:r>
              <a:rPr dirty="0" err="1"/>
              <a:t>porozumenia</a:t>
            </a:r>
            <a:r>
              <a:rPr dirty="0"/>
              <a:t>: Pred </a:t>
            </a:r>
            <a:r>
              <a:rPr dirty="0" err="1"/>
              <a:t>použitím</a:t>
            </a:r>
            <a:r>
              <a:rPr dirty="0"/>
              <a:t> </a:t>
            </a:r>
            <a:r>
              <a:rPr dirty="0" err="1"/>
              <a:t>výstupu</a:t>
            </a:r>
            <a:r>
              <a:rPr dirty="0"/>
              <a:t> </a:t>
            </a:r>
            <a:r>
              <a:rPr dirty="0" err="1"/>
              <a:t>skúste</a:t>
            </a:r>
            <a:r>
              <a:rPr dirty="0"/>
              <a:t> </a:t>
            </a:r>
            <a:r>
              <a:rPr dirty="0" err="1"/>
              <a:t>pomenovať</a:t>
            </a:r>
            <a:r>
              <a:rPr dirty="0"/>
              <a:t> </a:t>
            </a:r>
            <a:r>
              <a:rPr dirty="0" err="1"/>
              <a:t>konkrétny</a:t>
            </a:r>
            <a:r>
              <a:rPr dirty="0"/>
              <a:t> </a:t>
            </a:r>
            <a:r>
              <a:rPr dirty="0" err="1"/>
              <a:t>údaj</a:t>
            </a:r>
            <a:r>
              <a:rPr dirty="0"/>
              <a:t>, </a:t>
            </a:r>
            <a:r>
              <a:rPr dirty="0" err="1"/>
              <a:t>ktorý</a:t>
            </a:r>
            <a:r>
              <a:rPr dirty="0"/>
              <a:t> </a:t>
            </a:r>
            <a:r>
              <a:rPr dirty="0" err="1"/>
              <a:t>treba</a:t>
            </a:r>
            <a:r>
              <a:rPr dirty="0"/>
              <a:t> </a:t>
            </a:r>
            <a:r>
              <a:rPr dirty="0" err="1"/>
              <a:t>porovnať</a:t>
            </a:r>
            <a:r>
              <a:rPr dirty="0"/>
              <a:t> s </a:t>
            </a:r>
            <a:r>
              <a:rPr dirty="0" err="1"/>
              <a:t>originálnym</a:t>
            </a:r>
            <a:r>
              <a:rPr dirty="0"/>
              <a:t> </a:t>
            </a:r>
            <a:r>
              <a:rPr dirty="0" err="1"/>
              <a:t>podkladom</a:t>
            </a:r>
            <a:r>
              <a:rPr dirty="0"/>
              <a:t>. Ak </a:t>
            </a:r>
            <a:r>
              <a:rPr dirty="0" err="1"/>
              <a:t>podklad</a:t>
            </a:r>
            <a:r>
              <a:rPr dirty="0"/>
              <a:t> </a:t>
            </a:r>
            <a:r>
              <a:rPr dirty="0" err="1"/>
              <a:t>údaj</a:t>
            </a:r>
            <a:r>
              <a:rPr dirty="0"/>
              <a:t> </a:t>
            </a:r>
            <a:r>
              <a:rPr dirty="0" err="1"/>
              <a:t>neobsahuje</a:t>
            </a:r>
            <a:r>
              <a:rPr dirty="0"/>
              <a:t>, </a:t>
            </a:r>
            <a:r>
              <a:rPr dirty="0" err="1"/>
              <a:t>pracovný</a:t>
            </a:r>
            <a:r>
              <a:rPr dirty="0"/>
              <a:t> </a:t>
            </a:r>
            <a:r>
              <a:rPr dirty="0" err="1"/>
              <a:t>návrh</a:t>
            </a:r>
            <a:r>
              <a:rPr dirty="0"/>
              <a:t> ho </a:t>
            </a:r>
            <a:r>
              <a:rPr dirty="0" err="1"/>
              <a:t>nesmie</a:t>
            </a:r>
            <a:r>
              <a:rPr dirty="0"/>
              <a:t> </a:t>
            </a:r>
            <a:r>
              <a:rPr dirty="0" err="1"/>
              <a:t>predstierať</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nasledujúcich troch cvičeniach pripravíte pracovné texty z modelových podkladov. Pri formálnej komunikácii záleží na presnosti a tóne. Pozvánka obsahuje rôzne dátumy; odosielateľ musí odlíšiť dátum podujatia od termínu registrácie. Pri neúplnej otázke študenta vychádzajte z postupu a žiadajte len tie informácie, ktoré sú potrebné. Pripomienka má byť zdvorilá a jednoznačná, bez nepodložených sankcií. Text vytvorený v cvičení neodosielajte. V poznámkach každej snímky skopírujte celý modelový vstup a postupne vyskúšajte oba </a:t>
            </a:r>
            <a:r>
              <a:rPr lang="sk-SK" noProof="0" dirty="0" err="1"/>
              <a:t>prompty</a:t>
            </a:r>
            <a:r>
              <a:rPr lang="sk-SK" noProof="0" dirty="0"/>
              <a:t>.</a:t>
            </a:r>
          </a:p>
          <a:p>
            <a:endParaRPr lang="sk-SK" noProof="0" dirty="0"/>
          </a:p>
          <a:p>
            <a:r>
              <a:rPr lang="sk-SK" noProof="0" dirty="0"/>
              <a:t>Pri prvej odpovedi modelu si zvýraznite všetky údaje, ktoré sa dajú overiť v zdroji. Potom vyhľadajte v texte miesta, kde model niečo predpokladá. Ak chýba údaj potrebný na zaslanie správy, doplňte ho mimo modelového cvičenia až po overení. Konečný text prečíta a odošle zodpovedný pracovník.</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B1: Pozvánka na školenie</a:t>
            </a:r>
          </a:p>
          <a:p>
            <a:endParaRPr lang="sk-SK" noProof="0" dirty="0"/>
          </a:p>
          <a:p>
            <a:r>
              <a:rPr lang="sk-SK" noProof="0" dirty="0"/>
              <a:t>1. CIEĽ</a:t>
            </a:r>
          </a:p>
          <a:p>
            <a:r>
              <a:rPr lang="sk-SK" noProof="0" dirty="0"/>
              <a:t>Pripraviť jasný e-mail z neusporiadaných organizačných poznámok.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Organizačné poznámky: Téma: Úvod do práce s tabuľkami. Školenie je určené administratívnym zamestnancom fakulty. Uskutoční sa 18. novembra 2026 od 9.00 do 10.30 v učebni A-12. V miestnosti je 18 miest. Účasť je potrebné potvrdiť odpoveďou na pozývací e-mail najneskôr 12. novembra 2026 do 15.00. Záujemcovia majú v odpovedi uviesť meno a pracovisko. Majú si priniesť notebook; ak ho nemajú, môžu to uviesť v odpovedi a organizátor preverí dostupnosť zariadenia. Program: otvorenie, práca s jednoduchou tabuľkou registrácií, kontrola súčtov a otázky. Účasť na podujatí nie je povinná. Kontaktná osoba, jej e-mail a miesto odoslania odpovedí nie sú v podklade uvedené. Pozvánka má byť adresovaná kolegyniam a kolegom. Termín ani miestnosť nemeňte. Pri príprave textu treba jasne odlíšiť posledný deň na potvrdenie účasti od termínu samotného školenia.</a:t>
            </a:r>
          </a:p>
          <a:p>
            <a:r>
              <a:rPr lang="sk-SK" noProof="0" dirty="0"/>
              <a:t>&lt;/podklad&gt;</a:t>
            </a:r>
          </a:p>
          <a:p>
            <a:endParaRPr lang="sk-SK" noProof="0" dirty="0"/>
          </a:p>
          <a:p>
            <a:r>
              <a:rPr lang="sk-SK" noProof="0" dirty="0"/>
              <a:t>3. SLABÝ PROMPT – SKOPÍRUJTE</a:t>
            </a:r>
          </a:p>
          <a:p>
            <a:r>
              <a:rPr lang="sk-SK" noProof="0" dirty="0"/>
              <a:t>Napíš peknú pozvánku na školenie podľa podkladu.</a:t>
            </a:r>
          </a:p>
          <a:p>
            <a:endParaRPr lang="sk-SK" noProof="0" dirty="0"/>
          </a:p>
          <a:p>
            <a:r>
              <a:rPr lang="sk-SK" noProof="0" dirty="0"/>
              <a:t>4. PREČO JE SLABÝ</a:t>
            </a:r>
          </a:p>
          <a:p>
            <a:r>
              <a:rPr lang="sk-SK" noProof="0" dirty="0"/>
              <a:t>Neurčuje predmet e-mailu, adresátov, povinné údaje ani spôsob práce s chýbajúcou kontaktnou informáciou.</a:t>
            </a:r>
          </a:p>
          <a:p>
            <a:endParaRPr lang="sk-SK" noProof="0" dirty="0"/>
          </a:p>
          <a:p>
            <a:r>
              <a:rPr lang="sk-SK" noProof="0" dirty="0"/>
              <a:t>5. KVALITNÝ PROMPT – SKOPÍRUJTE</a:t>
            </a:r>
          </a:p>
          <a:p>
            <a:r>
              <a:rPr lang="sk-SK" noProof="0" dirty="0"/>
              <a:t>Z podkladu priprav formálny e-mail kolegyniam a kolegom. Uveď predmet, oslovenie, tému, dátum, čas, miestnosť, kapacitu, dobrovoľnosť účasti, spôsob a termín potvrdenia aj informáciu o notebooku. Zachovaj údaje presne. Kontaktný e-mail nevymýšľaj; ak je potrebný na odoslanie, uveď ho v samostatnom zozname „Na doplnenie“, nie v texte pozvánky. Text do 170 slov. Podklad je medzi značkami &lt;podklad&gt; a &lt;/podklad&gt;.</a:t>
            </a:r>
          </a:p>
          <a:p>
            <a:endParaRPr lang="sk-SK" noProof="0" dirty="0"/>
          </a:p>
          <a:p>
            <a:r>
              <a:rPr lang="sk-SK" noProof="0" dirty="0"/>
              <a:t>6. NADVÄZUJÚCI PROMPT – SKOPÍRUJTE</a:t>
            </a:r>
          </a:p>
          <a:p>
            <a:r>
              <a:rPr lang="sk-SK" noProof="0" dirty="0"/>
              <a:t>Porovnaj návrh s podkladom. V tabuľke uveď každý dátum, čas, miesto a povinnosť z pôvodného textu, jeho podobu v návrhu a prípadnú chybu. Oprav iba zistené chyby.</a:t>
            </a:r>
          </a:p>
          <a:p>
            <a:endParaRPr lang="sk-SK" noProof="0" dirty="0"/>
          </a:p>
          <a:p>
            <a:r>
              <a:rPr lang="sk-SK" noProof="0" dirty="0"/>
              <a:t>7. ILUSTRAČNÝ VÝSTUP (NIE GARANTOVANÁ ODPOVEĎ CHATGPT)</a:t>
            </a:r>
          </a:p>
          <a:p>
            <a:r>
              <a:rPr lang="sk-SK" noProof="0" dirty="0"/>
              <a:t>Predmet: Pozvánka na školenie Úvod do práce s tabuľkami. Vážené kolegyne, vážení kolegovia, pozývame Vás 18. novembra 2026 od 9.00 do 10.30 do učebne A-12. Účasť je dobrovoľná. Prosíme Vás o potvrdenie účasti odpoveďou na tento e-mail do 12. novembra 2026 do 15.00; uveďte meno a pracovisko.</a:t>
            </a:r>
          </a:p>
          <a:p>
            <a:endParaRPr lang="sk-SK" noProof="0" dirty="0"/>
          </a:p>
          <a:p>
            <a:r>
              <a:rPr lang="sk-SK" noProof="0" dirty="0"/>
              <a:t>8. KONTROLNÉ KRITÉRIÁ</a:t>
            </a:r>
          </a:p>
          <a:p>
            <a:r>
              <a:rPr lang="sk-SK" noProof="0" dirty="0"/>
              <a:t>Sú oba termíny odlíšené? Je kapacita 18? Je účasť dobrovoľná? Je jasné, že kontaktná osoba chýba?</a:t>
            </a:r>
          </a:p>
          <a:p>
            <a:endParaRPr lang="sk-SK" noProof="0" dirty="0"/>
          </a:p>
          <a:p>
            <a:r>
              <a:rPr lang="sk-SK" noProof="0" dirty="0"/>
              <a:t>9. REFLEXIA</a:t>
            </a:r>
          </a:p>
          <a:p>
            <a:r>
              <a:rPr lang="sk-SK" noProof="0" dirty="0"/>
              <a:t>Čo kvalitný </a:t>
            </a:r>
            <a:r>
              <a:rPr lang="sk-SK" noProof="0" dirty="0" err="1"/>
              <a:t>prompt</a:t>
            </a:r>
            <a:r>
              <a:rPr lang="sk-SK" noProof="0" dirty="0"/>
              <a:t> zachoval, čo slabý vynechal?</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B2: Odpoveď na otázku študenta</a:t>
            </a:r>
          </a:p>
          <a:p>
            <a:endParaRPr lang="sk-SK" noProof="0" dirty="0"/>
          </a:p>
          <a:p>
            <a:r>
              <a:rPr lang="sk-SK" noProof="0" dirty="0"/>
              <a:t>1</a:t>
            </a:r>
            <a:r>
              <a:rPr lang="sk-SK" noProof="0"/>
              <a:t>. CIEĽ</a:t>
            </a:r>
            <a:endParaRPr lang="sk-SK" noProof="0" dirty="0"/>
          </a:p>
          <a:p>
            <a:r>
              <a:rPr lang="sk-SK" noProof="0" dirty="0"/>
              <a:t>Odpovedať na neúplnú žiadosť bez domýšľania pravidiel.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E-mail študenta: „Dobrý deň, potrebujem potvrdenie o absolvovaní školenia. Môžete mi ho poslať ešte dnes? Volám sa Martin. Ďakujem.“</a:t>
            </a:r>
          </a:p>
          <a:p>
            <a:r>
              <a:rPr lang="sk-SK" noProof="0" dirty="0"/>
              <a:t>Modelový postup: Potvrdenia o účasti na fakultnom školení sa pripravujú na základe evidencie účasti. Na vyhľadanie záznamu je potrebné celé meno účastníka a dátum alebo názov školenia. Pracovník po overení evidencie pripraví návrh potvrdenia. Odoslanie je možné až po kontrole údajov a schválení zodpovednou osobou. Postup neurčuje lehotu vybavenia ani automatický nárok na potvrdenie. Nie je uvedené, či sa školenia mohol zúčastniť študent. Nie je uvedený priamy kontakt na pracovisko. V tomto cvičení sa nepracuje s reálnym študentom ani s reálnou evidenciou. Odpoveď má slušne požiadať o údaje potrebné na vyhľadanie záznamu a vysvetliť, že po preverení účasti bude možné informovať o ďalšom postupe. Pracovník nemá prisľúbiť zaslanie ešte dnes ani tvrdiť, že záznam už preveril.</a:t>
            </a:r>
          </a:p>
          <a:p>
            <a:r>
              <a:rPr lang="sk-SK" noProof="0" dirty="0"/>
              <a:t>&lt;/podklad&gt;</a:t>
            </a:r>
          </a:p>
          <a:p>
            <a:endParaRPr lang="sk-SK" noProof="0" dirty="0"/>
          </a:p>
          <a:p>
            <a:r>
              <a:rPr lang="sk-SK" noProof="0" dirty="0"/>
              <a:t>3. SLABÝ PROMPT – SKOPÍRUJTE</a:t>
            </a:r>
          </a:p>
          <a:p>
            <a:r>
              <a:rPr lang="sk-SK" noProof="0" dirty="0"/>
              <a:t>Odpovedz študentovi, že potvrdenie dostane.</a:t>
            </a:r>
          </a:p>
          <a:p>
            <a:endParaRPr lang="sk-SK" noProof="0" dirty="0"/>
          </a:p>
          <a:p>
            <a:r>
              <a:rPr lang="sk-SK" noProof="0" dirty="0"/>
              <a:t>4. PREČO JE SLABÝ</a:t>
            </a:r>
          </a:p>
          <a:p>
            <a:r>
              <a:rPr lang="sk-SK" noProof="0" dirty="0"/>
              <a:t>Predpokladá existenciu záznamu, oprávnenosť žiadosti a lehotu, ktoré z podkladu nevyplývajú.</a:t>
            </a:r>
          </a:p>
          <a:p>
            <a:endParaRPr lang="sk-SK" noProof="0" dirty="0"/>
          </a:p>
          <a:p>
            <a:r>
              <a:rPr lang="sk-SK" noProof="0" dirty="0"/>
              <a:t>5. KVALITNÝ PROMPT – SKOPÍRUJTE</a:t>
            </a:r>
          </a:p>
          <a:p>
            <a:r>
              <a:rPr lang="sk-SK" noProof="0" dirty="0"/>
              <a:t>Napíš stručnú zdvorilú odpoveď na e-mail medzi značkami &lt;podklad&gt; a &lt;/podklad&gt;. Odpovedz iba podľa modelového postupu. Požiadaj o celé meno a dátum alebo názov školenia. Vysvetli, že účasť treba najprv overiť a potvrdenie podlieha kontrole a schváleniu. Nesľubuj vydanie ani vybavenie dnes. Ak pracovisko alebo presný kontakt nie je známy, nedopĺňaj ho. Uveď predmet a samotný text e-mailu do 120 slov.</a:t>
            </a:r>
          </a:p>
          <a:p>
            <a:endParaRPr lang="sk-SK" noProof="0" dirty="0"/>
          </a:p>
          <a:p>
            <a:r>
              <a:rPr lang="sk-SK" noProof="0" dirty="0"/>
              <a:t>6. NADVÄZUJÚCI PROMPT – SKOPÍRUJTE</a:t>
            </a:r>
          </a:p>
          <a:p>
            <a:r>
              <a:rPr lang="sk-SK" noProof="0" dirty="0"/>
              <a:t>Označ každú vetu návrhu ako „podložená“, „potrebuje overenie“ alebo „nepodložená“. Nepodložené tvrdenia odstráň.</a:t>
            </a:r>
          </a:p>
          <a:p>
            <a:endParaRPr lang="sk-SK" noProof="0" dirty="0"/>
          </a:p>
          <a:p>
            <a:r>
              <a:rPr lang="sk-SK" noProof="0" dirty="0"/>
              <a:t>7. ILUSTRAČNÝ VÝSTUP (NIE GARANTOVANÁ ODPOVEĎ CHATGPT)</a:t>
            </a:r>
          </a:p>
          <a:p>
            <a:r>
              <a:rPr lang="sk-SK" noProof="0" dirty="0"/>
              <a:t>Predmet: Žiadosť o potvrdenie účasti. Dobrý deň, na vyhľadanie účasti nám, prosím, pošlite svoje celé meno a dátum alebo názov školenia. Po preverení evidencie Vám budeme vedieť oznámiť ďalší postup. Ďakujeme.</a:t>
            </a:r>
          </a:p>
          <a:p>
            <a:endParaRPr lang="sk-SK" noProof="0" dirty="0"/>
          </a:p>
          <a:p>
            <a:r>
              <a:rPr lang="sk-SK" noProof="0" dirty="0"/>
              <a:t>8. KONTROLNÉ KRITÉRIÁ</a:t>
            </a:r>
          </a:p>
          <a:p>
            <a:r>
              <a:rPr lang="sk-SK" noProof="0" dirty="0"/>
              <a:t>Žiada celé meno a identifikáciu školenia? Nesľubuje termín alebo schválenie? Zachováva zdvorilý tón?</a:t>
            </a:r>
          </a:p>
          <a:p>
            <a:endParaRPr lang="sk-SK" noProof="0" dirty="0"/>
          </a:p>
          <a:p>
            <a:r>
              <a:rPr lang="sk-SK" noProof="0" dirty="0"/>
              <a:t>9. REFLEXIA</a:t>
            </a:r>
          </a:p>
          <a:p>
            <a:r>
              <a:rPr lang="sk-SK" noProof="0" dirty="0"/>
              <a:t>Ktorý nepodložený sľub by mohol vzniknúť pri slabom </a:t>
            </a:r>
            <a:r>
              <a:rPr lang="sk-SK" noProof="0" dirty="0" err="1"/>
              <a:t>prompte</a:t>
            </a:r>
            <a:r>
              <a:rPr lang="sk-SK" noProof="0"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B3: Pripomienka podkladov</a:t>
            </a:r>
          </a:p>
          <a:p>
            <a:endParaRPr lang="sk-SK" noProof="0" dirty="0"/>
          </a:p>
          <a:p>
            <a:r>
              <a:rPr lang="sk-SK" noProof="0" dirty="0"/>
              <a:t>1</a:t>
            </a:r>
            <a:r>
              <a:rPr lang="sk-SK" noProof="0"/>
              <a:t>. CIEĽ</a:t>
            </a:r>
            <a:endParaRPr lang="sk-SK" noProof="0" dirty="0"/>
          </a:p>
          <a:p>
            <a:r>
              <a:rPr lang="sk-SK" noProof="0" dirty="0"/>
              <a:t>Upraviť strohý text do zdvorilého univerzitného tónu.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Pracovná poznámka: „Zasa chýbajú podklady. Bez nich to nejde. Pošlite to okamžite.“ Podklady k modelovému semináru sa majú poslať do 6. novembra 2026 do 12.00. Ide o finálny názov príspevku a </a:t>
            </a:r>
            <a:r>
              <a:rPr lang="sk-SK" noProof="0" dirty="0" err="1"/>
              <a:t>dvojvetovú</a:t>
            </a:r>
            <a:r>
              <a:rPr lang="sk-SK" noProof="0" dirty="0"/>
              <a:t> anotáciu. Požiadavka sa týka len kolegov, ktorí tieto dva podklady ešte neodovzdali. Organizátor pripravuje program seminára, preto ich potrebuje. Zoznam konkrétnych kolegov nie je uvedený; správa sa má poslať len identifikovaným adresátom po kontrole evidencie. Podklad nehovorí o sankcii ani o tom, že sa neúplné príspevky automaticky vylúčia. Spôsob odoslania je odpoveďou na pôvodnú e-mailovú konverzáciu. Miesto a termín samotného seminára tu nie sú uvedené, preto ich do pripomienky nevkladajte. Správa má pomenovať chýbajúce položky, termín a dôvod požiadavky. Zachovať treba vecný a rešpektujúci tón, aj keď pracovná poznámka vznikla v časovej tiesni.</a:t>
            </a:r>
          </a:p>
          <a:p>
            <a:r>
              <a:rPr lang="sk-SK" noProof="0" dirty="0"/>
              <a:t>&lt;/podklad&gt;</a:t>
            </a:r>
          </a:p>
          <a:p>
            <a:endParaRPr lang="sk-SK" noProof="0" dirty="0"/>
          </a:p>
          <a:p>
            <a:r>
              <a:rPr lang="sk-SK" noProof="0" dirty="0"/>
              <a:t>3. SLABÝ PROMPT – SKOPÍRUJTE</a:t>
            </a:r>
          </a:p>
          <a:p>
            <a:r>
              <a:rPr lang="sk-SK" noProof="0" dirty="0"/>
              <a:t>Napíš prísnu urgenciu z poznámky.</a:t>
            </a:r>
          </a:p>
          <a:p>
            <a:endParaRPr lang="sk-SK" noProof="0" dirty="0"/>
          </a:p>
          <a:p>
            <a:r>
              <a:rPr lang="sk-SK" noProof="0" dirty="0"/>
              <a:t>4. PREČO JE SLABÝ</a:t>
            </a:r>
          </a:p>
          <a:p>
            <a:r>
              <a:rPr lang="sk-SK" noProof="0" dirty="0"/>
              <a:t>Prenáša podráždený tón a môže podnietiť vymyslenie sankcie.</a:t>
            </a:r>
          </a:p>
          <a:p>
            <a:endParaRPr lang="sk-SK" noProof="0" dirty="0"/>
          </a:p>
          <a:p>
            <a:r>
              <a:rPr lang="sk-SK" noProof="0" dirty="0"/>
              <a:t>5. KVALITNÝ PROMPT – SKOPÍRUJTE</a:t>
            </a:r>
          </a:p>
          <a:p>
            <a:r>
              <a:rPr lang="sk-SK" noProof="0" dirty="0"/>
              <a:t>Z podkladu medzi &lt;podklad&gt; a &lt;/podklad&gt; vytvor krátku zdvorilú pripomienku pre kolegov, ktorí ešte neodovzdali požadované podklady. Uveď predmet, obe chýbajúce položky, presný termín, dôvod a spôsob odoslania. Zachovaj </a:t>
            </a:r>
            <a:r>
              <a:rPr lang="sk-SK" noProof="0" dirty="0" err="1"/>
              <a:t>vykacie</a:t>
            </a:r>
            <a:r>
              <a:rPr lang="sk-SK" noProof="0" dirty="0"/>
              <a:t> oslovenie a rešpektujúci tón. Nevymýšľaj sankciu, adresátov ani údaje o konaní seminára. Najviac 120 slov.</a:t>
            </a:r>
          </a:p>
          <a:p>
            <a:endParaRPr lang="sk-SK" noProof="0" dirty="0"/>
          </a:p>
          <a:p>
            <a:r>
              <a:rPr lang="sk-SK" noProof="0" dirty="0"/>
              <a:t>6. NADVÄZUJÚCI PROMPT – SKOPÍRUJTE</a:t>
            </a:r>
          </a:p>
          <a:p>
            <a:r>
              <a:rPr lang="sk-SK" noProof="0" dirty="0"/>
              <a:t>Skontroluj, či text nenaznačuje sankciu alebo automatické vylúčenie. Ak áno, prepíš ho a uveď, čo bolo zmenené.</a:t>
            </a:r>
          </a:p>
          <a:p>
            <a:endParaRPr lang="sk-SK" noProof="0" dirty="0"/>
          </a:p>
          <a:p>
            <a:r>
              <a:rPr lang="sk-SK" noProof="0" dirty="0"/>
              <a:t>7. ILUSTRAČNÝ VÝSTUP (NIE GARANTOVANÁ ODPOVEĎ CHATGPT)</a:t>
            </a:r>
          </a:p>
          <a:p>
            <a:r>
              <a:rPr lang="sk-SK" noProof="0" dirty="0"/>
              <a:t>Predmet: Doplnenie podkladov k semináru. Vážené kolegyne, vážení kolegovia, prosím Vás o zaslanie finálneho názvu príspevku a </a:t>
            </a:r>
            <a:r>
              <a:rPr lang="sk-SK" noProof="0" dirty="0" err="1"/>
              <a:t>dvojvetovej</a:t>
            </a:r>
            <a:r>
              <a:rPr lang="sk-SK" noProof="0" dirty="0"/>
              <a:t> anotácie odpoveďou na túto správu do 6. novembra 2026 do 12.00. Údaje potrebujeme na prípravu programu. Ďakujem.</a:t>
            </a:r>
          </a:p>
          <a:p>
            <a:endParaRPr lang="sk-SK" noProof="0" dirty="0"/>
          </a:p>
          <a:p>
            <a:r>
              <a:rPr lang="sk-SK" noProof="0" dirty="0"/>
              <a:t>8. KONTROLNÉ KRITÉRIÁ</a:t>
            </a:r>
          </a:p>
          <a:p>
            <a:r>
              <a:rPr lang="sk-SK" noProof="0" dirty="0"/>
              <a:t>Sú uvedené presne dve položky? Je termín správny? Chýbajú vymyslené sankcie?</a:t>
            </a:r>
          </a:p>
          <a:p>
            <a:endParaRPr lang="sk-SK" noProof="0" dirty="0"/>
          </a:p>
          <a:p>
            <a:r>
              <a:rPr lang="sk-SK" noProof="0" dirty="0"/>
              <a:t>9. REFLEXIA</a:t>
            </a:r>
          </a:p>
          <a:p>
            <a:r>
              <a:rPr lang="sk-SK" noProof="0" dirty="0"/>
              <a:t>Ako sa zmenil tón bez zmeny vecného obsahu?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Porovnajte</a:t>
            </a:r>
            <a:r>
              <a:rPr dirty="0"/>
              <a:t> tri </a:t>
            </a:r>
            <a:r>
              <a:rPr dirty="0" err="1"/>
              <a:t>výsledné</a:t>
            </a:r>
            <a:r>
              <a:rPr dirty="0"/>
              <a:t> </a:t>
            </a:r>
            <a:r>
              <a:rPr dirty="0" err="1"/>
              <a:t>texty</a:t>
            </a:r>
            <a:r>
              <a:rPr dirty="0"/>
              <a:t> s </a:t>
            </a:r>
            <a:r>
              <a:rPr dirty="0" err="1"/>
              <a:t>pôvodnými</a:t>
            </a:r>
            <a:r>
              <a:rPr dirty="0"/>
              <a:t> </a:t>
            </a:r>
            <a:r>
              <a:rPr dirty="0" err="1"/>
              <a:t>podkladmi</a:t>
            </a:r>
            <a:r>
              <a:rPr dirty="0"/>
              <a:t>. E-mail B1 </a:t>
            </a:r>
            <a:r>
              <a:rPr dirty="0" err="1"/>
              <a:t>má</a:t>
            </a:r>
            <a:r>
              <a:rPr dirty="0"/>
              <a:t> </a:t>
            </a:r>
            <a:r>
              <a:rPr dirty="0" err="1"/>
              <a:t>uvádzať</a:t>
            </a:r>
            <a:r>
              <a:rPr dirty="0"/>
              <a:t> </a:t>
            </a:r>
            <a:r>
              <a:rPr dirty="0" err="1"/>
              <a:t>termín</a:t>
            </a:r>
            <a:r>
              <a:rPr dirty="0"/>
              <a:t> </a:t>
            </a:r>
            <a:r>
              <a:rPr dirty="0" err="1"/>
              <a:t>podujatia</a:t>
            </a:r>
            <a:r>
              <a:rPr dirty="0"/>
              <a:t> </a:t>
            </a:r>
            <a:r>
              <a:rPr dirty="0" err="1"/>
              <a:t>aj</a:t>
            </a:r>
            <a:r>
              <a:rPr dirty="0"/>
              <a:t> </a:t>
            </a:r>
            <a:r>
              <a:rPr dirty="0" err="1"/>
              <a:t>uzávierku</a:t>
            </a:r>
            <a:r>
              <a:rPr dirty="0"/>
              <a:t> </a:t>
            </a:r>
            <a:r>
              <a:rPr dirty="0" err="1"/>
              <a:t>registrácie</a:t>
            </a:r>
            <a:r>
              <a:rPr dirty="0"/>
              <a:t>. Pri B2 </a:t>
            </a:r>
            <a:r>
              <a:rPr dirty="0" err="1"/>
              <a:t>nie</a:t>
            </a:r>
            <a:r>
              <a:rPr dirty="0"/>
              <a:t> je </a:t>
            </a:r>
            <a:r>
              <a:rPr dirty="0" err="1"/>
              <a:t>možné</a:t>
            </a:r>
            <a:r>
              <a:rPr dirty="0"/>
              <a:t> </a:t>
            </a:r>
            <a:r>
              <a:rPr dirty="0" err="1"/>
              <a:t>potvrdiť</a:t>
            </a:r>
            <a:r>
              <a:rPr dirty="0"/>
              <a:t> </a:t>
            </a:r>
            <a:r>
              <a:rPr dirty="0" err="1"/>
              <a:t>účasť</a:t>
            </a:r>
            <a:r>
              <a:rPr dirty="0"/>
              <a:t> bez </a:t>
            </a:r>
            <a:r>
              <a:rPr dirty="0" err="1"/>
              <a:t>evidencie</a:t>
            </a:r>
            <a:r>
              <a:rPr dirty="0"/>
              <a:t>, </a:t>
            </a:r>
            <a:r>
              <a:rPr dirty="0" err="1"/>
              <a:t>preto</a:t>
            </a:r>
            <a:r>
              <a:rPr dirty="0"/>
              <a:t> </a:t>
            </a:r>
            <a:r>
              <a:rPr dirty="0" err="1"/>
              <a:t>musí</a:t>
            </a:r>
            <a:r>
              <a:rPr dirty="0"/>
              <a:t> </a:t>
            </a:r>
            <a:r>
              <a:rPr dirty="0" err="1"/>
              <a:t>odpoveď</a:t>
            </a:r>
            <a:r>
              <a:rPr dirty="0"/>
              <a:t> </a:t>
            </a:r>
            <a:r>
              <a:rPr dirty="0" err="1"/>
              <a:t>požiadať</a:t>
            </a:r>
            <a:r>
              <a:rPr dirty="0"/>
              <a:t> o </a:t>
            </a:r>
            <a:r>
              <a:rPr dirty="0" err="1"/>
              <a:t>doplnenie</a:t>
            </a:r>
            <a:r>
              <a:rPr dirty="0"/>
              <a:t> </a:t>
            </a:r>
            <a:r>
              <a:rPr dirty="0" err="1"/>
              <a:t>identifikačných</a:t>
            </a:r>
            <a:r>
              <a:rPr dirty="0"/>
              <a:t> </a:t>
            </a:r>
            <a:r>
              <a:rPr dirty="0" err="1"/>
              <a:t>údajov</a:t>
            </a:r>
            <a:r>
              <a:rPr dirty="0"/>
              <a:t>. V B3 je </a:t>
            </a:r>
            <a:r>
              <a:rPr dirty="0" err="1"/>
              <a:t>potrebné</a:t>
            </a:r>
            <a:r>
              <a:rPr dirty="0"/>
              <a:t> </a:t>
            </a:r>
            <a:r>
              <a:rPr dirty="0" err="1"/>
              <a:t>zachovať</a:t>
            </a:r>
            <a:r>
              <a:rPr dirty="0"/>
              <a:t> </a:t>
            </a:r>
            <a:r>
              <a:rPr dirty="0" err="1"/>
              <a:t>prísny</a:t>
            </a:r>
            <a:r>
              <a:rPr dirty="0"/>
              <a:t> </a:t>
            </a:r>
            <a:r>
              <a:rPr dirty="0" err="1"/>
              <a:t>termín</a:t>
            </a:r>
            <a:r>
              <a:rPr dirty="0"/>
              <a:t>, ale </a:t>
            </a:r>
            <a:r>
              <a:rPr dirty="0" err="1"/>
              <a:t>odstrániť</a:t>
            </a:r>
            <a:r>
              <a:rPr dirty="0"/>
              <a:t> </a:t>
            </a:r>
            <a:r>
              <a:rPr dirty="0" err="1"/>
              <a:t>podráždenie</a:t>
            </a:r>
            <a:r>
              <a:rPr dirty="0"/>
              <a:t> a </a:t>
            </a:r>
            <a:r>
              <a:rPr dirty="0" err="1"/>
              <a:t>nevymyslieť</a:t>
            </a:r>
            <a:r>
              <a:rPr dirty="0"/>
              <a:t> </a:t>
            </a:r>
            <a:r>
              <a:rPr dirty="0" err="1"/>
              <a:t>sankciu</a:t>
            </a:r>
            <a:r>
              <a:rPr dirty="0"/>
              <a:t>. Pri </a:t>
            </a:r>
            <a:r>
              <a:rPr dirty="0" err="1"/>
              <a:t>reálnom</a:t>
            </a:r>
            <a:r>
              <a:rPr dirty="0"/>
              <a:t> </a:t>
            </a:r>
            <a:r>
              <a:rPr dirty="0" err="1"/>
              <a:t>pracovnom</a:t>
            </a:r>
            <a:r>
              <a:rPr dirty="0"/>
              <a:t> </a:t>
            </a:r>
            <a:r>
              <a:rPr dirty="0" err="1"/>
              <a:t>postupe</a:t>
            </a:r>
            <a:r>
              <a:rPr dirty="0"/>
              <a:t> by </a:t>
            </a:r>
            <a:r>
              <a:rPr dirty="0" err="1"/>
              <a:t>zodpovedný</a:t>
            </a:r>
            <a:r>
              <a:rPr dirty="0"/>
              <a:t> </a:t>
            </a:r>
            <a:r>
              <a:rPr dirty="0" err="1"/>
              <a:t>pracovník</a:t>
            </a:r>
            <a:r>
              <a:rPr dirty="0"/>
              <a:t> </a:t>
            </a:r>
            <a:r>
              <a:rPr dirty="0" err="1"/>
              <a:t>preveril</a:t>
            </a:r>
            <a:r>
              <a:rPr dirty="0"/>
              <a:t> </a:t>
            </a:r>
            <a:r>
              <a:rPr dirty="0" err="1"/>
              <a:t>adresátov</a:t>
            </a:r>
            <a:r>
              <a:rPr dirty="0"/>
              <a:t>, </a:t>
            </a:r>
            <a:r>
              <a:rPr dirty="0" err="1"/>
              <a:t>interný</a:t>
            </a:r>
            <a:r>
              <a:rPr dirty="0"/>
              <a:t> </a:t>
            </a:r>
            <a:r>
              <a:rPr dirty="0" err="1"/>
              <a:t>kontakt</a:t>
            </a:r>
            <a:r>
              <a:rPr dirty="0"/>
              <a:t> a </a:t>
            </a:r>
            <a:r>
              <a:rPr dirty="0" err="1"/>
              <a:t>aktuálnosť</a:t>
            </a:r>
            <a:r>
              <a:rPr dirty="0"/>
              <a:t> </a:t>
            </a:r>
            <a:r>
              <a:rPr dirty="0" err="1"/>
              <a:t>informácií</a:t>
            </a:r>
            <a:r>
              <a:rPr dirty="0"/>
              <a:t> pred </a:t>
            </a:r>
            <a:r>
              <a:rPr dirty="0" err="1"/>
              <a:t>odoslaním</a:t>
            </a:r>
            <a:r>
              <a:rPr dirty="0"/>
              <a:t>. </a:t>
            </a:r>
            <a:r>
              <a:rPr dirty="0" err="1"/>
              <a:t>Premyslite</a:t>
            </a:r>
            <a:r>
              <a:rPr dirty="0"/>
              <a:t> </a:t>
            </a:r>
            <a:r>
              <a:rPr dirty="0" err="1"/>
              <a:t>si</a:t>
            </a:r>
            <a:r>
              <a:rPr dirty="0"/>
              <a:t>, </a:t>
            </a:r>
            <a:r>
              <a:rPr dirty="0" err="1"/>
              <a:t>ktorú</a:t>
            </a:r>
            <a:r>
              <a:rPr dirty="0"/>
              <a:t> </a:t>
            </a:r>
            <a:r>
              <a:rPr dirty="0" err="1"/>
              <a:t>kontrolnú</a:t>
            </a:r>
            <a:r>
              <a:rPr dirty="0"/>
              <a:t> </a:t>
            </a:r>
            <a:r>
              <a:rPr dirty="0" err="1"/>
              <a:t>otázku</a:t>
            </a:r>
            <a:r>
              <a:rPr dirty="0"/>
              <a:t> by </a:t>
            </a:r>
            <a:r>
              <a:rPr dirty="0" err="1"/>
              <a:t>ste</a:t>
            </a:r>
            <a:r>
              <a:rPr dirty="0"/>
              <a:t> </a:t>
            </a:r>
            <a:r>
              <a:rPr dirty="0" err="1"/>
              <a:t>vložili</a:t>
            </a:r>
            <a:r>
              <a:rPr dirty="0"/>
              <a:t> do </a:t>
            </a:r>
            <a:r>
              <a:rPr dirty="0" err="1"/>
              <a:t>svojho</a:t>
            </a:r>
            <a:r>
              <a:rPr dirty="0"/>
              <a:t> </a:t>
            </a:r>
            <a:r>
              <a:rPr dirty="0" err="1"/>
              <a:t>vlastného</a:t>
            </a:r>
            <a:r>
              <a:rPr dirty="0"/>
              <a:t> </a:t>
            </a:r>
            <a:r>
              <a:rPr dirty="0" err="1"/>
              <a:t>promptu</a:t>
            </a:r>
            <a:r>
              <a:rPr dirty="0"/>
              <a:t>.</a:t>
            </a:r>
          </a:p>
          <a:p>
            <a:endParaRPr dirty="0"/>
          </a:p>
          <a:p>
            <a:r>
              <a:rPr dirty="0" err="1"/>
              <a:t>Skúste</a:t>
            </a:r>
            <a:r>
              <a:rPr dirty="0"/>
              <a:t> </a:t>
            </a:r>
            <a:r>
              <a:rPr dirty="0" err="1"/>
              <a:t>každú</a:t>
            </a:r>
            <a:r>
              <a:rPr dirty="0"/>
              <a:t> </a:t>
            </a:r>
            <a:r>
              <a:rPr dirty="0" err="1"/>
              <a:t>správu</a:t>
            </a:r>
            <a:r>
              <a:rPr dirty="0"/>
              <a:t> </a:t>
            </a:r>
            <a:r>
              <a:rPr dirty="0" err="1"/>
              <a:t>prečítať</a:t>
            </a:r>
            <a:r>
              <a:rPr dirty="0"/>
              <a:t> </a:t>
            </a:r>
            <a:r>
              <a:rPr dirty="0" err="1"/>
              <a:t>očami</a:t>
            </a:r>
            <a:r>
              <a:rPr dirty="0"/>
              <a:t> </a:t>
            </a:r>
            <a:r>
              <a:rPr dirty="0" err="1"/>
              <a:t>adresáta</a:t>
            </a:r>
            <a:r>
              <a:rPr dirty="0"/>
              <a:t>. Vie, </a:t>
            </a:r>
            <a:r>
              <a:rPr dirty="0" err="1"/>
              <a:t>prečo</a:t>
            </a:r>
            <a:r>
              <a:rPr dirty="0"/>
              <a:t> mu </a:t>
            </a:r>
            <a:r>
              <a:rPr dirty="0" err="1"/>
              <a:t>píšete</a:t>
            </a:r>
            <a:r>
              <a:rPr dirty="0"/>
              <a:t> a </a:t>
            </a:r>
            <a:r>
              <a:rPr dirty="0" err="1"/>
              <a:t>aký</a:t>
            </a:r>
            <a:r>
              <a:rPr dirty="0"/>
              <a:t> </a:t>
            </a:r>
            <a:r>
              <a:rPr dirty="0" err="1"/>
              <a:t>ďalší</a:t>
            </a:r>
            <a:r>
              <a:rPr dirty="0"/>
              <a:t> </a:t>
            </a:r>
            <a:r>
              <a:rPr dirty="0" err="1"/>
              <a:t>krok</a:t>
            </a:r>
            <a:r>
              <a:rPr dirty="0"/>
              <a:t> od </a:t>
            </a:r>
            <a:r>
              <a:rPr dirty="0" err="1"/>
              <a:t>neho</a:t>
            </a:r>
            <a:r>
              <a:rPr dirty="0"/>
              <a:t> </a:t>
            </a:r>
            <a:r>
              <a:rPr dirty="0" err="1"/>
              <a:t>očakávate</a:t>
            </a:r>
            <a:r>
              <a:rPr dirty="0"/>
              <a:t>? </a:t>
            </a:r>
            <a:r>
              <a:rPr dirty="0" err="1"/>
              <a:t>Má</a:t>
            </a:r>
            <a:r>
              <a:rPr dirty="0"/>
              <a:t> </a:t>
            </a:r>
            <a:r>
              <a:rPr dirty="0" err="1"/>
              <a:t>naň</a:t>
            </a:r>
            <a:r>
              <a:rPr dirty="0"/>
              <a:t> </a:t>
            </a:r>
            <a:r>
              <a:rPr dirty="0" err="1"/>
              <a:t>dostatok</a:t>
            </a:r>
            <a:r>
              <a:rPr dirty="0"/>
              <a:t> </a:t>
            </a:r>
            <a:r>
              <a:rPr dirty="0" err="1"/>
              <a:t>údajov</a:t>
            </a:r>
            <a:r>
              <a:rPr dirty="0"/>
              <a:t> z </a:t>
            </a:r>
            <a:r>
              <a:rPr dirty="0" err="1"/>
              <a:t>potvrdeného</a:t>
            </a:r>
            <a:r>
              <a:rPr dirty="0"/>
              <a:t> </a:t>
            </a:r>
            <a:r>
              <a:rPr dirty="0" err="1"/>
              <a:t>podkladu</a:t>
            </a:r>
            <a:r>
              <a:rPr dirty="0"/>
              <a:t>? Ak </a:t>
            </a:r>
            <a:r>
              <a:rPr dirty="0" err="1"/>
              <a:t>správa</a:t>
            </a:r>
            <a:r>
              <a:rPr dirty="0"/>
              <a:t> </a:t>
            </a:r>
            <a:r>
              <a:rPr dirty="0" err="1"/>
              <a:t>obsahuje</a:t>
            </a:r>
            <a:r>
              <a:rPr dirty="0"/>
              <a:t> </a:t>
            </a:r>
            <a:r>
              <a:rPr dirty="0" err="1"/>
              <a:t>dve</a:t>
            </a:r>
            <a:r>
              <a:rPr dirty="0"/>
              <a:t> </a:t>
            </a:r>
            <a:r>
              <a:rPr dirty="0" err="1"/>
              <a:t>rôzne</a:t>
            </a:r>
            <a:r>
              <a:rPr dirty="0"/>
              <a:t> </a:t>
            </a:r>
            <a:r>
              <a:rPr dirty="0" err="1"/>
              <a:t>lehoty</a:t>
            </a:r>
            <a:r>
              <a:rPr dirty="0"/>
              <a:t>, </a:t>
            </a:r>
            <a:r>
              <a:rPr dirty="0" err="1"/>
              <a:t>odlíšte</a:t>
            </a:r>
            <a:r>
              <a:rPr dirty="0"/>
              <a:t> ich </a:t>
            </a:r>
            <a:r>
              <a:rPr dirty="0" err="1"/>
              <a:t>aj</a:t>
            </a:r>
            <a:r>
              <a:rPr dirty="0"/>
              <a:t> </a:t>
            </a:r>
            <a:r>
              <a:rPr dirty="0" err="1"/>
              <a:t>slovne</a:t>
            </a:r>
            <a:r>
              <a:rPr dirty="0"/>
              <a:t>. Pri </a:t>
            </a:r>
            <a:r>
              <a:rPr dirty="0" err="1"/>
              <a:t>odmietnutí</a:t>
            </a:r>
            <a:r>
              <a:rPr dirty="0"/>
              <a:t> </a:t>
            </a:r>
            <a:r>
              <a:rPr dirty="0" err="1"/>
              <a:t>alebo</a:t>
            </a:r>
            <a:r>
              <a:rPr dirty="0"/>
              <a:t> </a:t>
            </a:r>
            <a:r>
              <a:rPr dirty="0" err="1"/>
              <a:t>doplnení</a:t>
            </a:r>
            <a:r>
              <a:rPr dirty="0"/>
              <a:t> </a:t>
            </a:r>
            <a:r>
              <a:rPr dirty="0" err="1"/>
              <a:t>žiadosti</a:t>
            </a:r>
            <a:r>
              <a:rPr dirty="0"/>
              <a:t> </a:t>
            </a:r>
            <a:r>
              <a:rPr dirty="0" err="1"/>
              <a:t>má</a:t>
            </a:r>
            <a:r>
              <a:rPr dirty="0"/>
              <a:t> </a:t>
            </a:r>
            <a:r>
              <a:rPr dirty="0" err="1"/>
              <a:t>byť</a:t>
            </a:r>
            <a:r>
              <a:rPr dirty="0"/>
              <a:t> </a:t>
            </a:r>
            <a:r>
              <a:rPr dirty="0" err="1"/>
              <a:t>odpoveď</a:t>
            </a:r>
            <a:r>
              <a:rPr dirty="0"/>
              <a:t> </a:t>
            </a:r>
            <a:r>
              <a:rPr dirty="0" err="1"/>
              <a:t>slušná</a:t>
            </a:r>
            <a:r>
              <a:rPr dirty="0"/>
              <a:t>, no </a:t>
            </a:r>
            <a:r>
              <a:rPr dirty="0" err="1"/>
              <a:t>vecne</a:t>
            </a:r>
            <a:r>
              <a:rPr dirty="0"/>
              <a:t> </a:t>
            </a:r>
            <a:r>
              <a:rPr dirty="0" err="1"/>
              <a:t>presná</a:t>
            </a:r>
            <a:r>
              <a:rPr dirty="0"/>
              <a:t>.</a:t>
            </a:r>
          </a:p>
          <a:p>
            <a:endParaRPr dirty="0"/>
          </a:p>
          <a:p>
            <a:r>
              <a:rPr dirty="0" err="1"/>
              <a:t>Kontrola</a:t>
            </a:r>
            <a:r>
              <a:rPr dirty="0"/>
              <a:t> </a:t>
            </a:r>
            <a:r>
              <a:rPr dirty="0" err="1"/>
              <a:t>porozumenia</a:t>
            </a:r>
            <a:r>
              <a:rPr dirty="0"/>
              <a:t>: Pred </a:t>
            </a:r>
            <a:r>
              <a:rPr dirty="0" err="1"/>
              <a:t>použitím</a:t>
            </a:r>
            <a:r>
              <a:rPr dirty="0"/>
              <a:t> </a:t>
            </a:r>
            <a:r>
              <a:rPr dirty="0" err="1"/>
              <a:t>výstupu</a:t>
            </a:r>
            <a:r>
              <a:rPr dirty="0"/>
              <a:t> </a:t>
            </a:r>
            <a:r>
              <a:rPr dirty="0" err="1"/>
              <a:t>skúste</a:t>
            </a:r>
            <a:r>
              <a:rPr dirty="0"/>
              <a:t> </a:t>
            </a:r>
            <a:r>
              <a:rPr dirty="0" err="1"/>
              <a:t>pomenovať</a:t>
            </a:r>
            <a:r>
              <a:rPr dirty="0"/>
              <a:t> </a:t>
            </a:r>
            <a:r>
              <a:rPr dirty="0" err="1"/>
              <a:t>konkrétny</a:t>
            </a:r>
            <a:r>
              <a:rPr dirty="0"/>
              <a:t> </a:t>
            </a:r>
            <a:r>
              <a:rPr dirty="0" err="1"/>
              <a:t>údaj</a:t>
            </a:r>
            <a:r>
              <a:rPr dirty="0"/>
              <a:t>, </a:t>
            </a:r>
            <a:r>
              <a:rPr dirty="0" err="1"/>
              <a:t>ktorý</a:t>
            </a:r>
            <a:r>
              <a:rPr dirty="0"/>
              <a:t> </a:t>
            </a:r>
            <a:r>
              <a:rPr dirty="0" err="1"/>
              <a:t>treba</a:t>
            </a:r>
            <a:r>
              <a:rPr dirty="0"/>
              <a:t> </a:t>
            </a:r>
            <a:r>
              <a:rPr dirty="0" err="1"/>
              <a:t>porovnať</a:t>
            </a:r>
            <a:r>
              <a:rPr dirty="0"/>
              <a:t> s </a:t>
            </a:r>
            <a:r>
              <a:rPr dirty="0" err="1"/>
              <a:t>originálnym</a:t>
            </a:r>
            <a:r>
              <a:rPr dirty="0"/>
              <a:t> </a:t>
            </a:r>
            <a:r>
              <a:rPr dirty="0" err="1"/>
              <a:t>podkladom</a:t>
            </a:r>
            <a:r>
              <a:rPr dirty="0"/>
              <a:t>. Ak </a:t>
            </a:r>
            <a:r>
              <a:rPr dirty="0" err="1"/>
              <a:t>podklad</a:t>
            </a:r>
            <a:r>
              <a:rPr dirty="0"/>
              <a:t> </a:t>
            </a:r>
            <a:r>
              <a:rPr dirty="0" err="1"/>
              <a:t>údaj</a:t>
            </a:r>
            <a:r>
              <a:rPr dirty="0"/>
              <a:t> </a:t>
            </a:r>
            <a:r>
              <a:rPr dirty="0" err="1"/>
              <a:t>neobsahuje</a:t>
            </a:r>
            <a:r>
              <a:rPr dirty="0"/>
              <a:t>, </a:t>
            </a:r>
            <a:r>
              <a:rPr dirty="0" err="1"/>
              <a:t>pracovný</a:t>
            </a:r>
            <a:r>
              <a:rPr dirty="0"/>
              <a:t> </a:t>
            </a:r>
            <a:r>
              <a:rPr dirty="0" err="1"/>
              <a:t>návrh</a:t>
            </a:r>
            <a:r>
              <a:rPr dirty="0"/>
              <a:t> ho </a:t>
            </a:r>
            <a:r>
              <a:rPr dirty="0" err="1"/>
              <a:t>nesmie</a:t>
            </a:r>
            <a:r>
              <a:rPr dirty="0"/>
              <a:t> </a:t>
            </a:r>
            <a:r>
              <a:rPr dirty="0" err="1"/>
              <a:t>predstierať</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 tejto časti budeme pracovať s modelovým interným textom, procesom a dvoma návrhmi pokynov. Výstup by mal byť dohľadateľný: pri každej úlohe viete ukázať vetu, z ktorej vychádza. Osobitne dôležité je nezameniť odporúčanie za povinnosť. Pri tvorbe kontrolného zoznamu sledujte poradie krokov a podmienky. Porovnanie dvoch verzií ukáže zmenu v texte, ale neurčuje, ktorá verzia je platná. Údaj o schválení alebo účinnosti treba zistiť iným postupom. Modelové pokyny nie sú skutočnými smernicami fakulty.</a:t>
            </a:r>
          </a:p>
          <a:p>
            <a:endParaRPr/>
          </a:p>
          <a:p>
            <a:r>
              <a:t>Pri kontrole návrhu sa vráťte k pôvodnému odseku pri každom tvrdení v zhrnutí. Ak sa nedá nájsť opora, možno ide o návrh alebo o chybu. Takéto položky nevkladajte medzi povinnosti. V reálnom prostredí treba navyše potvrdiť, že spracúvate aktuálnu a schválenú verziu dokumentu.</a:t>
            </a:r>
          </a:p>
          <a:p>
            <a:endParaRPr/>
          </a:p>
          <a:p>
            <a:r>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C1: Zhrnutie pracovného pokynu</a:t>
            </a:r>
          </a:p>
          <a:p>
            <a:endParaRPr lang="sk-SK" noProof="0" dirty="0"/>
          </a:p>
          <a:p>
            <a:r>
              <a:rPr lang="sk-SK" noProof="0" dirty="0"/>
              <a:t>1. CIEĽ</a:t>
            </a:r>
          </a:p>
          <a:p>
            <a:r>
              <a:rPr lang="sk-SK" noProof="0" dirty="0"/>
              <a:t>Vyhľadať povinnosti, termíny a chýbajúce údaje.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Pokyn na prípravu modelového informačného dňa. Koordinátor zhromaždí podklady od pracovísk do 4. decembra 2026. Každé zapojené pracovisko odovzdá názov svojej ukážky a meno osoby, ktorá bude pri stanovišti prítomná. Odporúčame pripojiť aj krátku anotáciu do 300 znakov, ak je pripravená. Súhrnný program koordinátor rozpošle po kontrole podkladov; presný dátum rozoslania pokyn neurčuje. Technické požiadavky treba nahlásiť pri odovzdaní podkladov. Ak pracovisko nežiada technické vybavenie, nie je potrebné posielať osobitné oznámenie. Návštevníci sa budú pohybovať v priestoroch fakulty podľa zverejneného programu. Miestnosť konania, dátum informačného dňa a meno koordinátora v pokyne uvedené nie sú. Pokyn zatiaľ slúži ako modelový pracovný podklad. Nie je potvrdené, či je konečný a schválený. Pri zhrnutí je dôležité zachovať rozdiel medzi povinným názvom ukážky, odporúčanou anotáciou a podmienečným hlásením technických požiadaviek.</a:t>
            </a:r>
          </a:p>
          <a:p>
            <a:r>
              <a:rPr lang="sk-SK" noProof="0" dirty="0"/>
              <a:t>&lt;/podklad&gt;</a:t>
            </a:r>
          </a:p>
          <a:p>
            <a:endParaRPr lang="sk-SK" noProof="0" dirty="0"/>
          </a:p>
          <a:p>
            <a:r>
              <a:rPr lang="sk-SK" noProof="0" dirty="0"/>
              <a:t>3. SLABÝ PROMPT – SKOPÍRUJTE</a:t>
            </a:r>
          </a:p>
          <a:p>
            <a:r>
              <a:rPr lang="sk-SK" noProof="0" dirty="0"/>
              <a:t>Zhrň pokyn a povedz, čo má kto urobiť.</a:t>
            </a:r>
          </a:p>
          <a:p>
            <a:endParaRPr lang="sk-SK" noProof="0" dirty="0"/>
          </a:p>
          <a:p>
            <a:r>
              <a:rPr lang="sk-SK" noProof="0" dirty="0"/>
              <a:t>4. PREČO JE SLABÝ</a:t>
            </a:r>
          </a:p>
          <a:p>
            <a:r>
              <a:rPr lang="sk-SK" noProof="0" dirty="0"/>
              <a:t>Neurčuje rozlíšenie povinností, odporúčaní, podmienok ani </a:t>
            </a:r>
            <a:r>
              <a:rPr lang="sk-SK" noProof="0" dirty="0" err="1"/>
              <a:t>dohľadateľnosť</a:t>
            </a:r>
            <a:r>
              <a:rPr lang="sk-SK" noProof="0" dirty="0"/>
              <a:t>.</a:t>
            </a:r>
          </a:p>
          <a:p>
            <a:endParaRPr lang="sk-SK" noProof="0" dirty="0"/>
          </a:p>
          <a:p>
            <a:r>
              <a:rPr lang="sk-SK" noProof="0" dirty="0"/>
              <a:t>5. KVALITNÝ PROMPT – SKOPÍRUJTE</a:t>
            </a:r>
          </a:p>
          <a:p>
            <a:r>
              <a:rPr lang="sk-SK" noProof="0" dirty="0"/>
              <a:t>Z modelového pokynu medzi &lt;podklad&gt; a &lt;/podklad&gt; vytvor stručné zhrnutie a tabuľku so stĺpcami Úloha, Kto, Termín, Typ požiadavky, Opora v podklade. Rozlišuj povinnosť, odporúčanie a podmienečný krok. Neznáme mená, dátumy a miesta označ „neuvedené“. Opora nech je krátky doslovný úryvok z podkladu. Na konci uveď otázky na doplnenie, nie domyslené údaje.</a:t>
            </a:r>
          </a:p>
          <a:p>
            <a:endParaRPr lang="sk-SK" noProof="0" dirty="0"/>
          </a:p>
          <a:p>
            <a:r>
              <a:rPr lang="sk-SK" noProof="0" dirty="0"/>
              <a:t>6. NADVÄZUJÚCI PROMPT – SKOPÍRUJTE</a:t>
            </a:r>
          </a:p>
          <a:p>
            <a:r>
              <a:rPr lang="sk-SK" noProof="0" dirty="0"/>
              <a:t>Prejdi tabuľku riadok po riadku a nájdi tvrdenia bez opory. Oprav klasifikáciu povinné/odporúčané/podmienečné.</a:t>
            </a:r>
          </a:p>
          <a:p>
            <a:endParaRPr lang="sk-SK" noProof="0" dirty="0"/>
          </a:p>
          <a:p>
            <a:r>
              <a:rPr lang="sk-SK" noProof="0" dirty="0"/>
              <a:t>7. ILUSTRAČNÝ VÝSTUP (NIE GARANTOVANÁ ODPOVEĎ CHATGPT)</a:t>
            </a:r>
          </a:p>
          <a:p>
            <a:r>
              <a:rPr lang="sk-SK" noProof="0" dirty="0"/>
              <a:t>Odovzdať názov ukážky | zapojené pracovisko | do 4. 12. 2026 | povinnosť | „odovzdá názov svojej ukážky“. Anotácia: odporúčanie, ak je pripravená.</a:t>
            </a:r>
          </a:p>
          <a:p>
            <a:endParaRPr lang="sk-SK" noProof="0" dirty="0"/>
          </a:p>
          <a:p>
            <a:r>
              <a:rPr lang="sk-SK" noProof="0" dirty="0"/>
              <a:t>8. KONTROLNÉ KRITÉRIÁ</a:t>
            </a:r>
          </a:p>
          <a:p>
            <a:r>
              <a:rPr lang="sk-SK" noProof="0" dirty="0"/>
              <a:t>Je anotácia správne označená ako odporúčanie? Je dátum podujatia „neuvedené“? Obsahuje každá povinnosť oporu?</a:t>
            </a:r>
          </a:p>
          <a:p>
            <a:endParaRPr lang="sk-SK" noProof="0" dirty="0"/>
          </a:p>
          <a:p>
            <a:r>
              <a:rPr lang="sk-SK" noProof="0" dirty="0"/>
              <a:t>9. REFLEXIA</a:t>
            </a:r>
          </a:p>
          <a:p>
            <a:r>
              <a:rPr lang="sk-SK" noProof="0" dirty="0"/>
              <a:t>Čo by sa stratilo v jedinom voľnom odseku?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C2: Kontrolný zoznam z postupu</a:t>
            </a:r>
          </a:p>
          <a:p>
            <a:endParaRPr lang="sk-SK" noProof="0" dirty="0"/>
          </a:p>
          <a:p>
            <a:r>
              <a:rPr lang="sk-SK" noProof="0" dirty="0"/>
              <a:t>1</a:t>
            </a:r>
            <a:r>
              <a:rPr lang="sk-SK" noProof="0"/>
              <a:t>. CIEĽ</a:t>
            </a:r>
            <a:endParaRPr lang="sk-SK" noProof="0" dirty="0"/>
          </a:p>
          <a:p>
            <a:r>
              <a:rPr lang="sk-SK" noProof="0" dirty="0"/>
              <a:t>Premeniť súvislý postup na vykonateľné kroky.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Modelový postup pred pracovným seminárom. Organizátor najprv preverí dostupnosť miestnosti. Až po jej potvrdení oznámi účastníkom dátum a miesto. Najneskôr tri pracovné dni pred seminárom pripraví zoznam prihlásených. Ak počet prihlásených prevýši kapacitu, organizátor požiada zodpovednú osobu o rozhodnutie o ďalšom postupe; účastníkom sám nesľubuje ďalšiu miestnosť. Deň pred podujatím preverí funkčnosť projektora a prístup k prezentácii. Ak lektor potrebuje ozvučenie, preverí aj mikrofón; inak tento krok odpadá. Po skončení podujatia uloží prezenčnú listinu podľa príslušného schváleného interného postupu. Tento modelový text neurčuje názov systému, úložiska, dobu uchovávania ani spôsob spracovania skutočných osobných údajov. Ak je niektorý krok nejasný, organizátor ho má preveriť u zodpovednej osoby. V školení sa používa len fiktívny zoznam prihlásených. Žiadne externé oznamovanie ani prístup do systémov nie sú súčasťou cvičenia.</a:t>
            </a:r>
          </a:p>
          <a:p>
            <a:r>
              <a:rPr lang="sk-SK" noProof="0" dirty="0"/>
              <a:t>&lt;/podklad&gt;</a:t>
            </a:r>
          </a:p>
          <a:p>
            <a:endParaRPr lang="sk-SK" noProof="0" dirty="0"/>
          </a:p>
          <a:p>
            <a:r>
              <a:rPr lang="sk-SK" noProof="0" dirty="0"/>
              <a:t>3. SLABÝ PROMPT – SKOPÍRUJTE</a:t>
            </a:r>
          </a:p>
          <a:p>
            <a:r>
              <a:rPr lang="sk-SK" noProof="0" dirty="0"/>
              <a:t>Urob mi </a:t>
            </a:r>
            <a:r>
              <a:rPr lang="sk-SK" noProof="0" dirty="0" err="1"/>
              <a:t>checklist</a:t>
            </a:r>
            <a:r>
              <a:rPr lang="sk-SK" noProof="0" dirty="0"/>
              <a:t> pre seminár.</a:t>
            </a:r>
          </a:p>
          <a:p>
            <a:endParaRPr lang="sk-SK" noProof="0" dirty="0"/>
          </a:p>
          <a:p>
            <a:r>
              <a:rPr lang="sk-SK" noProof="0" dirty="0"/>
              <a:t>4. PREČO JE SLABÝ</a:t>
            </a:r>
          </a:p>
          <a:p>
            <a:r>
              <a:rPr lang="sk-SK" noProof="0" dirty="0"/>
              <a:t>Môže vynechať poradie krokov a podmienku prekročenia kapacity.</a:t>
            </a:r>
          </a:p>
          <a:p>
            <a:endParaRPr lang="sk-SK" noProof="0" dirty="0"/>
          </a:p>
          <a:p>
            <a:r>
              <a:rPr lang="sk-SK" noProof="0" dirty="0"/>
              <a:t>5. KVALITNÝ PROMPT – SKOPÍRUJTE</a:t>
            </a:r>
          </a:p>
          <a:p>
            <a:r>
              <a:rPr lang="sk-SK" noProof="0" dirty="0"/>
              <a:t>Z postupu medzi &lt;podklad&gt; a &lt;/podklad&gt; vytvor očíslovaný kontrolný zoznam v časovom poradí. Pri každom kroku uveď, kto ho vykoná, časový okamih a podmienku, ak je uvedená. Zachovaj závislosť oznámenia od potvrdenia miestnosti a osobitný postup pri prekročení kapacity. Kroky, ktoré by si navrhol navyše, oddeľ do časti „Návrhy nad rámec podkladu“. Neurčuj úložisko ani dobu uchovávania.</a:t>
            </a:r>
          </a:p>
          <a:p>
            <a:endParaRPr lang="sk-SK" noProof="0" dirty="0"/>
          </a:p>
          <a:p>
            <a:r>
              <a:rPr lang="sk-SK" noProof="0" dirty="0"/>
              <a:t>6. NADVÄZUJÚCI PROMPT – SKOPÍRUJTE</a:t>
            </a:r>
          </a:p>
          <a:p>
            <a:r>
              <a:rPr lang="sk-SK" noProof="0" dirty="0"/>
              <a:t>Porovnaj poradie krokov s originálom a označ každú podmienku „ak“. Skontroluj, či sa nijaká podmienka nestratila.</a:t>
            </a:r>
          </a:p>
          <a:p>
            <a:endParaRPr lang="sk-SK" noProof="0" dirty="0"/>
          </a:p>
          <a:p>
            <a:r>
              <a:rPr lang="sk-SK" noProof="0" dirty="0"/>
              <a:t>7. ILUSTRAČNÝ VÝSTUP (NIE GARANTOVANÁ ODPOVEĎ CHATGPT)</a:t>
            </a:r>
          </a:p>
          <a:p>
            <a:r>
              <a:rPr lang="sk-SK" noProof="0" dirty="0"/>
              <a:t>1. Organizátor preverí miestnosť. 2. Po potvrdení miestnosti oznámi dátum a miesto. 3. Tri pracovné dni vopred pripraví zoznam prihlásených.</a:t>
            </a:r>
          </a:p>
          <a:p>
            <a:endParaRPr lang="sk-SK" noProof="0" dirty="0"/>
          </a:p>
          <a:p>
            <a:r>
              <a:rPr lang="sk-SK" noProof="0" dirty="0"/>
              <a:t>8. KONTROLNÉ KRITÉRIÁ</a:t>
            </a:r>
          </a:p>
          <a:p>
            <a:r>
              <a:rPr lang="sk-SK" noProof="0" dirty="0"/>
              <a:t>Predchádza potvrdenie miestnosti pozvánke? Je mikrofón podmienečný? Nevymyslel AI úložisko?</a:t>
            </a:r>
          </a:p>
          <a:p>
            <a:endParaRPr lang="sk-SK" noProof="0" dirty="0"/>
          </a:p>
          <a:p>
            <a:r>
              <a:rPr lang="sk-SK" noProof="0" dirty="0"/>
              <a:t>9. REFLEXIA</a:t>
            </a:r>
          </a:p>
          <a:p>
            <a:r>
              <a:rPr lang="sk-SK" noProof="0" dirty="0"/>
              <a:t>Ktoré podmienky mohol slabý </a:t>
            </a:r>
            <a:r>
              <a:rPr lang="sk-SK" noProof="0" dirty="0" err="1"/>
              <a:t>prompt</a:t>
            </a:r>
            <a:r>
              <a:rPr lang="sk-SK" noProof="0" dirty="0"/>
              <a:t> skryť?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C3: Porovnanie verzií pokynov</a:t>
            </a:r>
          </a:p>
          <a:p>
            <a:endParaRPr lang="sk-SK" noProof="0" dirty="0"/>
          </a:p>
          <a:p>
            <a:r>
              <a:rPr lang="sk-SK" noProof="0" dirty="0"/>
              <a:t>1</a:t>
            </a:r>
            <a:r>
              <a:rPr lang="sk-SK" noProof="0"/>
              <a:t>. CIEĽ</a:t>
            </a:r>
            <a:endParaRPr lang="sk-SK" noProof="0" dirty="0"/>
          </a:p>
          <a:p>
            <a:r>
              <a:rPr lang="sk-SK" noProof="0" dirty="0"/>
              <a:t>Identifikovať zmeny bez rozhodovania o ich platnosti.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Verzia A, označená „pracovný návrh“: Podklady k semináru odovzdajte do 10. novembra 2026 e-mailom. Pošlite názov príspevku a anotáciu do 500 znakov. Prezentáciu možno priniesť v deň podujatia na USB kľúči. Za odovzdanie zodpovedá pracovisko.</a:t>
            </a:r>
          </a:p>
          <a:p>
            <a:r>
              <a:rPr lang="sk-SK" noProof="0" dirty="0"/>
              <a:t>Verzia B, označená „upravený návrh“: Podklady k semináru odovzdajte do 13. novembra 2026 prostredníctvom spoločného formulára. Pošlite názov príspevku, anotáciu do 300 znakov a meno prezentujúceho. Prezentáciu vložte do zdieľaného priečinka najneskôr dva pracovné dni pred podujatím. Za odovzdanie zodpovedá určená osoba pracoviska.</a:t>
            </a:r>
          </a:p>
          <a:p>
            <a:r>
              <a:rPr lang="sk-SK" noProof="0" dirty="0"/>
              <a:t>Ani jeden text neuvádza deň samotného seminára. Nie je doložené, či sa niektorá verzia schválila, odkedy má platiť, kto určí osobu pracoviska alebo kde sa nachádza formulár a priečinok. Porovnanie má pomôcť pri kontrole zmien. Nemá slúžiť ako potvrdenie, že verzia B už nahradila verziu A. Pri časových údajoch zachovajte presné formulácie a nevypočítavajte dátum odovzdania prezentácie bez dátumu podujatia.</a:t>
            </a:r>
          </a:p>
          <a:p>
            <a:r>
              <a:rPr lang="sk-SK" noProof="0" dirty="0"/>
              <a:t>&lt;/podklad&gt;</a:t>
            </a:r>
          </a:p>
          <a:p>
            <a:endParaRPr lang="sk-SK" noProof="0" dirty="0"/>
          </a:p>
          <a:p>
            <a:r>
              <a:rPr lang="sk-SK" noProof="0" dirty="0"/>
              <a:t>3. SLABÝ PROMPT – SKOPÍRUJTE</a:t>
            </a:r>
          </a:p>
          <a:p>
            <a:r>
              <a:rPr lang="sk-SK" noProof="0" dirty="0"/>
              <a:t>Čo sa zmenilo a ktorým pokynom sa máme riadiť?</a:t>
            </a:r>
          </a:p>
          <a:p>
            <a:endParaRPr lang="sk-SK" noProof="0" dirty="0"/>
          </a:p>
          <a:p>
            <a:r>
              <a:rPr lang="sk-SK" noProof="0" dirty="0"/>
              <a:t>4. PREČO JE SLABÝ</a:t>
            </a:r>
          </a:p>
          <a:p>
            <a:r>
              <a:rPr lang="sk-SK" noProof="0" dirty="0"/>
              <a:t>Žiada rozhodnutie o platnosti, ktoré podklady neumožňujú.</a:t>
            </a:r>
          </a:p>
          <a:p>
            <a:endParaRPr lang="sk-SK" noProof="0" dirty="0"/>
          </a:p>
          <a:p>
            <a:r>
              <a:rPr lang="sk-SK" noProof="0" dirty="0"/>
              <a:t>5. KVALITNÝ PROMPT – SKOPÍRUJTE</a:t>
            </a:r>
          </a:p>
          <a:p>
            <a:r>
              <a:rPr lang="sk-SK" noProof="0" dirty="0"/>
              <a:t>Porovnaj verzie A </a:t>
            </a:r>
            <a:r>
              <a:rPr lang="sk-SK" noProof="0" dirty="0" err="1"/>
              <a:t>a</a:t>
            </a:r>
            <a:r>
              <a:rPr lang="sk-SK" noProof="0" dirty="0"/>
              <a:t> B medzi &lt;podklad&gt; a &lt;/podklad&gt;. Vytvor tabuľku Oblasť, Verzia A, Verzia B, Praktický dôsledok (interpretácia). Zahrň termín, kanál odovzdania, anotáciu, meno prezentujúceho, prezentáciu a zodpovednosť. Ničím nepotvrď platnosť B. Uveď samostatne, ktoré informácie treba overiť pred zavedením zmien. Pri prezentácii nevypočítavaj konkrétny dátum.</a:t>
            </a:r>
          </a:p>
          <a:p>
            <a:endParaRPr lang="sk-SK" noProof="0" dirty="0"/>
          </a:p>
          <a:p>
            <a:r>
              <a:rPr lang="sk-SK" noProof="0" dirty="0"/>
              <a:t>6. NADVÄZUJÚCI PROMPT – SKOPÍRUJTE</a:t>
            </a:r>
          </a:p>
          <a:p>
            <a:r>
              <a:rPr lang="sk-SK" noProof="0" dirty="0"/>
              <a:t>Skontroluj, či tabuľka presne zachováva 500 a 300 znakov a oba termíny. Každé tvrdenie o platnosti označ ako nepodložené.</a:t>
            </a:r>
          </a:p>
          <a:p>
            <a:endParaRPr lang="sk-SK" noProof="0" dirty="0"/>
          </a:p>
          <a:p>
            <a:r>
              <a:rPr lang="sk-SK" noProof="0" dirty="0"/>
              <a:t>7. ILUSTRAČNÝ VÝSTUP (NIE GARANTOVANÁ ODPOVEĎ CHATGPT)</a:t>
            </a:r>
          </a:p>
          <a:p>
            <a:r>
              <a:rPr lang="sk-SK" noProof="0" dirty="0"/>
              <a:t>Anotácia | do 500 znakov | do 300 znakov | pri príprave textu treba kratší limit (interpretácia). Platnosť oboch verzií: neoverená.</a:t>
            </a:r>
          </a:p>
          <a:p>
            <a:endParaRPr lang="sk-SK" noProof="0" dirty="0"/>
          </a:p>
          <a:p>
            <a:r>
              <a:rPr lang="sk-SK" noProof="0" dirty="0"/>
              <a:t>8. KONTROLNÉ KRITÉRIÁ</a:t>
            </a:r>
          </a:p>
          <a:p>
            <a:r>
              <a:rPr lang="sk-SK" noProof="0" dirty="0"/>
              <a:t>Sú zahrnuté všetky vecné zmeny? Je platnosť oddelená od porovnania? Chýba vypočítaný dátum prezentácie?</a:t>
            </a:r>
          </a:p>
          <a:p>
            <a:endParaRPr lang="sk-SK" noProof="0" dirty="0"/>
          </a:p>
          <a:p>
            <a:r>
              <a:rPr lang="sk-SK" noProof="0" dirty="0"/>
              <a:t>9. REFLEXIA</a:t>
            </a:r>
          </a:p>
          <a:p>
            <a:r>
              <a:rPr lang="sk-SK" noProof="0" dirty="0"/>
              <a:t>Prečo porovnanie verzií samo nepotvrdzuje účinnosť?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Zhrnutý dokument sa môže zdať jednoduchší ako originál, no práve pri skracovaní hrozí strata výnimky a podmienky. V C1 preto tabuľka obsahuje aj typ požiadavky a citovanú oporu. V C2 sledujte, či sa oznámenie termínu neposunulo pred potvrdenie miestnosti. V C3 si uvedomte rozdiel medzi porovnaním dvoch textov a potvrdením ich právnej či organizačnej účinnosti. AI môže zostaviť prehľad zmien, ale samotný výber platnej verzie musí vychádzať z overeného rozhodnutia. Ak model vymyslí miesto uloženia dokumentu, opravte ho nadväzujúcim </a:t>
            </a:r>
            <a:r>
              <a:rPr lang="sk-SK" noProof="0" dirty="0" err="1"/>
              <a:t>promptom</a:t>
            </a:r>
            <a:r>
              <a:rPr lang="sk-SK" noProof="0" dirty="0"/>
              <a:t> a zaznamenajte potrebnú otázku.</a:t>
            </a:r>
          </a:p>
          <a:p>
            <a:endParaRPr lang="sk-SK" noProof="0" dirty="0"/>
          </a:p>
          <a:p>
            <a:r>
              <a:rPr lang="sk-SK" noProof="0" dirty="0"/>
              <a:t>Zápis v tabuľke môže byť prehľadný, ale nesmie meniť zmysel zdroja. Ak je povinnosť viazaná na podmienku, uveďte ju v rovnakom riadku. Pri porovnaní verzií si urobte samostatný zoznam otázok: kto zmenu schválil, odkedy platí a komu sa má oznámiť. Odpovede na tieto otázky nemožno vyčítať len z dvoch návrhov.</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Pri organizovaní práce vznikajú texty, na ktoré sa neskôr odvolávajú iní ľudia. Zápisnica musí zachovať, čo sa naozaj rozhodlo a kto prijal konkrétnu úlohu. Pri podujatí sa môže počet prihlásených líšiť od kapacity miestnosti. Model nemá údaje potichu zmeniť, ale ponúknuť možnosti rozhodnutia. Pri príprave stručnej prezentácie stanovte cieľovú skupinu, rozsah a čas. Obsah na snímke má byť čitateľný; podrobnosti pre samoštúdium patria do poznámok. Pri všetkých cvičeniach sa vracajte k zdrojovému textu.</a:t>
            </a:r>
          </a:p>
          <a:p>
            <a:endParaRPr lang="sk-SK" noProof="0" dirty="0"/>
          </a:p>
          <a:p>
            <a:r>
              <a:rPr lang="sk-SK" noProof="0" dirty="0"/>
              <a:t>V administratívnej praxi sa návrh harmonogramu ľahko zamení za potvrdený plán. Preto jasne označujte stav jednotlivých krokov. Ak miestnosť nestačí, riešenie zostáva otvorené do overenia dostupnosti a schválenia zmeny. Pri zápisnici čítajte slovesá pozorne: „navrhol“ znamená niečo iné ako „dohodli sa“.</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D1: Zápisnica z porady</a:t>
            </a:r>
          </a:p>
          <a:p>
            <a:endParaRPr lang="sk-SK" noProof="0" dirty="0"/>
          </a:p>
          <a:p>
            <a:r>
              <a:rPr lang="sk-SK" noProof="0" dirty="0"/>
              <a:t>1</a:t>
            </a:r>
            <a:r>
              <a:rPr lang="sk-SK" noProof="0"/>
              <a:t>. CIEĽ</a:t>
            </a:r>
            <a:endParaRPr lang="sk-SK" noProof="0" dirty="0"/>
          </a:p>
          <a:p>
            <a:r>
              <a:rPr lang="sk-SK" noProof="0" dirty="0"/>
              <a:t>Oddeliť rozhodnutia, návrhy a otvorené otázky.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Neusporiadané poznámky z modelovej porady 3. novembra 2026. Prítomní: koordinátorka, pracovník registrácií a technická podpora. Téma: príprava novembrového seminára. Dohodlo sa, že registráciu uzavrú 12. novembra o 15.00. Pracovník registrácií pripraví do 13. novembra zoznam potvrdených účastníkov. Niekto navrhol doplniť druhý termín seminára, ale o tom sa nerozhodlo. Technická podpora preverí projektor do 16. novembra. Diskutovalo sa o možnosti zaslať účastníkom pripomienku; konkrétny odosielateľ ani termín nebol určený. Koordinátorka má zistiť, či je možné použiť väčšiu miestnosť, a informovať tím na ďalšej porade. Dátum ďalšej porady neurčili. Pri zozname účastníkov sa spomenula potreba skontrolovať zhodné záznamy, ale nepadlo rozhodnutie o automatickom zlúčení. Zápisnica sa má použiť len na tréning. Mená a interné kontakty neboli poskytnuté. Nepridávajte hlasovanie, schválené náklady, druhý termín ani zodpovednosti, ktoré poznámky neobsahujú.</a:t>
            </a:r>
          </a:p>
          <a:p>
            <a:r>
              <a:rPr lang="sk-SK" noProof="0" dirty="0"/>
              <a:t>&lt;/podklad&gt;</a:t>
            </a:r>
          </a:p>
          <a:p>
            <a:endParaRPr lang="sk-SK" noProof="0" dirty="0"/>
          </a:p>
          <a:p>
            <a:r>
              <a:rPr lang="sk-SK" noProof="0" dirty="0"/>
              <a:t>3. SLABÝ PROMPT – SKOPÍRUJTE</a:t>
            </a:r>
          </a:p>
          <a:p>
            <a:r>
              <a:rPr lang="sk-SK" noProof="0" dirty="0"/>
              <a:t>Urob z toho peknú zápisnicu s úlohami.</a:t>
            </a:r>
          </a:p>
          <a:p>
            <a:endParaRPr lang="sk-SK" noProof="0" dirty="0"/>
          </a:p>
          <a:p>
            <a:r>
              <a:rPr lang="sk-SK" noProof="0" dirty="0"/>
              <a:t>4. PREČO JE SLABÝ</a:t>
            </a:r>
          </a:p>
          <a:p>
            <a:r>
              <a:rPr lang="sk-SK" noProof="0" dirty="0"/>
              <a:t>Neupozorňuje na rozdiel medzi diskusiou a rozhodnutím; môže priradiť neurčenú úlohu.</a:t>
            </a:r>
          </a:p>
          <a:p>
            <a:endParaRPr lang="sk-SK" noProof="0" dirty="0"/>
          </a:p>
          <a:p>
            <a:r>
              <a:rPr lang="sk-SK" noProof="0" dirty="0"/>
              <a:t>5. KVALITNÝ PROMPT – SKOPÍRUJTE</a:t>
            </a:r>
          </a:p>
          <a:p>
            <a:r>
              <a:rPr lang="sk-SK" noProof="0" dirty="0"/>
              <a:t>Z poznámok medzi &lt;podklad&gt; a &lt;/podklad&gt; priprav zápisnicu s oddielmi Prerokované, Rozhodnutia, Úlohy (osoba, termín), Návrhy bez rozhodnutia a Otvorené otázky. Zachovaj iba výslovne určených riešiteľov a termíny. Pripomienku účastníkom a druhý termín neoznačuj za schválené. Neuvedené mená a dátum ďalšej porady nevymýšľaj.</a:t>
            </a:r>
          </a:p>
          <a:p>
            <a:endParaRPr lang="sk-SK" noProof="0" dirty="0"/>
          </a:p>
          <a:p>
            <a:r>
              <a:rPr lang="sk-SK" noProof="0" dirty="0"/>
              <a:t>6. NADVÄZUJÚCI PROMPT – SKOPÍRUJTE</a:t>
            </a:r>
          </a:p>
          <a:p>
            <a:r>
              <a:rPr lang="sk-SK" noProof="0" dirty="0"/>
              <a:t>Vypíš každé tvrdenie označené ako rozhodnutie a pripoj vetu z podkladu, ktorá ho podporuje. Nepodložené rozhodnutia presuň medzi návrhy.</a:t>
            </a:r>
          </a:p>
          <a:p>
            <a:endParaRPr lang="sk-SK" noProof="0" dirty="0"/>
          </a:p>
          <a:p>
            <a:r>
              <a:rPr lang="sk-SK" noProof="0" dirty="0"/>
              <a:t>7. ILUSTRAČNÝ VÝSTUP (NIE GARANTOVANÁ ODPOVEĎ CHATGPT)</a:t>
            </a:r>
          </a:p>
          <a:p>
            <a:r>
              <a:rPr lang="sk-SK" noProof="0" dirty="0"/>
              <a:t>Rozhodnutie: registráciu uzavrú 12. 11. o 15.00. Úloha: pracovník registrácií pripraví zoznam do 13. 11. Návrh: zvážiť druhý termín; nerozhodlo sa.</a:t>
            </a:r>
          </a:p>
          <a:p>
            <a:endParaRPr lang="sk-SK" noProof="0" dirty="0"/>
          </a:p>
          <a:p>
            <a:r>
              <a:rPr lang="sk-SK" noProof="0" dirty="0"/>
              <a:t>8. KONTROLNÉ KRITÉRIÁ</a:t>
            </a:r>
          </a:p>
          <a:p>
            <a:r>
              <a:rPr lang="sk-SK" noProof="0" dirty="0"/>
              <a:t>Je druhý termín iba návrhom? Má každá úloha výslovne uvedeného riešiteľa? Je termín ďalšej porady neuvedený?</a:t>
            </a:r>
          </a:p>
          <a:p>
            <a:endParaRPr lang="sk-SK" noProof="0" dirty="0"/>
          </a:p>
          <a:p>
            <a:r>
              <a:rPr lang="sk-SK" noProof="0" dirty="0"/>
              <a:t>9. REFLEXIA</a:t>
            </a:r>
          </a:p>
          <a:p>
            <a:r>
              <a:rPr lang="sk-SK" noProof="0" dirty="0"/>
              <a:t>Kde by slabý </a:t>
            </a:r>
            <a:r>
              <a:rPr lang="sk-SK" noProof="0" dirty="0" err="1"/>
              <a:t>prompt</a:t>
            </a:r>
            <a:r>
              <a:rPr lang="sk-SK" noProof="0" dirty="0"/>
              <a:t> mohol zmeniť návrh na záväzok?</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D2: Plán podujatia a rozpor</a:t>
            </a:r>
          </a:p>
          <a:p>
            <a:endParaRPr lang="sk-SK" noProof="0" dirty="0"/>
          </a:p>
          <a:p>
            <a:r>
              <a:rPr lang="sk-SK" noProof="0" dirty="0"/>
              <a:t>1</a:t>
            </a:r>
            <a:r>
              <a:rPr lang="sk-SK" noProof="0"/>
              <a:t>. CIEĽ</a:t>
            </a:r>
            <a:endParaRPr lang="sk-SK" noProof="0" dirty="0"/>
          </a:p>
          <a:p>
            <a:r>
              <a:rPr lang="sk-SK" noProof="0" dirty="0"/>
              <a:t>Pomenovať kapacitný konflikt a pripraviť možnosti riešenia.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Modelový interný seminár sa má konať 24. novembra 2026 od 9.00 do 11.00. Rezervovaná učebňa má 20 miest. Prihlásených je 26 osôb, z toho 2 lektori a 24 účastníkov; všetci potrebujú miesto na sedenie. Zmena miestnosti ani rozdelenie skupiny zatiaľ neboli schválené. Lektori potrebujú projektor a prístup k prezentácii. Jeden z nich požiadal o krátku prestávku približne v polovici stretnutia. Registráciu vedie organizačný pracovník. Technická podpora má preveriť projektor najneskôr 23. novembra. Nie je určené, kto bude na mieste prijímať účastníkov, či je dostupná väčšia učebňa a či možno zabezpečiť druhý termín. V harmonograme možno navrhnúť rozdelenie obsahu do dvoch blokov so stručnou prestávkou, no kapacitný problém treba výslovne ponechať ako otvorený bod. Neposielajte nové pozvánky a nezapisujte zmenu miestnosti alebo počtu prihlásených ako hotové rozhodnutie.</a:t>
            </a:r>
          </a:p>
          <a:p>
            <a:r>
              <a:rPr lang="sk-SK" noProof="0" dirty="0"/>
              <a:t>&lt;/podklad&gt;</a:t>
            </a:r>
          </a:p>
          <a:p>
            <a:endParaRPr lang="sk-SK" noProof="0" dirty="0"/>
          </a:p>
          <a:p>
            <a:r>
              <a:rPr lang="sk-SK" noProof="0" dirty="0"/>
              <a:t>3. SLABÝ PROMPT – SKOPÍRUJTE</a:t>
            </a:r>
          </a:p>
          <a:p>
            <a:r>
              <a:rPr lang="sk-SK" noProof="0" dirty="0"/>
              <a:t>Zorganizuj podujatie pre 26 ľudí v učebni.</a:t>
            </a:r>
          </a:p>
          <a:p>
            <a:endParaRPr lang="sk-SK" noProof="0" dirty="0"/>
          </a:p>
          <a:p>
            <a:r>
              <a:rPr lang="sk-SK" noProof="0" dirty="0"/>
              <a:t>4. PREČO JE SLABÝ</a:t>
            </a:r>
          </a:p>
          <a:p>
            <a:r>
              <a:rPr lang="sk-SK" noProof="0" dirty="0"/>
              <a:t>Môže ticho predpokladať, že kapacita stačí alebo zmeniť počet účastníkov.</a:t>
            </a:r>
          </a:p>
          <a:p>
            <a:endParaRPr lang="sk-SK" noProof="0" dirty="0"/>
          </a:p>
          <a:p>
            <a:r>
              <a:rPr lang="sk-SK" noProof="0" dirty="0"/>
              <a:t>5. KVALITNÝ PROMPT – SKOPÍRUJTE</a:t>
            </a:r>
          </a:p>
          <a:p>
            <a:r>
              <a:rPr lang="sk-SK" noProof="0" dirty="0"/>
              <a:t>Z podkladu medzi &lt;podklad&gt; a &lt;/podklad&gt; priprav návrh harmonogramu 9.00–11.00 a kontrolný zoznam. Najprv označ rozpor 26 osôb verzus 20 miest a spočítaj rozdiel. Navrhni najmenej dve možnosti riešenia na schválenie, bez tvrdenia, že sú dostupné. </a:t>
            </a:r>
            <a:r>
              <a:rPr lang="sk-SK" noProof="0" dirty="0" err="1"/>
              <a:t>Oddel</a:t>
            </a:r>
            <a:r>
              <a:rPr lang="sk-SK" noProof="0" dirty="0"/>
              <a:t> pridelené úlohy od úloh bez určenej osoby. Zachovaj požiadavku na projektor a prestávku. Nemeň vstupné údaje ani neodosielaj pozvánky.</a:t>
            </a:r>
          </a:p>
          <a:p>
            <a:endParaRPr lang="sk-SK" noProof="0" dirty="0"/>
          </a:p>
          <a:p>
            <a:r>
              <a:rPr lang="sk-SK" noProof="0" dirty="0"/>
              <a:t>6. NADVÄZUJÚCI PROMPT – SKOPÍRUJTE</a:t>
            </a:r>
          </a:p>
          <a:p>
            <a:r>
              <a:rPr lang="sk-SK" noProof="0" dirty="0"/>
              <a:t>Skontroluj, či harmonogram nepredpokladá vyriešenú kapacitu. Uveď presný rozdiel počtu miest a rozhodnutie, ktoré musí pred potvrdením podujatia urobiť človek.</a:t>
            </a:r>
          </a:p>
          <a:p>
            <a:endParaRPr lang="sk-SK" noProof="0" dirty="0"/>
          </a:p>
          <a:p>
            <a:r>
              <a:rPr lang="sk-SK" noProof="0" dirty="0"/>
              <a:t>7. ILUSTRAČNÝ VÝSTUP (NIE GARANTOVANÁ ODPOVEĎ CHATGPT)</a:t>
            </a:r>
          </a:p>
          <a:p>
            <a:r>
              <a:rPr lang="sk-SK" noProof="0" dirty="0"/>
              <a:t>Otvorený rozpor: 26 osôb potrebuje miesto, miestnosť má 20 miest, chýba 6 miest. Možnosť: preveriť väčšiu učebňu; dostupnosť zatiaľ neoverená.</a:t>
            </a:r>
          </a:p>
          <a:p>
            <a:endParaRPr lang="sk-SK" noProof="0" dirty="0"/>
          </a:p>
          <a:p>
            <a:r>
              <a:rPr lang="sk-SK" noProof="0" dirty="0"/>
              <a:t>8. KONTROLNÉ KRITÉRIÁ</a:t>
            </a:r>
          </a:p>
          <a:p>
            <a:r>
              <a:rPr lang="sk-SK" noProof="0" dirty="0"/>
              <a:t>Je rozdiel šesť? Sú riešenia iba návrhmi? Je technická úloha priradená podľa podkladu?</a:t>
            </a:r>
          </a:p>
          <a:p>
            <a:endParaRPr lang="sk-SK" noProof="0" dirty="0"/>
          </a:p>
          <a:p>
            <a:r>
              <a:rPr lang="sk-SK" noProof="0" dirty="0"/>
              <a:t>9. REFLEXIA</a:t>
            </a:r>
          </a:p>
          <a:p>
            <a:r>
              <a:rPr lang="sk-SK" noProof="0" dirty="0"/>
              <a:t>Čo sa stane, ak AI rozpor potichu zahladí?</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D3: Informačná prezentácia</a:t>
            </a:r>
          </a:p>
          <a:p>
            <a:endParaRPr lang="sk-SK" noProof="0" dirty="0"/>
          </a:p>
          <a:p>
            <a:r>
              <a:rPr lang="sk-SK" noProof="0" dirty="0"/>
              <a:t>1. CIEĽ</a:t>
            </a:r>
          </a:p>
          <a:p>
            <a:r>
              <a:rPr lang="sk-SK" noProof="0" dirty="0"/>
              <a:t>Premeniť administratívny text na stručnú osnovu piatich snímok.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a:t>Modelový informačný text pre nových nepedagogických zamestnancov. V prvom týždni pracovník dostane informáciu o úvodnom stretnutí a pracovných kontaktoch prostredníctvom svojho pracoviska. Na stretnutí sa vysvetlí spôsob zadávania požiadaviek na technickú podporu a miesto, kde sa nachádzajú aktuálne interné pracovné pokyny. Konkrétne adresy systémov a mená kontaktných osôb tento text neobsahuje. Pri práci s dokumentmi treba používať aktuálnu schválenú verziu a overiť, kto môže dokument sprístupniť ďalším osobám. Pri plánovaní podujatí sa odporúča včas overiť miestnosť, techniku a počet miest. Ak vznikne rozpor v termínoch alebo kapacite, pracovník ho odovzdá zodpovednej osobe na rozhodnutie. Pracovné texty pripravené pomocou AI pred odoslaním skontroluje človek. Modelový text neurčuje fakultné právomoci, lehoty ani sankcie. Z tohto podkladu sa má pripraviť krátka päťsnímková informačná prezentácia na šesť minút pre nových zamestnancov, so stručným textom na snímkach a vysvetlením v poznámkach.</a:t>
            </a:r>
          </a:p>
          <a:p>
            <a:r>
              <a:rPr lang="sk-SK" noProof="0" dirty="0"/>
              <a:t>&lt;/podklad&gt;</a:t>
            </a:r>
          </a:p>
          <a:p>
            <a:endParaRPr lang="sk-SK" noProof="0" dirty="0"/>
          </a:p>
          <a:p>
            <a:r>
              <a:rPr lang="sk-SK" noProof="0" dirty="0"/>
              <a:t>3. SLABÝ PROMPT – SKOPÍRUJTE</a:t>
            </a:r>
          </a:p>
          <a:p>
            <a:r>
              <a:rPr lang="sk-SK" noProof="0" dirty="0"/>
              <a:t>Sprav prezentáciu z textu.</a:t>
            </a:r>
          </a:p>
          <a:p>
            <a:endParaRPr lang="sk-SK" noProof="0" dirty="0"/>
          </a:p>
          <a:p>
            <a:r>
              <a:rPr lang="sk-SK" noProof="0" dirty="0"/>
              <a:t>4. PREČO JE SLABÝ</a:t>
            </a:r>
          </a:p>
          <a:p>
            <a:r>
              <a:rPr lang="sk-SK" noProof="0" dirty="0"/>
              <a:t>Neurčuje publikum, počet snímok, čas, pomer textu a poznámok ani prácu s chýbajúcimi údajmi.</a:t>
            </a:r>
          </a:p>
          <a:p>
            <a:endParaRPr lang="sk-SK" noProof="0" dirty="0"/>
          </a:p>
          <a:p>
            <a:r>
              <a:rPr lang="sk-SK" noProof="0" dirty="0"/>
              <a:t>5. KVALITNÝ PROMPT – SKOPÍRUJTE</a:t>
            </a:r>
          </a:p>
          <a:p>
            <a:r>
              <a:rPr lang="sk-SK" noProof="0" dirty="0"/>
              <a:t>Podľa textu medzi &lt;podklad&gt; a &lt;/podklad&gt; navrhni presne päť snímok pre nových nepedagogických zamestnancov na šesť minút. Pri každej uveď krátky názov, najviac tri stručné body a 60–100 slov poznámok na samoštúdium. Zachovaj iba skutočne uvedené pravidlá a odporúčania. Názvy systémov, kontakty, lehoty ani sankcie nevymýšľaj. Na záver uveď zoznam údajov, ktoré treba doplniť pred použitím.</a:t>
            </a:r>
          </a:p>
          <a:p>
            <a:endParaRPr lang="sk-SK" noProof="0" dirty="0"/>
          </a:p>
          <a:p>
            <a:r>
              <a:rPr lang="sk-SK" noProof="0" dirty="0"/>
              <a:t>6. NADVÄZUJÚCI PROMPT – SKOPÍRUJTE</a:t>
            </a:r>
          </a:p>
          <a:p>
            <a:r>
              <a:rPr lang="sk-SK" noProof="0" dirty="0"/>
              <a:t>Prejdi návrh a označ každý konkrétny kontakt, termín alebo interné pravidlo, ktoré zdroj neuvádza. Oprav snímky tak, aby neprekročili tri body.</a:t>
            </a:r>
          </a:p>
          <a:p>
            <a:endParaRPr lang="sk-SK" noProof="0" dirty="0"/>
          </a:p>
          <a:p>
            <a:r>
              <a:rPr lang="sk-SK" noProof="0" dirty="0"/>
              <a:t>7. ILUSTRAČNÝ VÝSTUP (NIE GARANTOVANÁ ODPOVEĎ CHATGPT)</a:t>
            </a:r>
          </a:p>
          <a:p>
            <a:r>
              <a:rPr lang="sk-SK" noProof="0" dirty="0"/>
              <a:t>Snímka 3: Aktuálne pracovné pokyny. • Používajte schválenú verziu. • Overte oprávnenie na zdieľanie. Poznámky vysvetlia, kde sa informovať o aktuálnej verzii, bez vymysleného odkazu.</a:t>
            </a:r>
          </a:p>
          <a:p>
            <a:endParaRPr lang="sk-SK" noProof="0" dirty="0"/>
          </a:p>
          <a:p>
            <a:r>
              <a:rPr lang="sk-SK" noProof="0" dirty="0"/>
              <a:t>8. KONTROLNÉ KRITÉRIÁ</a:t>
            </a:r>
          </a:p>
          <a:p>
            <a:r>
              <a:rPr lang="sk-SK" noProof="0" dirty="0"/>
              <a:t>Je päť snímok? Zmestí sa obsah do šiestich minút? Sú rozdiely medzi povinnosťami a odporúčaniami zachované?</a:t>
            </a:r>
          </a:p>
          <a:p>
            <a:endParaRPr lang="sk-SK" noProof="0" dirty="0"/>
          </a:p>
          <a:p>
            <a:r>
              <a:rPr lang="sk-SK" noProof="0" dirty="0"/>
              <a:t>9. REFLEXIA</a:t>
            </a:r>
          </a:p>
          <a:p>
            <a:r>
              <a:rPr lang="sk-SK" noProof="0" dirty="0"/>
              <a:t>Ako sa zmenila čitateľnosť po určení rozsahu?</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Zápisnica D1 má priamo pomenovať, že druhý termín nebol schválený. V D2 chýba šesť miest; návrh väčšej miestnosti je riešenie na preverenie, nie potvrdená rezervácia. V D3 si všimnite, že údaje, ktoré text neobsahuje, nemajú byť na snímke ako hotové fakty. Pri praktickej práci môže AI zrýchliť prípravu návrhu, ale prijatie rozhodnutia a komunikácia navonok patria osobe s príslušnou zodpovednosťou. Zapíšte si jednu otázku, ktorú by ste pred použitím každého výstupu položili.</a:t>
            </a:r>
          </a:p>
          <a:p>
            <a:endParaRPr lang="sk-SK" noProof="0" dirty="0"/>
          </a:p>
          <a:p>
            <a:r>
              <a:rPr lang="sk-SK" noProof="0" dirty="0"/>
              <a:t>Pri otvorenej otázke formulujte konkrétny ďalší krok. Napríklad „preveriť miestnosť s najmenej 26 miestami“ je užitočnejšie než všeobecné „vyriešiť kapacitu“. V návrhu však nesmiete vyhlásiť, že taká miestnosť existuje. Pri informačnej prezentácii skontrolujte, či poznámky dopĺňajú význam, nie nové neoverené pravidlá.</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V poslednom praktickom bloku pracujete s malými tabuľkami vloženými ako text. Dôležité je povedať, čo presne počítate: riadky, jedinečné osoby alebo výskyty témy. Rovnaké meno nepreukazuje totožnosť. Pri nákladoch prepočítajte riadok po riadku a potom celkový súčet, ideálne aj mimo AI. Pri otvorených odpovediach umožnite kontrolu cez identifikátory. Jedna odpoveď môže patriť do dvoch kategórií, preto súčet tematických početností môže prekročiť počet odpovedí. Modelové dáta neobsahujú údaje skutočných účastníkov.</a:t>
            </a:r>
          </a:p>
          <a:p>
            <a:endParaRPr lang="sk-SK" noProof="0" dirty="0"/>
          </a:p>
          <a:p>
            <a:r>
              <a:rPr lang="sk-SK" noProof="0" dirty="0"/>
              <a:t>Údaje vložené ako obyčajný text možno analyzovať aj bez nahrávania súboru, ale výpočet a čistenie treba overiť. Zachovajte identifikátory riadkov, lebo umožňujú vysvetliť chybu. Vytvorte si vlastné pravidlo počítania a uveďte ho v </a:t>
            </a:r>
            <a:r>
              <a:rPr lang="sk-SK" noProof="0" dirty="0" err="1"/>
              <a:t>prompte</a:t>
            </a:r>
            <a:r>
              <a:rPr lang="sk-SK" noProof="0" dirty="0"/>
              <a:t>. Ak sa zmení pravidlo, môžu sa zmeniť aj správne počty.</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CVIČENIE E1: Tabuľka registrácií</a:t>
            </a:r>
          </a:p>
          <a:p>
            <a:endParaRPr lang="sk-SK" noProof="0" dirty="0"/>
          </a:p>
          <a:p>
            <a:r>
              <a:rPr lang="sk-SK" noProof="0" dirty="0"/>
              <a:t>1. CIEĽ</a:t>
            </a:r>
          </a:p>
          <a:p>
            <a:r>
              <a:rPr lang="sk-SK" noProof="0" dirty="0"/>
              <a:t>Nájsť chýbajúce údaje a možné duplicity bez ich automatického zmazania.  Najprv vložte vstupný materiál a slabý </a:t>
            </a:r>
            <a:r>
              <a:rPr lang="sk-SK" noProof="0" dirty="0" err="1"/>
              <a:t>prompt</a:t>
            </a:r>
            <a:r>
              <a:rPr lang="sk-SK" noProof="0" dirty="0"/>
              <a:t> do novej konverzácie. Potom otvorte druhú novú konverzáciu a použite identický materiál s kvalitným </a:t>
            </a:r>
            <a:r>
              <a:rPr lang="sk-SK" noProof="0" dirty="0" err="1"/>
              <a:t>promptom</a:t>
            </a:r>
            <a:r>
              <a:rPr lang="sk-SK" noProof="0" dirty="0"/>
              <a:t>. Nadväzujúci pokyn vložte do druhej konverzácie po prijatí odpovede. Výsledky sa môžu meniť aj pri rovnakom zadaní.</a:t>
            </a:r>
          </a:p>
          <a:p>
            <a:endParaRPr lang="sk-SK" noProof="0" dirty="0"/>
          </a:p>
          <a:p>
            <a:r>
              <a:rPr lang="sk-SK" noProof="0" dirty="0"/>
              <a:t>2. VSTUPNÝ MATERIÁL – SKOPÍRUJTE CELÝ BLOK</a:t>
            </a:r>
          </a:p>
          <a:p>
            <a:r>
              <a:rPr lang="sk-SK" noProof="0" dirty="0"/>
              <a:t>&lt;podklad&gt;</a:t>
            </a:r>
          </a:p>
          <a:p>
            <a:r>
              <a:rPr lang="sk-SK" noProof="0" dirty="0"/>
              <a:t>MODELOVÝ MATERIÁL VYTVORENÝ NA ÚČELY ŠKOLENIA – NEPREDSTAVUJE PLATNÝ INTERNÝ DOKUMENT PF UKF V NITRE.</a:t>
            </a:r>
          </a:p>
          <a:p>
            <a:r>
              <a:rPr lang="sk-SK" noProof="0" dirty="0" err="1"/>
              <a:t>ID;Meno;E-mail;Termín</a:t>
            </a:r>
            <a:endParaRPr lang="sk-SK" noProof="0" dirty="0"/>
          </a:p>
          <a:p>
            <a:r>
              <a:rPr lang="sk-SK" noProof="0" dirty="0"/>
              <a:t>R01;Anna Kováčová;anna.kovacova@example.org;24.11.</a:t>
            </a:r>
          </a:p>
          <a:p>
            <a:r>
              <a:rPr lang="sk-SK" noProof="0" dirty="0"/>
              <a:t>R02;Peter Biely;peter.biely@example.org;24.11.</a:t>
            </a:r>
          </a:p>
          <a:p>
            <a:r>
              <a:rPr lang="sk-SK" noProof="0" dirty="0"/>
              <a:t>R03;Eva Malá;eva.mala@example.org;25.11.</a:t>
            </a:r>
          </a:p>
          <a:p>
            <a:r>
              <a:rPr lang="sk-SK" noProof="0" dirty="0"/>
              <a:t>R04;Juraj Novotný;juraj.novotny@example.org;24.11.</a:t>
            </a:r>
          </a:p>
          <a:p>
            <a:r>
              <a:rPr lang="sk-SK" noProof="0" dirty="0"/>
              <a:t>R05;Mária Hrivnáková;maria.hrivnakova@example.org;25.11.</a:t>
            </a:r>
          </a:p>
          <a:p>
            <a:r>
              <a:rPr lang="sk-SK" noProof="0" dirty="0"/>
              <a:t>R06;Anna Kováčová;anna.kovacova@example.org;24.11.</a:t>
            </a:r>
          </a:p>
          <a:p>
            <a:r>
              <a:rPr lang="sk-SK" noProof="0" dirty="0"/>
              <a:t>R07;Tomáš Farkaš;tomas.farkas@example.org;24.11.</a:t>
            </a:r>
          </a:p>
          <a:p>
            <a:r>
              <a:rPr lang="sk-SK" noProof="0" dirty="0"/>
              <a:t>R08;Lucia Bartošová;lucia.bartosova@example.org;25.11.</a:t>
            </a:r>
          </a:p>
          <a:p>
            <a:r>
              <a:rPr lang="sk-SK" noProof="0" dirty="0"/>
              <a:t>R09;Samuel Horváth;;24.11.</a:t>
            </a:r>
          </a:p>
          <a:p>
            <a:r>
              <a:rPr lang="sk-SK" noProof="0" dirty="0"/>
              <a:t>R10;Nina Urbanová;nina.urbanova@example.org;25.11.</a:t>
            </a:r>
          </a:p>
          <a:p>
            <a:r>
              <a:rPr lang="sk-SK" noProof="0" dirty="0"/>
              <a:t>R11;Viera Poláková;viera.polakova@example.org;24.11.</a:t>
            </a:r>
          </a:p>
          <a:p>
            <a:r>
              <a:rPr lang="sk-SK" noProof="0" dirty="0"/>
              <a:t>R12;Peter Biely;peter.biely2@example.org;25.11.</a:t>
            </a:r>
          </a:p>
          <a:p>
            <a:r>
              <a:rPr lang="sk-SK" noProof="0" dirty="0"/>
              <a:t>R13;Jana Čierna;jana.cierna@example.org;25. 11.</a:t>
            </a:r>
          </a:p>
          <a:p>
            <a:r>
              <a:rPr lang="sk-SK" noProof="0" dirty="0"/>
              <a:t>R14;Marek Tóth;marek.toth@example.org;24.11.</a:t>
            </a:r>
          </a:p>
          <a:p>
            <a:r>
              <a:rPr lang="sk-SK" noProof="0" dirty="0"/>
              <a:t>R15;Zuzana </a:t>
            </a:r>
            <a:r>
              <a:rPr lang="sk-SK" noProof="0" dirty="0" err="1"/>
              <a:t>Šimková;zuzana.simkova@example.org</a:t>
            </a:r>
            <a:r>
              <a:rPr lang="sk-SK" noProof="0" dirty="0"/>
              <a:t>;</a:t>
            </a:r>
          </a:p>
          <a:p>
            <a:r>
              <a:rPr lang="sk-SK" noProof="0" dirty="0"/>
              <a:t>R16;Adam Švec;adam.svec@example.org;25.11.</a:t>
            </a:r>
          </a:p>
          <a:p>
            <a:r>
              <a:rPr lang="sk-SK" noProof="0" dirty="0"/>
              <a:t>Poznámka: Všetky riadky sú modelové registrácie. Termíny sú dva možné dni seminára v novembri 2026. R01 a R06 môžu byť duplicitné, ale nebolo to overené. R02 a R12 majú rovnaké meno, no odlišné adresy a termíny. Prípadné zlúčenie alebo odstránenie riadku vykoná človek po overení.</a:t>
            </a:r>
          </a:p>
          <a:p>
            <a:r>
              <a:rPr lang="sk-SK" noProof="0" dirty="0"/>
              <a:t>&lt;/podklad&gt;</a:t>
            </a:r>
          </a:p>
          <a:p>
            <a:endParaRPr lang="sk-SK" noProof="0" dirty="0"/>
          </a:p>
          <a:p>
            <a:r>
              <a:rPr lang="sk-SK" noProof="0" dirty="0"/>
              <a:t>3. SLABÝ PROMPT – SKOPÍRUJTE</a:t>
            </a:r>
          </a:p>
          <a:p>
            <a:r>
              <a:rPr lang="sk-SK" noProof="0" dirty="0"/>
              <a:t>Vyčisti tabuľku a zrátaj účastníkov.</a:t>
            </a:r>
          </a:p>
          <a:p>
            <a:endParaRPr lang="sk-SK" noProof="0" dirty="0"/>
          </a:p>
          <a:p>
            <a:r>
              <a:rPr lang="sk-SK" noProof="0" dirty="0"/>
              <a:t>4. PREČO JE SLABÝ</a:t>
            </a:r>
          </a:p>
          <a:p>
            <a:r>
              <a:rPr lang="sk-SK" noProof="0" dirty="0"/>
              <a:t>Môže automaticky mazať údajné duplicity a neuviesť, čo presne počíta.</a:t>
            </a:r>
          </a:p>
          <a:p>
            <a:endParaRPr lang="sk-SK" noProof="0" dirty="0"/>
          </a:p>
          <a:p>
            <a:r>
              <a:rPr lang="sk-SK" noProof="0" dirty="0"/>
              <a:t>5. KVALITNÝ PROMPT – SKOPÍRUJTE</a:t>
            </a:r>
          </a:p>
          <a:p>
            <a:r>
              <a:rPr lang="sk-SK" noProof="0" dirty="0"/>
              <a:t>Prečítaj tabuľku medzi &lt;podklad&gt; a &lt;/podklad&gt;. Bez mazania riadkov označ chýbajúce hodnoty, nejednotný zápis a možné duplicity podľa ID. Spočítaj počet riadkov pre každý termín a počet riadkov bez termínu; zatiaľ nepočítaj jedinečné osoby. Navrhni jednotný zápis dátumu a zoznam na manuálne preverenie. Pri zhodnom mene nerozhoduj o totožnosti osôb. Vráť stručnú tabuľku počtov a vysvetli pravidlo počítania.</a:t>
            </a:r>
          </a:p>
          <a:p>
            <a:endParaRPr lang="sk-SK" noProof="0" dirty="0"/>
          </a:p>
          <a:p>
            <a:r>
              <a:rPr lang="sk-SK" noProof="0" dirty="0"/>
              <a:t>6. NADVÄZUJÚCI PROMPT – SKOPÍRUJTE</a:t>
            </a:r>
          </a:p>
          <a:p>
            <a:r>
              <a:rPr lang="sk-SK" noProof="0" dirty="0"/>
              <a:t>Prepočítaj počet riadkov z pôvodných ID a uveď ich zoznam pre každý termín. Ak sa súčet nezhoduje so 16 riadkami, oprav výsledok.</a:t>
            </a:r>
          </a:p>
          <a:p>
            <a:endParaRPr lang="sk-SK" noProof="0" dirty="0"/>
          </a:p>
          <a:p>
            <a:r>
              <a:rPr lang="sk-SK" noProof="0" dirty="0"/>
              <a:t>7. ILUSTRAČNÝ VÝSTUP (NIE GARANTOVANÁ ODPOVEĎ CHATGPT)</a:t>
            </a:r>
          </a:p>
          <a:p>
            <a:r>
              <a:rPr lang="sk-SK" noProof="0" dirty="0"/>
              <a:t>24.11.: 8 riadkov; 25.11.: 7 riadkov; bez termínu: 1 riadok. R01/R06 treba preveriť; R02/R12 nezlučovať len podľa mena.</a:t>
            </a:r>
          </a:p>
          <a:p>
            <a:endParaRPr lang="sk-SK" noProof="0" dirty="0"/>
          </a:p>
          <a:p>
            <a:r>
              <a:rPr lang="sk-SK" noProof="0" dirty="0"/>
              <a:t>8. KONTROLNÉ KRITÉRIÁ</a:t>
            </a:r>
          </a:p>
          <a:p>
            <a:r>
              <a:rPr lang="sk-SK" noProof="0" dirty="0"/>
              <a:t>Sú počty 8 + 7 + 1 = 16? Je R09 bez e-mailu a R15 bez termínu? Sú R01/R06 len kandidátom?</a:t>
            </a:r>
          </a:p>
          <a:p>
            <a:endParaRPr lang="sk-SK" noProof="0" dirty="0"/>
          </a:p>
          <a:p>
            <a:r>
              <a:rPr lang="sk-SK" noProof="0" dirty="0"/>
              <a:t>9. REFLEXIA</a:t>
            </a:r>
          </a:p>
          <a:p>
            <a:r>
              <a:rPr lang="sk-SK" noProof="0" dirty="0"/>
              <a:t>Ako sa líši počet riadkov od počtu jedinečných osôb?</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CVIČENIE E2: Kontrola nákladov</a:t>
            </a:r>
          </a:p>
          <a:p>
            <a:endParaRPr/>
          </a:p>
          <a:p>
            <a:r>
              <a:t>1. </a:t>
            </a:r>
            <a:r>
              <a:rPr lang="sk-SK"/>
              <a:t>CIEĽ</a:t>
            </a:r>
            <a:endParaRPr/>
          </a:p>
          <a:p>
            <a:r>
              <a:t>Overiť násobenia, súčet a rozpočtový limit.  Najprv vložte vstupný materiál a slabý prompt do novej konverzácie. Potom otvorte druhú novú konverzáciu a použite identický materiál s kvalitným promptom. Nadväzujúci pokyn vložte do druhej konverzácie po prijatí odpovede. Výsledky sa môžu meniť aj pri rovnakom zadaní.</a:t>
            </a:r>
          </a:p>
          <a:p>
            <a:endParaRPr/>
          </a:p>
          <a:p>
            <a:r>
              <a:t>2. VSTUPNÝ MATERIÁL – SKOPÍRUJTE CELÝ BLOK</a:t>
            </a:r>
          </a:p>
          <a:p>
            <a:r>
              <a:t>&lt;podklad&gt;</a:t>
            </a:r>
          </a:p>
          <a:p>
            <a:r>
              <a:t>MODELOVÝ MATERIÁL VYTVORENÝ NA ÚČELY ŠKOLENIA – NEPREDSTAVUJE PLATNÝ INTERNÝ DOKUMENT PF UKF V NITRE.</a:t>
            </a:r>
          </a:p>
          <a:p>
            <a:r>
              <a:t>Všetky ceny sú konečné modelové sumy v EUR; daňové ani účtovné posúdenie nie je súčasťou úlohy. Rozpočtový limit: 500 EUR.</a:t>
            </a:r>
          </a:p>
          <a:p>
            <a:r>
              <a:t>Položka;Množstvo;Jednotková cena EUR;Uvedený riadkový súčet EUR</a:t>
            </a:r>
          </a:p>
          <a:p>
            <a:r>
              <a:t>Tlač programu;40;0,50;20,00</a:t>
            </a:r>
          </a:p>
          <a:p>
            <a:r>
              <a:t>Menovky;30;0,40;12,00</a:t>
            </a:r>
          </a:p>
          <a:p>
            <a:r>
              <a:t>Voda;24;1,25;30,00</a:t>
            </a:r>
          </a:p>
          <a:p>
            <a:r>
              <a:t>Občerstvenie;24;6,00;144,00</a:t>
            </a:r>
          </a:p>
          <a:p>
            <a:r>
              <a:t>Papier;5;4,80;24,00</a:t>
            </a:r>
          </a:p>
          <a:p>
            <a:r>
              <a:t>Pero;30;0,70;21,00</a:t>
            </a:r>
          </a:p>
          <a:p>
            <a:r>
              <a:t>Technický adaptér;2;18,00;36,00</a:t>
            </a:r>
          </a:p>
          <a:p>
            <a:r>
              <a:t>Blok;20;1,50;30,00</a:t>
            </a:r>
          </a:p>
          <a:p>
            <a:r>
              <a:t>Označenie miestnosti;3;5,00;15,00</a:t>
            </a:r>
          </a:p>
          <a:p>
            <a:r>
              <a:t>Doprava materiálu;1;48,00;48,00</a:t>
            </a:r>
          </a:p>
          <a:p>
            <a:r>
              <a:t>Obálky;25;0,60;18,00</a:t>
            </a:r>
          </a:p>
          <a:p>
            <a:r>
              <a:t>Časť „uvedený riadkový súčet“ obsahuje jednu zámernú chybu. Pri tvorbe správnej sumy použite množstvo krát jednotkovú cenu. V podklade nie sú skutočné objednávky, faktúry ani informácie o možnostiach presunu peňazí medzi položkami. Opravu finančného plánu môže schváliť iba zodpovedná osoba.</a:t>
            </a:r>
          </a:p>
          <a:p>
            <a:r>
              <a:t>&lt;/podklad&gt;</a:t>
            </a:r>
          </a:p>
          <a:p>
            <a:endParaRPr/>
          </a:p>
          <a:p>
            <a:r>
              <a:t>3. SLABÝ PROMPT – SKOPÍRUJTE</a:t>
            </a:r>
          </a:p>
          <a:p>
            <a:r>
              <a:t>Skontroluj, či sa zmestíme do rozpočtu.</a:t>
            </a:r>
          </a:p>
          <a:p>
            <a:endParaRPr/>
          </a:p>
          <a:p>
            <a:r>
              <a:t>4. PREČO JE SLABÝ</a:t>
            </a:r>
          </a:p>
          <a:p>
            <a:r>
              <a:t>Nevynucuje overenie každého násobenia a rozdiel medzi uvedeným a opraveným súčtom.</a:t>
            </a:r>
          </a:p>
          <a:p>
            <a:endParaRPr/>
          </a:p>
          <a:p>
            <a:r>
              <a:t>5. KVALITNÝ PROMPT – SKOPÍRUJTE</a:t>
            </a:r>
          </a:p>
          <a:p>
            <a:r>
              <a:t>Z modelovej tabuľky medzi &lt;podklad&gt; a &lt;/podklad&gt; nezávisle vypočítaj množstvo × jednotková cena pri každej položke. Označ rozdiel oproti uvedenému riadkovému súčtu. Spočítaj uvedené riadkové súčty aj správne prepočítané sumy. Obe porovnaj s limitom 500 EUR. Uveď postup a zaokrúhľuj na centy. Nevymýšľaj účtovné pravidlá ani neschvaľuj výdavky.</a:t>
            </a:r>
          </a:p>
          <a:p>
            <a:endParaRPr/>
          </a:p>
          <a:p>
            <a:r>
              <a:t>6. NADVÄZUJÚCI PROMPT – SKOPÍRUJTE</a:t>
            </a:r>
          </a:p>
          <a:p>
            <a:r>
              <a:t>Znova prepočítaj každú položku a celkový súčet ako nezávislú kontrolu. Vypíš rozdiel pri chybnej položke a zostávajúcu rezervu do limitu.</a:t>
            </a:r>
          </a:p>
          <a:p>
            <a:endParaRPr/>
          </a:p>
          <a:p>
            <a:r>
              <a:t>7. ILUSTRAČNÝ VÝSTUP (NIE GARANTOVANÁ ODPOVEĎ CHATGPT)</a:t>
            </a:r>
          </a:p>
          <a:p>
            <a:r>
              <a:t>Obálky: uvedených 18,00 EUR, správne 25 × 0,60 = 15,00 EUR. Ostatné riadky sú správne. Uvedený súčet 398,00 EUR; správny súčet 395,00 EUR. Rezerva do limitu 105,00 EUR.</a:t>
            </a:r>
          </a:p>
          <a:p>
            <a:endParaRPr/>
          </a:p>
          <a:p>
            <a:r>
              <a:t>8. KONTROLNÉ KRITÉRIÁ</a:t>
            </a:r>
          </a:p>
          <a:p>
            <a:r>
              <a:t>Je každé násobenie správne? Zhoduje sa prepočítaný súčet s ručnou kontrolou? Je uvedený rozdiel voči limitu?</a:t>
            </a:r>
          </a:p>
          <a:p>
            <a:endParaRPr/>
          </a:p>
          <a:p>
            <a:r>
              <a:t>9. REFLEXIA</a:t>
            </a:r>
          </a:p>
          <a:p>
            <a:r>
              <a:t>Prečo nestačí iba opýtať sa, či suma neprekročila limit?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CVIČENIE E3: Spätná väzba účastníkov</a:t>
            </a:r>
          </a:p>
          <a:p>
            <a:endParaRPr/>
          </a:p>
          <a:p>
            <a:r>
              <a:t>1. </a:t>
            </a:r>
            <a:r>
              <a:rPr lang="sk-SK"/>
              <a:t>CIEĽ</a:t>
            </a:r>
            <a:endParaRPr/>
          </a:p>
          <a:p>
            <a:r>
              <a:t>Zhrnúť malé množstvo odpovedí bez neodôvodneného zovšeobecnenia.  Najprv vložte vstupný materiál a slabý prompt do novej konverzácie. Potom otvorte druhú novú konverzáciu a použite identický materiál s kvalitným promptom. Nadväzujúci pokyn vložte do druhej konverzácie po prijatí odpovede. Výsledky sa môžu meniť aj pri rovnakom zadaní.</a:t>
            </a:r>
          </a:p>
          <a:p>
            <a:endParaRPr/>
          </a:p>
          <a:p>
            <a:r>
              <a:t>2. VSTUPNÝ MATERIÁL – SKOPÍRUJTE CELÝ BLOK</a:t>
            </a:r>
          </a:p>
          <a:p>
            <a:r>
              <a:t>&lt;podklad&gt;</a:t>
            </a:r>
          </a:p>
          <a:p>
            <a:r>
              <a:t>MODELOVÝ MATERIÁL VYTVORENÝ NA ÚČELY ŠKOLENIA – NEPREDSTAVUJE PLATNÝ INTERNÝ DOKUMENT PF UKF V NITRE.</a:t>
            </a:r>
          </a:p>
          <a:p>
            <a:r>
              <a:t>F01: Praktické ukážky boli zrozumiteľné.</a:t>
            </a:r>
          </a:p>
          <a:p>
            <a:r>
              <a:t>F02: Potrebovala by som viac času na samostatné skúšanie.</a:t>
            </a:r>
          </a:p>
          <a:p>
            <a:r>
              <a:t>F03: Uvítal by som písomný návod po školení.</a:t>
            </a:r>
          </a:p>
          <a:p>
            <a:r>
              <a:t>F04: Oceňujem príklady z e-mailovej komunikácie.</a:t>
            </a:r>
          </a:p>
          <a:p>
            <a:r>
              <a:t>F05: Tabuľky boli pre mňa príliš rýchle.</a:t>
            </a:r>
          </a:p>
          <a:p>
            <a:r>
              <a:t>F06: Pomohol by krátky kontrolný zoznam pre e-maily.</a:t>
            </a:r>
          </a:p>
          <a:p>
            <a:r>
              <a:t>F07: Ukážka práce s dokumentom bola užitočná.</a:t>
            </a:r>
          </a:p>
          <a:p>
            <a:r>
              <a:t>F08: Chcela by som pokračovanie s pokročilejšími úlohami.</a:t>
            </a:r>
          </a:p>
          <a:p>
            <a:r>
              <a:t>F09: Zvuk v zadnej časti miestnosti bol slabý.</a:t>
            </a:r>
          </a:p>
          <a:p>
            <a:r>
              <a:t>F10: Viac času na tabuľky, prosím.</a:t>
            </a:r>
          </a:p>
          <a:p>
            <a:r>
              <a:t>F11: Návod by mi pomohol pri neskoršej práci.</a:t>
            </a:r>
          </a:p>
          <a:p>
            <a:r>
              <a:t>F12: Oceňujem trpezlivé vysvetlenie a praktické príklady.</a:t>
            </a:r>
          </a:p>
          <a:p>
            <a:r>
              <a:t>Ide o 12 fiktívnych otvorených odpovedí na školenie. Neuvádzajú veľkosť celej skupiny ani spôsob výberu respondentov. Jedna odpoveď môže obsahovať viac než jednu tému. Pri počítaní výskytov musí byť vysvetlené, či ide o počet odpovedí alebo počet zmienok. Odporúčania odvodené z odpovedí označte ako návrhy, nie ako schválené zmeny programu.</a:t>
            </a:r>
          </a:p>
          <a:p>
            <a:r>
              <a:t>&lt;/podklad&gt;</a:t>
            </a:r>
          </a:p>
          <a:p>
            <a:endParaRPr/>
          </a:p>
          <a:p>
            <a:r>
              <a:t>3. SLABÝ PROMPT – SKOPÍRUJTE</a:t>
            </a:r>
          </a:p>
          <a:p>
            <a:r>
              <a:t>Zhodnoť spätnú väzbu a povedz, čo chcú zamestnanci.</a:t>
            </a:r>
          </a:p>
          <a:p>
            <a:endParaRPr/>
          </a:p>
          <a:p>
            <a:r>
              <a:t>4. PREČO JE SLABÝ</a:t>
            </a:r>
          </a:p>
          <a:p>
            <a:r>
              <a:t>Zovšeobecňuje malú modelovú skupinu na všetkých a nežiada identifikátory odpovedí.</a:t>
            </a:r>
          </a:p>
          <a:p>
            <a:endParaRPr/>
          </a:p>
          <a:p>
            <a:r>
              <a:t>5. KVALITNÝ PROMPT – SKOPÍRUJTE</a:t>
            </a:r>
          </a:p>
          <a:p>
            <a:r>
              <a:t>Z odpovedí medzi &lt;podklad&gt; a &lt;/podklad&gt; vytvor 4–6 tematických kategórií. Ku každej uveď ID odpovedí a počet odpovedí v kategórii. Jedna odpoveď môže patriť do viacerých kategórií; vysvetli, že súčet početností tak môže presiahnuť 12. Oddeľ doslovný obsah od svojich interpretácií a návrhov zlepšení. Nezovšeobecňuj výsledok na všetkých zamestnancov. Na záver uveď dve možné úpravy školenia ako návrhy.</a:t>
            </a:r>
          </a:p>
          <a:p>
            <a:endParaRPr/>
          </a:p>
          <a:p>
            <a:r>
              <a:t>6. NADVÄZUJÚCI PROMPT – SKOPÍRUJTE</a:t>
            </a:r>
          </a:p>
          <a:p>
            <a:r>
              <a:t>Skontroluj každé ID v kategóriách oproti zdroju. Ak kategória nemá oporu, odstráň ju alebo ju označ ako interpretáciu.</a:t>
            </a:r>
          </a:p>
          <a:p>
            <a:endParaRPr/>
          </a:p>
          <a:p>
            <a:r>
              <a:t>7. ILUSTRAČNÝ VÝSTUP (NIE GARANTOVANÁ ODPOVEĎ CHATGPT)</a:t>
            </a:r>
          </a:p>
          <a:p>
            <a:r>
              <a:t>Viac času na nácvik: F02, F05, F10 (3 odpovede). Písomná pomôcka: F03, F06, F11 (3 odpovede). Návrh: doplniť samostatný pracovný list.</a:t>
            </a:r>
          </a:p>
          <a:p>
            <a:endParaRPr/>
          </a:p>
          <a:p>
            <a:r>
              <a:t>8. KONTROLNÉ KRITÉRIÁ</a:t>
            </a:r>
          </a:p>
          <a:p>
            <a:r>
              <a:t>Sú všetky tematické súdy dohľadateľné k ID? Je vysvetlené viacnásobné zaradenie? Chýba neprimerané zovšeobecnenie?</a:t>
            </a:r>
          </a:p>
          <a:p>
            <a:endParaRPr/>
          </a:p>
          <a:p>
            <a:r>
              <a:t>9. REFLEXIA</a:t>
            </a:r>
          </a:p>
          <a:p>
            <a:r>
              <a:t>Prečo je dôležité uviesť konkrétne ID odpovedí?</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Kontrolný výsledok E1: 24.11. má osem riadkov, 25.11. sedem a jeden nemá termín. R01 a R06 sú podozrením na duplicitu, ale nesmú sa bez overenia zmazať. R02 a R12 majú rovnaké meno, odlišné e-maily a termíny; totožnosť nie je jasná. E2: Obálky majú chybný uvedený súčet 18,00 EUR; správne je 25 × 0,60 = 15,00 EUR. Súčet uvedených riadkov je 398,00 EUR a po oprave 395,00 EUR. Pri limite 500 EUR zostáva 105,00 EUR. Tieto výsledky boli prepočítané z podkladu a treba ich použiť pri posúdení odpovede. E3 umožňuje viacnásobné zaradenie odpovedí. Napríklad F02, F05 a F10 spomínajú viac času; F03, F06 a F11 žiadajú písomnú pomôcku. Každý ďalší tematický súd musí mať oporu v konkrétnom ID.</a:t>
            </a:r>
          </a:p>
          <a:p>
            <a:endParaRPr/>
          </a:p>
          <a:p>
            <a:r>
              <a:t>V pracovnej úlohe by ste výsledok nákladov overili kalkulačkou alebo vzorcom v tabuľke. Pri spätnoväzbových odpovediach je užitočné samostatne skontrolovať aspoň niekoľko príkladov z každej kategórie. Počet výskytov témy nevypovedá o reprezentatívnosti skupiny. Z tohto malého modelového súboru môžete pripraviť návrh úprav, nie všeobecné tvrdenie o všetkých zamestnancoch.</a:t>
            </a:r>
          </a:p>
          <a:p>
            <a:endParaRPr/>
          </a:p>
          <a:p>
            <a:r>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Zvoľte typickú pracovnú úlohu, ale používajte len modelové údaje. V prvej konverzácii skúste stručný </a:t>
            </a:r>
            <a:r>
              <a:rPr lang="sk-SK" noProof="0" dirty="0" err="1"/>
              <a:t>prompt</a:t>
            </a:r>
            <a:r>
              <a:rPr lang="sk-SK" noProof="0" dirty="0"/>
              <a:t>. Potom doplňte cieľ, adresáta, vstupný podklad, obmedzenia a formát výstupu. Porovnajte výsledky podľa zoznamu na nasledujúcej snímke a uveďte jednu vec, ktorú by pred použitím musel overiť človek. Ak nemáte vlastný námet, použite tento celý modelový príklad: „Fakultný pracovný seminár sa uskutoční 2. decembra 2026 od 10.00 do 11.30 v učebni B-14. Kapacita je 20 miest. Účasť potvrďte odpoveďou na pozvánku do 25. novembra do 12.00. Prineste si notebook. Kontaktná osoba nie je uvedená.“ Prvotný </a:t>
            </a:r>
            <a:r>
              <a:rPr lang="sk-SK" noProof="0" dirty="0" err="1"/>
              <a:t>prompt</a:t>
            </a:r>
            <a:r>
              <a:rPr lang="sk-SK" noProof="0" dirty="0"/>
              <a:t>: „Napíš pozvánku.“ Upravený </a:t>
            </a:r>
            <a:r>
              <a:rPr lang="sk-SK" noProof="0" dirty="0" err="1"/>
              <a:t>prompt</a:t>
            </a:r>
            <a:r>
              <a:rPr lang="sk-SK" noProof="0" dirty="0"/>
              <a:t> musí zachovať oba termíny, miesto, kapacitu a notebook; neuvedený kontakt musí označiť na doplnenie. Po práci ostáva päť minút na spoločné zhrnutie.</a:t>
            </a:r>
          </a:p>
          <a:p>
            <a:endParaRPr lang="sk-SK" noProof="0" dirty="0"/>
          </a:p>
          <a:p>
            <a:r>
              <a:rPr lang="sk-SK" noProof="0" dirty="0"/>
              <a:t>Prvú verziu </a:t>
            </a:r>
            <a:r>
              <a:rPr lang="sk-SK" noProof="0" dirty="0" err="1"/>
              <a:t>promptu</a:t>
            </a:r>
            <a:r>
              <a:rPr lang="sk-SK" noProof="0" dirty="0"/>
              <a:t> si ponechajte. Pomôže vám vidieť, ktoré požiadavky ste do druhej verzie pridali a aký mali účinok. Po porovnaní výstupov si zapíšte jednu zmenu, ktorú by ste nabudúce urobili už v prvom zadaní. Ak model nedodržal pokyn, v ďalšom kroku ho môžete požiadať o kontrolu konkrétneho bodu.</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Pred odoslaním promptu si prejdite osem otázok. Čo presne má byť výsledkom? Pre koho a načo? Je priložený celý potrebný podklad? Je uvedené, čo musí AI zachovať? Ktoré údaje nesmie domýšľať? Aká má byť dĺžka, štruktúra a tón? Čo má urobiť pri chýbajúcom alebo protichodnom údaji? Ako výsledok overíte? Pri jednoduchom štylistickom preformulovaní nepotrebujete rozsiahle zadanie. Pri práci s termínmi, povinnosťami a peniazmi sa oplatí byť konkrétny. Kvalita sa neposudzuje dĺžkou promptu, ale tým, či vám umožní pripraviť a skontrolovať použiteľný pracovný návrh.</a:t>
            </a:r>
          </a:p>
          <a:p>
            <a:endParaRPr/>
          </a:p>
          <a:p>
            <a:r>
              <a:t>Kontrolný zoznam môžete použiť aj na hotový výstup. Spýtajte sa, či text odpovedá pôvodnému cieľu, či sa dá pri každom dôležitom tvrdení nájsť opora a či sú nejasnosti priznané. V pracovnom kontexte je často lepšie vrátiť sa po chýbajúci podklad, než vytvoriť formálne dokončený, ale vecne neistý dokument.</a:t>
            </a:r>
          </a:p>
          <a:p>
            <a:endParaRPr/>
          </a:p>
          <a:p>
            <a:r>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Najčastejšou chybou je požiadať o konkrétnu odpoveď bez toho, aby ste uviedli zdroj. Model potom môže vytvoriť vierohodne znejúce, ale nepodložené pravidlo. Ďalšia chyba vzniká pri spojení viacerých úloh bez určenia výsledku. Ak zhrnutie zároveň mení štýl, vyhodnocuje odpovede a má rozhodnúť o vybavení žiadosti, ľahko sa stratia podmienky. Pri tabuľkách sa súčet overuje mimo textovej odpovede, napríklad kalkulačkou alebo tabuľkovým procesorom. Pri e-mailoch kontrolujte, či vymyslený kontakt alebo sľub nevyzerá ako fakt. Pri zápisnici porovnajte rozhodnutia s pôvodnými poznámkami. Krátky nadväzujúci prompt je užitočný, ale nenahrádza nezávislú kontrolu.</a:t>
            </a:r>
          </a:p>
          <a:p>
            <a:endParaRPr/>
          </a:p>
          <a:p>
            <a:r>
              <a:t>Dávajte pozor aj na drobné zmeny významu pri úprave štýlu. „Odporúčame“ a „musíte“ nie sú zameniteľné výrazy. Ak má byť pripomienka prívetivejšia, AI môže zmäkčiť tón, ale nie termín. Pri sumarizácii môže vypustiť výnimku. Najlepší nadväzujúci prompt preto kontroluje konkrétnu triedu rizika, napríklad všetky lehoty alebo podmienky.</a:t>
            </a:r>
          </a:p>
          <a:p>
            <a:endParaRPr/>
          </a:p>
          <a:p>
            <a:r>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ŠABLÓNA NA KOPÍROVANIE:</a:t>
            </a:r>
          </a:p>
          <a:p>
            <a:r>
              <a:rPr dirty="0" err="1"/>
              <a:t>Pomôž</a:t>
            </a:r>
            <a:r>
              <a:rPr dirty="0"/>
              <a:t> mi </a:t>
            </a:r>
            <a:r>
              <a:rPr dirty="0" err="1"/>
              <a:t>pripraviť</a:t>
            </a:r>
            <a:r>
              <a:rPr dirty="0"/>
              <a:t> [</a:t>
            </a:r>
            <a:r>
              <a:rPr dirty="0" err="1"/>
              <a:t>konkrétny</a:t>
            </a:r>
            <a:r>
              <a:rPr dirty="0"/>
              <a:t> </a:t>
            </a:r>
            <a:r>
              <a:rPr dirty="0" err="1"/>
              <a:t>výstup</a:t>
            </a:r>
            <a:r>
              <a:rPr dirty="0"/>
              <a:t>] pre [</a:t>
            </a:r>
            <a:r>
              <a:rPr dirty="0" err="1"/>
              <a:t>adresát</a:t>
            </a:r>
            <a:r>
              <a:rPr dirty="0"/>
              <a:t>]. </a:t>
            </a:r>
            <a:r>
              <a:rPr dirty="0" err="1"/>
              <a:t>Cieľom</a:t>
            </a:r>
            <a:r>
              <a:rPr dirty="0"/>
              <a:t> je [</a:t>
            </a:r>
            <a:r>
              <a:rPr dirty="0" err="1"/>
              <a:t>účel</a:t>
            </a:r>
            <a:r>
              <a:rPr dirty="0"/>
              <a:t>]. </a:t>
            </a:r>
            <a:r>
              <a:rPr dirty="0" err="1"/>
              <a:t>Vychádzaj</a:t>
            </a:r>
            <a:r>
              <a:rPr dirty="0"/>
              <a:t> z </a:t>
            </a:r>
            <a:r>
              <a:rPr dirty="0" err="1"/>
              <a:t>podkladu</a:t>
            </a:r>
            <a:r>
              <a:rPr dirty="0"/>
              <a:t> </a:t>
            </a:r>
            <a:r>
              <a:rPr dirty="0" err="1"/>
              <a:t>medzi</a:t>
            </a:r>
            <a:r>
              <a:rPr dirty="0"/>
              <a:t> </a:t>
            </a:r>
            <a:r>
              <a:rPr dirty="0" err="1"/>
              <a:t>značkami</a:t>
            </a:r>
            <a:r>
              <a:rPr dirty="0"/>
              <a:t> &lt;</a:t>
            </a:r>
            <a:r>
              <a:rPr dirty="0" err="1"/>
              <a:t>podklad</a:t>
            </a:r>
            <a:r>
              <a:rPr dirty="0"/>
              <a:t>&gt; a &lt;/</a:t>
            </a:r>
            <a:r>
              <a:rPr dirty="0" err="1"/>
              <a:t>podklad</a:t>
            </a:r>
            <a:r>
              <a:rPr dirty="0"/>
              <a:t>&gt;. </a:t>
            </a:r>
            <a:r>
              <a:rPr dirty="0" err="1"/>
              <a:t>Dodrž</a:t>
            </a:r>
            <a:r>
              <a:rPr dirty="0"/>
              <a:t> [</a:t>
            </a:r>
            <a:r>
              <a:rPr dirty="0" err="1"/>
              <a:t>obsah</a:t>
            </a:r>
            <a:r>
              <a:rPr dirty="0"/>
              <a:t>, </a:t>
            </a:r>
            <a:r>
              <a:rPr dirty="0" err="1"/>
              <a:t>rozsah</a:t>
            </a:r>
            <a:r>
              <a:rPr dirty="0"/>
              <a:t>, </a:t>
            </a:r>
            <a:r>
              <a:rPr dirty="0" err="1"/>
              <a:t>tón</a:t>
            </a:r>
            <a:r>
              <a:rPr dirty="0"/>
              <a:t> a </a:t>
            </a:r>
            <a:r>
              <a:rPr dirty="0" err="1"/>
              <a:t>obmedzenia</a:t>
            </a:r>
            <a:r>
              <a:rPr dirty="0"/>
              <a:t>]. </a:t>
            </a:r>
            <a:r>
              <a:rPr dirty="0" err="1"/>
              <a:t>Zachovaj</a:t>
            </a:r>
            <a:r>
              <a:rPr dirty="0"/>
              <a:t> </a:t>
            </a:r>
            <a:r>
              <a:rPr dirty="0" err="1"/>
              <a:t>presné</a:t>
            </a:r>
            <a:r>
              <a:rPr dirty="0"/>
              <a:t> </a:t>
            </a:r>
            <a:r>
              <a:rPr dirty="0" err="1"/>
              <a:t>dátumy</a:t>
            </a:r>
            <a:r>
              <a:rPr dirty="0"/>
              <a:t>, </a:t>
            </a:r>
            <a:r>
              <a:rPr dirty="0" err="1"/>
              <a:t>časy</a:t>
            </a:r>
            <a:r>
              <a:rPr dirty="0"/>
              <a:t>, </a:t>
            </a:r>
            <a:r>
              <a:rPr dirty="0" err="1"/>
              <a:t>sumy</a:t>
            </a:r>
            <a:r>
              <a:rPr dirty="0"/>
              <a:t>, </a:t>
            </a:r>
            <a:r>
              <a:rPr dirty="0" err="1"/>
              <a:t>názvy</a:t>
            </a:r>
            <a:r>
              <a:rPr dirty="0"/>
              <a:t> a </a:t>
            </a:r>
            <a:r>
              <a:rPr dirty="0" err="1"/>
              <a:t>podmienky</a:t>
            </a:r>
            <a:r>
              <a:rPr dirty="0"/>
              <a:t>. </a:t>
            </a:r>
            <a:r>
              <a:rPr dirty="0" err="1"/>
              <a:t>Chýbajúce</a:t>
            </a:r>
            <a:r>
              <a:rPr dirty="0"/>
              <a:t> </a:t>
            </a:r>
            <a:r>
              <a:rPr dirty="0" err="1"/>
              <a:t>údaje</a:t>
            </a:r>
            <a:r>
              <a:rPr dirty="0"/>
              <a:t> </a:t>
            </a:r>
            <a:r>
              <a:rPr dirty="0" err="1"/>
              <a:t>nevymýšľaj</a:t>
            </a:r>
            <a:r>
              <a:rPr dirty="0"/>
              <a:t>; </a:t>
            </a:r>
            <a:r>
              <a:rPr dirty="0" err="1"/>
              <a:t>ak</a:t>
            </a:r>
            <a:r>
              <a:rPr dirty="0"/>
              <a:t> </a:t>
            </a:r>
            <a:r>
              <a:rPr dirty="0" err="1"/>
              <a:t>bránia</a:t>
            </a:r>
            <a:r>
              <a:rPr dirty="0"/>
              <a:t> </a:t>
            </a:r>
            <a:r>
              <a:rPr dirty="0" err="1"/>
              <a:t>dokončeniu</a:t>
            </a:r>
            <a:r>
              <a:rPr dirty="0"/>
              <a:t> </a:t>
            </a:r>
            <a:r>
              <a:rPr dirty="0" err="1"/>
              <a:t>úlohy</a:t>
            </a:r>
            <a:r>
              <a:rPr dirty="0"/>
              <a:t>, </a:t>
            </a:r>
            <a:r>
              <a:rPr dirty="0" err="1"/>
              <a:t>polož</a:t>
            </a:r>
            <a:r>
              <a:rPr dirty="0"/>
              <a:t> </a:t>
            </a:r>
            <a:r>
              <a:rPr dirty="0" err="1"/>
              <a:t>konkrétnu</a:t>
            </a:r>
            <a:r>
              <a:rPr dirty="0"/>
              <a:t> </a:t>
            </a:r>
            <a:r>
              <a:rPr dirty="0" err="1"/>
              <a:t>otázku</a:t>
            </a:r>
            <a:r>
              <a:rPr dirty="0"/>
              <a:t>. </a:t>
            </a:r>
            <a:r>
              <a:rPr dirty="0" err="1"/>
              <a:t>Oddeľ</a:t>
            </a:r>
            <a:r>
              <a:rPr dirty="0"/>
              <a:t> </a:t>
            </a:r>
            <a:r>
              <a:rPr dirty="0" err="1"/>
              <a:t>informácie</a:t>
            </a:r>
            <a:r>
              <a:rPr dirty="0"/>
              <a:t> z </a:t>
            </a:r>
            <a:r>
              <a:rPr dirty="0" err="1"/>
              <a:t>podkladu</a:t>
            </a:r>
            <a:r>
              <a:rPr dirty="0"/>
              <a:t> od </a:t>
            </a:r>
            <a:r>
              <a:rPr dirty="0" err="1"/>
              <a:t>návrhov</a:t>
            </a:r>
            <a:r>
              <a:rPr dirty="0"/>
              <a:t>. </a:t>
            </a:r>
            <a:r>
              <a:rPr dirty="0" err="1"/>
              <a:t>Výstup</a:t>
            </a:r>
            <a:r>
              <a:rPr dirty="0"/>
              <a:t> </a:t>
            </a:r>
            <a:r>
              <a:rPr dirty="0" err="1"/>
              <a:t>spracuj</a:t>
            </a:r>
            <a:r>
              <a:rPr dirty="0"/>
              <a:t> </a:t>
            </a:r>
            <a:r>
              <a:rPr dirty="0" err="1"/>
              <a:t>ako</a:t>
            </a:r>
            <a:r>
              <a:rPr dirty="0"/>
              <a:t> [</a:t>
            </a:r>
            <a:r>
              <a:rPr dirty="0" err="1"/>
              <a:t>formát</a:t>
            </a:r>
            <a:r>
              <a:rPr dirty="0"/>
              <a:t>]. Na </a:t>
            </a:r>
            <a:r>
              <a:rPr dirty="0" err="1"/>
              <a:t>konci</a:t>
            </a:r>
            <a:r>
              <a:rPr dirty="0"/>
              <a:t> </a:t>
            </a:r>
            <a:r>
              <a:rPr dirty="0" err="1"/>
              <a:t>uveď</a:t>
            </a:r>
            <a:r>
              <a:rPr dirty="0"/>
              <a:t> </a:t>
            </a:r>
            <a:r>
              <a:rPr dirty="0" err="1"/>
              <a:t>položky</a:t>
            </a:r>
            <a:r>
              <a:rPr dirty="0"/>
              <a:t>, </a:t>
            </a:r>
            <a:r>
              <a:rPr dirty="0" err="1"/>
              <a:t>ktoré</a:t>
            </a:r>
            <a:r>
              <a:rPr dirty="0"/>
              <a:t> </a:t>
            </a:r>
            <a:r>
              <a:rPr dirty="0" err="1"/>
              <a:t>treba</a:t>
            </a:r>
            <a:r>
              <a:rPr dirty="0"/>
              <a:t> </a:t>
            </a:r>
            <a:r>
              <a:rPr dirty="0" err="1"/>
              <a:t>skontrolovať</a:t>
            </a:r>
            <a:r>
              <a:rPr dirty="0"/>
              <a:t>.</a:t>
            </a:r>
          </a:p>
          <a:p>
            <a:r>
              <a:rPr dirty="0"/>
              <a:t>VYPLNENÝ PRÍKLAD:</a:t>
            </a:r>
          </a:p>
          <a:p>
            <a:r>
              <a:rPr dirty="0" err="1"/>
              <a:t>Pomôž</a:t>
            </a:r>
            <a:r>
              <a:rPr dirty="0"/>
              <a:t> mi </a:t>
            </a:r>
            <a:r>
              <a:rPr dirty="0" err="1"/>
              <a:t>pripraviť</a:t>
            </a:r>
            <a:r>
              <a:rPr dirty="0"/>
              <a:t> </a:t>
            </a:r>
            <a:r>
              <a:rPr dirty="0" err="1"/>
              <a:t>stručný</a:t>
            </a:r>
            <a:r>
              <a:rPr dirty="0"/>
              <a:t> e-mail </a:t>
            </a:r>
            <a:r>
              <a:rPr dirty="0" err="1"/>
              <a:t>kolegom</a:t>
            </a:r>
            <a:r>
              <a:rPr dirty="0"/>
              <a:t> s </a:t>
            </a:r>
            <a:r>
              <a:rPr dirty="0" err="1"/>
              <a:t>pripomienkou</a:t>
            </a:r>
            <a:r>
              <a:rPr dirty="0"/>
              <a:t> </a:t>
            </a:r>
            <a:r>
              <a:rPr dirty="0" err="1"/>
              <a:t>termínu</a:t>
            </a:r>
            <a:r>
              <a:rPr dirty="0"/>
              <a:t>. </a:t>
            </a:r>
            <a:r>
              <a:rPr dirty="0" err="1"/>
              <a:t>Cieľom</a:t>
            </a:r>
            <a:r>
              <a:rPr dirty="0"/>
              <a:t> je </a:t>
            </a:r>
            <a:r>
              <a:rPr dirty="0" err="1"/>
              <a:t>získať</a:t>
            </a:r>
            <a:r>
              <a:rPr dirty="0"/>
              <a:t> </a:t>
            </a:r>
            <a:r>
              <a:rPr dirty="0" err="1"/>
              <a:t>potvrdenia</a:t>
            </a:r>
            <a:r>
              <a:rPr dirty="0"/>
              <a:t> </a:t>
            </a:r>
            <a:r>
              <a:rPr dirty="0" err="1"/>
              <a:t>účasti</a:t>
            </a:r>
            <a:r>
              <a:rPr dirty="0"/>
              <a:t>. </a:t>
            </a:r>
            <a:r>
              <a:rPr dirty="0" err="1"/>
              <a:t>Vychádzaj</a:t>
            </a:r>
            <a:r>
              <a:rPr dirty="0"/>
              <a:t> z </a:t>
            </a:r>
            <a:r>
              <a:rPr dirty="0" err="1"/>
              <a:t>podkladu</a:t>
            </a:r>
            <a:r>
              <a:rPr dirty="0"/>
              <a:t> </a:t>
            </a:r>
            <a:r>
              <a:rPr dirty="0" err="1"/>
              <a:t>medzi</a:t>
            </a:r>
            <a:r>
              <a:rPr dirty="0"/>
              <a:t> </a:t>
            </a:r>
            <a:r>
              <a:rPr dirty="0" err="1"/>
              <a:t>značkami</a:t>
            </a:r>
            <a:r>
              <a:rPr dirty="0"/>
              <a:t> &lt;</a:t>
            </a:r>
            <a:r>
              <a:rPr dirty="0" err="1"/>
              <a:t>podklad</a:t>
            </a:r>
            <a:r>
              <a:rPr dirty="0"/>
              <a:t>&gt; a &lt;/</a:t>
            </a:r>
            <a:r>
              <a:rPr dirty="0" err="1"/>
              <a:t>podklad</a:t>
            </a:r>
            <a:r>
              <a:rPr dirty="0"/>
              <a:t>&gt;: &lt;</a:t>
            </a:r>
            <a:r>
              <a:rPr dirty="0" err="1"/>
              <a:t>podklad</a:t>
            </a:r>
            <a:r>
              <a:rPr dirty="0"/>
              <a:t>&gt;</a:t>
            </a:r>
            <a:r>
              <a:rPr dirty="0" err="1"/>
              <a:t>Modelové</a:t>
            </a:r>
            <a:r>
              <a:rPr dirty="0"/>
              <a:t> </a:t>
            </a:r>
            <a:r>
              <a:rPr dirty="0" err="1"/>
              <a:t>stretnutie</a:t>
            </a:r>
            <a:r>
              <a:rPr dirty="0"/>
              <a:t> </a:t>
            </a:r>
            <a:r>
              <a:rPr dirty="0" err="1"/>
              <a:t>sa</a:t>
            </a:r>
            <a:r>
              <a:rPr dirty="0"/>
              <a:t> </a:t>
            </a:r>
            <a:r>
              <a:rPr dirty="0" err="1"/>
              <a:t>koná</a:t>
            </a:r>
            <a:r>
              <a:rPr dirty="0"/>
              <a:t> 5. </a:t>
            </a:r>
            <a:r>
              <a:rPr dirty="0" err="1"/>
              <a:t>decembra</a:t>
            </a:r>
            <a:r>
              <a:rPr dirty="0"/>
              <a:t> o 10.00 v </a:t>
            </a:r>
            <a:r>
              <a:rPr dirty="0" err="1"/>
              <a:t>miestnosti</a:t>
            </a:r>
            <a:r>
              <a:rPr dirty="0"/>
              <a:t> C-10. </a:t>
            </a:r>
            <a:r>
              <a:rPr dirty="0" err="1"/>
              <a:t>Účasť</a:t>
            </a:r>
            <a:r>
              <a:rPr dirty="0"/>
              <a:t> </a:t>
            </a:r>
            <a:r>
              <a:rPr dirty="0" err="1"/>
              <a:t>potvrďte</a:t>
            </a:r>
            <a:r>
              <a:rPr dirty="0"/>
              <a:t> do 1. </a:t>
            </a:r>
            <a:r>
              <a:rPr dirty="0" err="1"/>
              <a:t>decembra</a:t>
            </a:r>
            <a:r>
              <a:rPr dirty="0"/>
              <a:t> o 12.00 </a:t>
            </a:r>
            <a:r>
              <a:rPr dirty="0" err="1"/>
              <a:t>odpoveďou</a:t>
            </a:r>
            <a:r>
              <a:rPr dirty="0"/>
              <a:t> </a:t>
            </a:r>
            <a:r>
              <a:rPr dirty="0" err="1"/>
              <a:t>na</a:t>
            </a:r>
            <a:r>
              <a:rPr dirty="0"/>
              <a:t> </a:t>
            </a:r>
            <a:r>
              <a:rPr dirty="0" err="1"/>
              <a:t>pozvánku</a:t>
            </a:r>
            <a:r>
              <a:rPr dirty="0"/>
              <a:t>.&lt;/</a:t>
            </a:r>
            <a:r>
              <a:rPr dirty="0" err="1"/>
              <a:t>podklad</a:t>
            </a:r>
            <a:r>
              <a:rPr dirty="0"/>
              <a:t>&gt; </a:t>
            </a:r>
            <a:r>
              <a:rPr dirty="0" err="1"/>
              <a:t>Uveď</a:t>
            </a:r>
            <a:r>
              <a:rPr dirty="0"/>
              <a:t> </a:t>
            </a:r>
            <a:r>
              <a:rPr dirty="0" err="1"/>
              <a:t>predmet</a:t>
            </a:r>
            <a:r>
              <a:rPr dirty="0"/>
              <a:t>, </a:t>
            </a:r>
            <a:r>
              <a:rPr dirty="0" err="1"/>
              <a:t>vykacie</a:t>
            </a:r>
            <a:r>
              <a:rPr dirty="0"/>
              <a:t> </a:t>
            </a:r>
            <a:r>
              <a:rPr dirty="0" err="1"/>
              <a:t>oslovenie</a:t>
            </a:r>
            <a:r>
              <a:rPr dirty="0"/>
              <a:t> a oba </a:t>
            </a:r>
            <a:r>
              <a:rPr dirty="0" err="1"/>
              <a:t>termíny</a:t>
            </a:r>
            <a:r>
              <a:rPr dirty="0"/>
              <a:t>. Text do 100 </a:t>
            </a:r>
            <a:r>
              <a:rPr dirty="0" err="1"/>
              <a:t>slov</a:t>
            </a:r>
            <a:r>
              <a:rPr dirty="0"/>
              <a:t>. </a:t>
            </a:r>
            <a:r>
              <a:rPr dirty="0" err="1"/>
              <a:t>Iné</a:t>
            </a:r>
            <a:r>
              <a:rPr dirty="0"/>
              <a:t> </a:t>
            </a:r>
            <a:r>
              <a:rPr dirty="0" err="1"/>
              <a:t>údaje</a:t>
            </a:r>
            <a:r>
              <a:rPr dirty="0"/>
              <a:t> </a:t>
            </a:r>
            <a:r>
              <a:rPr dirty="0" err="1"/>
              <a:t>nevymýšľaj</a:t>
            </a:r>
            <a:r>
              <a:rPr dirty="0"/>
              <a:t>. Na </a:t>
            </a:r>
            <a:r>
              <a:rPr dirty="0" err="1"/>
              <a:t>konci</a:t>
            </a:r>
            <a:r>
              <a:rPr dirty="0"/>
              <a:t> </a:t>
            </a:r>
            <a:r>
              <a:rPr dirty="0" err="1"/>
              <a:t>uveď</a:t>
            </a:r>
            <a:r>
              <a:rPr dirty="0"/>
              <a:t>, </a:t>
            </a:r>
            <a:r>
              <a:rPr dirty="0" err="1"/>
              <a:t>čo</a:t>
            </a:r>
            <a:r>
              <a:rPr dirty="0"/>
              <a:t> </a:t>
            </a:r>
            <a:r>
              <a:rPr dirty="0" err="1"/>
              <a:t>mám</a:t>
            </a:r>
            <a:r>
              <a:rPr dirty="0"/>
              <a:t> </a:t>
            </a:r>
            <a:r>
              <a:rPr dirty="0" err="1"/>
              <a:t>skontrolovať</a:t>
            </a:r>
            <a:r>
              <a:rPr dirty="0"/>
              <a:t>.</a:t>
            </a:r>
          </a:p>
          <a:p>
            <a:endParaRPr dirty="0"/>
          </a:p>
          <a:p>
            <a:r>
              <a:rPr dirty="0"/>
              <a:t>Pri </a:t>
            </a:r>
            <a:r>
              <a:rPr dirty="0" err="1"/>
              <a:t>kopírovaní</a:t>
            </a:r>
            <a:r>
              <a:rPr dirty="0"/>
              <a:t> </a:t>
            </a:r>
            <a:r>
              <a:rPr dirty="0" err="1"/>
              <a:t>šablóny</a:t>
            </a:r>
            <a:r>
              <a:rPr dirty="0"/>
              <a:t> </a:t>
            </a:r>
            <a:r>
              <a:rPr dirty="0" err="1"/>
              <a:t>nahraďte</a:t>
            </a:r>
            <a:r>
              <a:rPr dirty="0"/>
              <a:t> </a:t>
            </a:r>
            <a:r>
              <a:rPr dirty="0" err="1"/>
              <a:t>všetky</a:t>
            </a:r>
            <a:r>
              <a:rPr dirty="0"/>
              <a:t> </a:t>
            </a:r>
            <a:r>
              <a:rPr dirty="0" err="1"/>
              <a:t>hranaté</a:t>
            </a:r>
            <a:r>
              <a:rPr dirty="0"/>
              <a:t> </a:t>
            </a:r>
            <a:r>
              <a:rPr dirty="0" err="1"/>
              <a:t>zátvorky</a:t>
            </a:r>
            <a:r>
              <a:rPr dirty="0"/>
              <a:t> </a:t>
            </a:r>
            <a:r>
              <a:rPr dirty="0" err="1"/>
              <a:t>vlastným</a:t>
            </a:r>
            <a:r>
              <a:rPr dirty="0"/>
              <a:t> </a:t>
            </a:r>
            <a:r>
              <a:rPr dirty="0" err="1"/>
              <a:t>textom</a:t>
            </a:r>
            <a:r>
              <a:rPr dirty="0"/>
              <a:t> a </a:t>
            </a:r>
            <a:r>
              <a:rPr dirty="0" err="1"/>
              <a:t>vložte</a:t>
            </a:r>
            <a:r>
              <a:rPr dirty="0"/>
              <a:t> </a:t>
            </a:r>
            <a:r>
              <a:rPr dirty="0" err="1"/>
              <a:t>kompletný</a:t>
            </a:r>
            <a:r>
              <a:rPr dirty="0"/>
              <a:t> </a:t>
            </a:r>
            <a:r>
              <a:rPr dirty="0" err="1"/>
              <a:t>podklad</a:t>
            </a:r>
            <a:r>
              <a:rPr dirty="0"/>
              <a:t>. </a:t>
            </a:r>
            <a:r>
              <a:rPr dirty="0" err="1"/>
              <a:t>Nenechávajte</a:t>
            </a:r>
            <a:r>
              <a:rPr dirty="0"/>
              <a:t> v </a:t>
            </a:r>
            <a:r>
              <a:rPr dirty="0" err="1"/>
              <a:t>prompte</a:t>
            </a:r>
            <a:r>
              <a:rPr dirty="0"/>
              <a:t> </a:t>
            </a:r>
            <a:r>
              <a:rPr dirty="0" err="1"/>
              <a:t>nevysvetlenú</a:t>
            </a:r>
            <a:r>
              <a:rPr dirty="0"/>
              <a:t> </a:t>
            </a:r>
            <a:r>
              <a:rPr dirty="0" err="1"/>
              <a:t>požiadavku</a:t>
            </a:r>
            <a:r>
              <a:rPr dirty="0"/>
              <a:t>, </a:t>
            </a:r>
            <a:r>
              <a:rPr dirty="0" err="1"/>
              <a:t>napríklad</a:t>
            </a:r>
            <a:r>
              <a:rPr dirty="0"/>
              <a:t> „</a:t>
            </a:r>
            <a:r>
              <a:rPr dirty="0" err="1"/>
              <a:t>spracuj</a:t>
            </a:r>
            <a:r>
              <a:rPr dirty="0"/>
              <a:t> </a:t>
            </a:r>
            <a:r>
              <a:rPr dirty="0" err="1"/>
              <a:t>profesionálne</a:t>
            </a:r>
            <a:r>
              <a:rPr dirty="0"/>
              <a:t>“. Ak </a:t>
            </a:r>
            <a:r>
              <a:rPr dirty="0" err="1"/>
              <a:t>má</a:t>
            </a:r>
            <a:r>
              <a:rPr dirty="0"/>
              <a:t> </a:t>
            </a:r>
            <a:r>
              <a:rPr dirty="0" err="1"/>
              <a:t>byť</a:t>
            </a:r>
            <a:r>
              <a:rPr dirty="0"/>
              <a:t> </a:t>
            </a:r>
            <a:r>
              <a:rPr dirty="0" err="1"/>
              <a:t>výstup</a:t>
            </a:r>
            <a:r>
              <a:rPr dirty="0"/>
              <a:t> e-mail, </a:t>
            </a:r>
            <a:r>
              <a:rPr dirty="0" err="1"/>
              <a:t>určte</a:t>
            </a:r>
            <a:r>
              <a:rPr dirty="0"/>
              <a:t> </a:t>
            </a:r>
            <a:r>
              <a:rPr dirty="0" err="1"/>
              <a:t>predmet</a:t>
            </a:r>
            <a:r>
              <a:rPr dirty="0"/>
              <a:t>, </a:t>
            </a:r>
            <a:r>
              <a:rPr dirty="0" err="1"/>
              <a:t>oslovenie</a:t>
            </a:r>
            <a:r>
              <a:rPr dirty="0"/>
              <a:t>, </a:t>
            </a:r>
            <a:r>
              <a:rPr dirty="0" err="1"/>
              <a:t>dĺžku</a:t>
            </a:r>
            <a:r>
              <a:rPr dirty="0"/>
              <a:t> a </a:t>
            </a:r>
            <a:r>
              <a:rPr dirty="0" err="1"/>
              <a:t>výzvu</a:t>
            </a:r>
            <a:r>
              <a:rPr dirty="0"/>
              <a:t> pre </a:t>
            </a:r>
            <a:r>
              <a:rPr dirty="0" err="1"/>
              <a:t>adresáta</a:t>
            </a:r>
            <a:r>
              <a:rPr dirty="0"/>
              <a:t>. Ak ide o </a:t>
            </a:r>
            <a:r>
              <a:rPr dirty="0" err="1"/>
              <a:t>tabuľku</a:t>
            </a:r>
            <a:r>
              <a:rPr dirty="0"/>
              <a:t>, </a:t>
            </a:r>
            <a:r>
              <a:rPr dirty="0" err="1"/>
              <a:t>pomenujte</a:t>
            </a:r>
            <a:r>
              <a:rPr dirty="0"/>
              <a:t> </a:t>
            </a:r>
            <a:r>
              <a:rPr dirty="0" err="1"/>
              <a:t>stĺpce</a:t>
            </a:r>
            <a:r>
              <a:rPr dirty="0"/>
              <a:t> a </a:t>
            </a:r>
            <a:r>
              <a:rPr dirty="0" err="1"/>
              <a:t>spôsob</a:t>
            </a:r>
            <a:r>
              <a:rPr dirty="0"/>
              <a:t> </a:t>
            </a:r>
            <a:r>
              <a:rPr dirty="0" err="1"/>
              <a:t>počítania</a:t>
            </a:r>
            <a:r>
              <a:rPr dirty="0"/>
              <a:t>.</a:t>
            </a:r>
          </a:p>
          <a:p>
            <a:endParaRPr dirty="0"/>
          </a:p>
          <a:p>
            <a:r>
              <a:rPr dirty="0" err="1"/>
              <a:t>Kontrola</a:t>
            </a:r>
            <a:r>
              <a:rPr dirty="0"/>
              <a:t> </a:t>
            </a:r>
            <a:r>
              <a:rPr dirty="0" err="1"/>
              <a:t>porozumenia</a:t>
            </a:r>
            <a:r>
              <a:rPr dirty="0"/>
              <a:t>: Pred </a:t>
            </a:r>
            <a:r>
              <a:rPr dirty="0" err="1"/>
              <a:t>použitím</a:t>
            </a:r>
            <a:r>
              <a:rPr dirty="0"/>
              <a:t> </a:t>
            </a:r>
            <a:r>
              <a:rPr dirty="0" err="1"/>
              <a:t>výstupu</a:t>
            </a:r>
            <a:r>
              <a:rPr dirty="0"/>
              <a:t> </a:t>
            </a:r>
            <a:r>
              <a:rPr dirty="0" err="1"/>
              <a:t>skúste</a:t>
            </a:r>
            <a:r>
              <a:rPr dirty="0"/>
              <a:t> </a:t>
            </a:r>
            <a:r>
              <a:rPr dirty="0" err="1"/>
              <a:t>pomenovať</a:t>
            </a:r>
            <a:r>
              <a:rPr dirty="0"/>
              <a:t> </a:t>
            </a:r>
            <a:r>
              <a:rPr dirty="0" err="1"/>
              <a:t>konkrétny</a:t>
            </a:r>
            <a:r>
              <a:rPr dirty="0"/>
              <a:t> </a:t>
            </a:r>
            <a:r>
              <a:rPr dirty="0" err="1"/>
              <a:t>údaj</a:t>
            </a:r>
            <a:r>
              <a:rPr dirty="0"/>
              <a:t>, </a:t>
            </a:r>
            <a:r>
              <a:rPr dirty="0" err="1"/>
              <a:t>ktorý</a:t>
            </a:r>
            <a:r>
              <a:rPr dirty="0"/>
              <a:t> </a:t>
            </a:r>
            <a:r>
              <a:rPr dirty="0" err="1"/>
              <a:t>treba</a:t>
            </a:r>
            <a:r>
              <a:rPr dirty="0"/>
              <a:t> </a:t>
            </a:r>
            <a:r>
              <a:rPr dirty="0" err="1"/>
              <a:t>porovnať</a:t>
            </a:r>
            <a:r>
              <a:rPr dirty="0"/>
              <a:t> s </a:t>
            </a:r>
            <a:r>
              <a:rPr dirty="0" err="1"/>
              <a:t>originálnym</a:t>
            </a:r>
            <a:r>
              <a:rPr dirty="0"/>
              <a:t> </a:t>
            </a:r>
            <a:r>
              <a:rPr dirty="0" err="1"/>
              <a:t>podkladom</a:t>
            </a:r>
            <a:r>
              <a:rPr dirty="0"/>
              <a:t>. Ak </a:t>
            </a:r>
            <a:r>
              <a:rPr dirty="0" err="1"/>
              <a:t>podklad</a:t>
            </a:r>
            <a:r>
              <a:rPr dirty="0"/>
              <a:t> </a:t>
            </a:r>
            <a:r>
              <a:rPr dirty="0" err="1"/>
              <a:t>údaj</a:t>
            </a:r>
            <a:r>
              <a:rPr dirty="0"/>
              <a:t> </a:t>
            </a:r>
            <a:r>
              <a:rPr dirty="0" err="1"/>
              <a:t>neobsahuje</a:t>
            </a:r>
            <a:r>
              <a:rPr dirty="0"/>
              <a:t>, </a:t>
            </a:r>
            <a:r>
              <a:rPr dirty="0" err="1"/>
              <a:t>pracovný</a:t>
            </a:r>
            <a:r>
              <a:rPr dirty="0"/>
              <a:t> </a:t>
            </a:r>
            <a:r>
              <a:rPr dirty="0" err="1"/>
              <a:t>návrh</a:t>
            </a:r>
            <a:r>
              <a:rPr dirty="0"/>
              <a:t> ho </a:t>
            </a:r>
            <a:r>
              <a:rPr dirty="0" err="1"/>
              <a:t>nesmie</a:t>
            </a:r>
            <a:r>
              <a:rPr dirty="0"/>
              <a:t> </a:t>
            </a:r>
            <a:r>
              <a:rPr dirty="0" err="1"/>
              <a:t>predstierať</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SK" noProof="0" dirty="0"/>
              <a:t>Na ďalšiu prácu si odložte šablónu a tri </a:t>
            </a:r>
            <a:r>
              <a:rPr lang="sk-SK" noProof="0" dirty="0" err="1"/>
              <a:t>prompty</a:t>
            </a:r>
            <a:r>
              <a:rPr lang="sk-SK" noProof="0" dirty="0"/>
              <a:t>, ktoré sa vám počas školenia osvedčili. Pri reálnych úlohách si pred vložením podkladu overte, či s ním možno pracovať vo vašom prostredí a či máte aktuálnu verziu. Vytvorený text porovnajte s originálom; skontrolujte najmä mená, časové údaje, počty a podmienky. Pri návrhu, ktorý môže mať organizačný alebo finančný dosah, nechajte rozhodnutie zodpovednej osobe. Cvičenia v tejto prezentácii sú modelové a neslúžia ako zdroj aktuálnych fakultných pravidiel. Poznámky sú určené aj na samostatné zopakovanie postupu po skončení školenia.</a:t>
            </a:r>
          </a:p>
          <a:p>
            <a:endParaRPr lang="sk-SK" noProof="0" dirty="0"/>
          </a:p>
          <a:p>
            <a:r>
              <a:rPr lang="sk-SK" noProof="0" dirty="0"/>
              <a:t>Začať môžete jedným opakujúcim sa typom textu, napríklad pozvánkou alebo prehľadom úloh. Po niekoľkých pokusoch si upravte šablónu podľa chýb, ktoré ste naozaj našli. Zaznamenajte, ktoré informácie musíte vždy doplniť sami. Takto vznikne pomôcka zodpovedajúca vašej práci bez predstierania, že model pozná konkrétne fakultné postupy.</a:t>
            </a:r>
          </a:p>
          <a:p>
            <a:endParaRPr lang="sk-SK" noProof="0" dirty="0"/>
          </a:p>
          <a:p>
            <a:r>
              <a:rPr lang="sk-SK" noProof="0" dirty="0"/>
              <a:t>Kontrola porozumenia: Pred použitím výstupu skúste pomenovať konkrétny údaj, ktorý treba porovnať s originálnym podkladom. Ak podklad údaj neobsahuje, pracovný návrh ho nesmie predstierať.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EFAB2CD5-C277-44EC-8541-068CA26FCEEA}"/>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19DED6AB-AE54-4390-A9FE-9F4BD6B0E6C0}"/>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17EB9B87-334A-466B-AAA6-381D912FD59C}"/>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E726B3B-FB79-41FA-A63C-9470653C9A0D}"/>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492B124D-23F0-4ED2-8006-E31540A24069}"/>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6D124F08-31F6-4CFE-B966-83A34BA1FF75}"/>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505C44A3-DC7E-477A-B146-C3F6B017A54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F5FEE500-6496-4B51-BF33-524B537469D0}"/>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8DE5E78-1826-4B97-B590-AD18871D1EF4}"/>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4E6AC21B-9F46-44F0-A5F6-B9FF8142E2DB}"/>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02A3A"/>
        </a:solidFill>
        <a:effectLst/>
      </p:bgPr>
    </p:bg>
    <p:spTree>
      <p:nvGrpSpPr>
        <p:cNvPr id="1" name=""/>
        <p:cNvGrpSpPr/>
        <p:nvPr/>
      </p:nvGrpSpPr>
      <p:grpSpPr>
        <a:xfrm>
          <a:off x="0" y="0"/>
          <a:ext cx="0" cy="0"/>
          <a:chOff x="0" y="0"/>
          <a:chExt cx="0" cy="0"/>
        </a:xfrm>
      </p:grpSpPr>
      <p:pic>
        <p:nvPicPr>
          <p:cNvPr id="7" name="Obrázok 6">
            <a:extLst>
              <a:ext uri="{FF2B5EF4-FFF2-40B4-BE49-F238E27FC236}">
                <a16:creationId xmlns:a16="http://schemas.microsoft.com/office/drawing/2014/main" id="{DAA6DEDB-553D-4918-B79B-2374423C3F2B}"/>
              </a:ext>
            </a:extLst>
          </p:cNvPr>
          <p:cNvPicPr>
            <a:picLocks noChangeAspect="1"/>
          </p:cNvPicPr>
          <p:nvPr/>
        </p:nvPicPr>
        <p:blipFill>
          <a:blip r:embed="rId3"/>
          <a:srcRect l="25819" r="25819"/>
          <a:stretch>
            <a:fillRect/>
          </a:stretch>
        </p:blipFill>
        <p:spPr>
          <a:xfrm>
            <a:off x="6381750" y="0"/>
            <a:ext cx="5810250" cy="6858000"/>
          </a:xfrm>
          <a:prstGeom prst="rect">
            <a:avLst/>
          </a:prstGeom>
        </p:spPr>
      </p:pic>
      <p:sp>
        <p:nvSpPr>
          <p:cNvPr id="2" name="Obdĺžnik 1">
            <a:extLst>
              <a:ext uri="{FF2B5EF4-FFF2-40B4-BE49-F238E27FC236}">
                <a16:creationId xmlns:a16="http://schemas.microsoft.com/office/drawing/2014/main" id="{B8446CFE-24DF-4DA3-A2F8-C5140D979C1C}"/>
              </a:ext>
            </a:extLst>
          </p:cNvPr>
          <p:cNvSpPr>
            <a:spLocks noGrp="1"/>
          </p:cNvSpPr>
          <p:nvPr/>
        </p:nvSpPr>
        <p:spPr>
          <a:xfrm>
            <a:off x="714375" y="1333500"/>
            <a:ext cx="5476875" cy="2333625"/>
          </a:xfrm>
          <a:prstGeom prst="rect">
            <a:avLst/>
          </a:prstGeom>
          <a:noFill/>
          <a:ln w="0">
            <a:noFill/>
            <a:prstDash val="solid"/>
          </a:ln>
        </p:spPr>
        <p:txBody>
          <a:bodyPr wrap="square" lIns="0" tIns="0" rIns="0" bIns="0" anchor="ctr"/>
          <a:lstStyle>
            <a:defPPr>
              <a:defRPr sz="3300" b="1">
                <a:solidFill>
                  <a:srgbClr val="FFFFFF"/>
                </a:solidFill>
                <a:latin typeface="DejaVu Sans"/>
                <a:ea typeface="DejaVu Sans"/>
                <a:cs typeface="DejaVu Sans"/>
              </a:defRPr>
            </a:defPPr>
          </a:lstStyle>
          <a:p>
            <a:pPr>
              <a:defRPr sz="3300" b="1">
                <a:solidFill>
                  <a:srgbClr val="FFFFFF"/>
                </a:solidFill>
                <a:latin typeface="DejaVu Sans"/>
                <a:ea typeface="DejaVu Sans"/>
                <a:cs typeface="DejaVu Sans"/>
              </a:defRPr>
            </a:pPr>
            <a:r>
              <a:rPr sz="3300" b="1" dirty="0" err="1">
                <a:solidFill>
                  <a:srgbClr val="FFFFFF"/>
                </a:solidFill>
                <a:latin typeface="DejaVu Sans"/>
                <a:ea typeface="DejaVu Sans"/>
                <a:cs typeface="DejaVu Sans"/>
              </a:rPr>
              <a:t>Praktické</a:t>
            </a:r>
            <a:r>
              <a:rPr sz="3300" b="1" dirty="0">
                <a:solidFill>
                  <a:srgbClr val="FFFFFF"/>
                </a:solidFill>
                <a:latin typeface="DejaVu Sans"/>
                <a:ea typeface="DejaVu Sans"/>
                <a:cs typeface="DejaVu Sans"/>
              </a:rPr>
              <a:t> </a:t>
            </a:r>
            <a:r>
              <a:rPr sz="3300" b="1" dirty="0" err="1">
                <a:solidFill>
                  <a:srgbClr val="FFFFFF"/>
                </a:solidFill>
                <a:latin typeface="DejaVu Sans"/>
                <a:ea typeface="DejaVu Sans"/>
                <a:cs typeface="DejaVu Sans"/>
              </a:rPr>
              <a:t>používanie</a:t>
            </a:r>
            <a:r>
              <a:rPr sz="3300" b="1" dirty="0">
                <a:solidFill>
                  <a:srgbClr val="FFFFFF"/>
                </a:solidFill>
                <a:latin typeface="DejaVu Sans"/>
                <a:ea typeface="DejaVu Sans"/>
                <a:cs typeface="DejaVu Sans"/>
              </a:rPr>
              <a:t> </a:t>
            </a:r>
            <a:r>
              <a:rPr sz="3300" b="1" dirty="0" err="1">
                <a:solidFill>
                  <a:srgbClr val="FFFFFF"/>
                </a:solidFill>
                <a:latin typeface="DejaVu Sans"/>
                <a:ea typeface="DejaVu Sans"/>
                <a:cs typeface="DejaVu Sans"/>
              </a:rPr>
              <a:t>promptov</a:t>
            </a:r>
            <a:endParaRPr sz="3300" b="1" dirty="0">
              <a:solidFill>
                <a:srgbClr val="FFFFFF"/>
              </a:solidFill>
              <a:latin typeface="DejaVu Sans"/>
              <a:ea typeface="DejaVu Sans"/>
              <a:cs typeface="DejaVu Sans"/>
            </a:endParaRPr>
          </a:p>
          <a:p>
            <a:pPr>
              <a:defRPr sz="3300" b="1">
                <a:solidFill>
                  <a:srgbClr val="FFFFFF"/>
                </a:solidFill>
                <a:latin typeface="DejaVu Sans"/>
                <a:ea typeface="DejaVu Sans"/>
                <a:cs typeface="DejaVu Sans"/>
              </a:defRPr>
            </a:pPr>
            <a:r>
              <a:rPr sz="3300" b="1" dirty="0">
                <a:solidFill>
                  <a:srgbClr val="FFFFFF"/>
                </a:solidFill>
                <a:latin typeface="DejaVu Sans"/>
                <a:ea typeface="DejaVu Sans"/>
                <a:cs typeface="DejaVu Sans"/>
              </a:rPr>
              <a:t>v </a:t>
            </a:r>
            <a:r>
              <a:rPr sz="3300" b="1" dirty="0" err="1">
                <a:solidFill>
                  <a:srgbClr val="FFFFFF"/>
                </a:solidFill>
                <a:latin typeface="DejaVu Sans"/>
                <a:ea typeface="DejaVu Sans"/>
                <a:cs typeface="DejaVu Sans"/>
              </a:rPr>
              <a:t>univerzitnej</a:t>
            </a:r>
            <a:r>
              <a:rPr sz="3300" b="1" dirty="0">
                <a:solidFill>
                  <a:srgbClr val="FFFFFF"/>
                </a:solidFill>
                <a:latin typeface="DejaVu Sans"/>
                <a:ea typeface="DejaVu Sans"/>
                <a:cs typeface="DejaVu Sans"/>
              </a:rPr>
              <a:t> </a:t>
            </a:r>
            <a:r>
              <a:rPr sz="3300" b="1" dirty="0" err="1">
                <a:solidFill>
                  <a:srgbClr val="FFFFFF"/>
                </a:solidFill>
                <a:latin typeface="DejaVu Sans"/>
                <a:ea typeface="DejaVu Sans"/>
                <a:cs typeface="DejaVu Sans"/>
              </a:rPr>
              <a:t>administratíve</a:t>
            </a:r>
            <a:endParaRPr sz="3300" b="1" dirty="0">
              <a:solidFill>
                <a:srgbClr val="FFFFFF"/>
              </a:solidFill>
              <a:latin typeface="DejaVu Sans"/>
              <a:ea typeface="DejaVu Sans"/>
              <a:cs typeface="DejaVu Sans"/>
            </a:endParaRPr>
          </a:p>
        </p:txBody>
      </p:sp>
      <p:sp>
        <p:nvSpPr>
          <p:cNvPr id="3" name="Obdĺžnik 2">
            <a:extLst>
              <a:ext uri="{FF2B5EF4-FFF2-40B4-BE49-F238E27FC236}">
                <a16:creationId xmlns:a16="http://schemas.microsoft.com/office/drawing/2014/main" id="{5531E8D7-F63B-4282-AC10-847561C6CB27}"/>
              </a:ext>
            </a:extLst>
          </p:cNvPr>
          <p:cNvSpPr>
            <a:spLocks noGrp="1"/>
          </p:cNvSpPr>
          <p:nvPr/>
        </p:nvSpPr>
        <p:spPr>
          <a:xfrm>
            <a:off x="733425" y="3962400"/>
            <a:ext cx="5334000" cy="828675"/>
          </a:xfrm>
          <a:prstGeom prst="rect">
            <a:avLst/>
          </a:prstGeom>
          <a:noFill/>
          <a:ln w="0">
            <a:noFill/>
            <a:prstDash val="solid"/>
          </a:ln>
        </p:spPr>
        <p:txBody>
          <a:bodyPr wrap="square" lIns="0" tIns="0" rIns="0" bIns="0" anchor="ctr"/>
          <a:lstStyle>
            <a:defPPr>
              <a:defRPr sz="1650" b="0">
                <a:solidFill>
                  <a:srgbClr val="C8E0E0"/>
                </a:solidFill>
                <a:latin typeface="DejaVu Sans"/>
                <a:ea typeface="DejaVu Sans"/>
                <a:cs typeface="DejaVu Sans"/>
              </a:defRPr>
            </a:defPPr>
          </a:lstStyle>
          <a:p>
            <a:pPr>
              <a:defRPr sz="1650" b="0">
                <a:solidFill>
                  <a:srgbClr val="C8E0E0"/>
                </a:solidFill>
                <a:latin typeface="DejaVu Sans"/>
                <a:ea typeface="DejaVu Sans"/>
                <a:cs typeface="DejaVu Sans"/>
              </a:defRPr>
            </a:pPr>
            <a:r>
              <a:rPr sz="1650" b="0">
                <a:solidFill>
                  <a:srgbClr val="C8E0E0"/>
                </a:solidFill>
                <a:latin typeface="DejaVu Sans"/>
                <a:ea typeface="DejaVu Sans"/>
                <a:cs typeface="DejaVu Sans"/>
              </a:rPr>
              <a:t>Školenie pre nepedagogických zamestnancov PF UKF v Nitre</a:t>
            </a:r>
          </a:p>
        </p:txBody>
      </p:sp>
      <p:sp>
        <p:nvSpPr>
          <p:cNvPr id="4" name="Obdĺžnik 3">
            <a:extLst>
              <a:ext uri="{FF2B5EF4-FFF2-40B4-BE49-F238E27FC236}">
                <a16:creationId xmlns:a16="http://schemas.microsoft.com/office/drawing/2014/main" id="{F03B26FC-166B-4E62-BDDC-2E41339802BC}"/>
              </a:ext>
            </a:extLst>
          </p:cNvPr>
          <p:cNvSpPr>
            <a:spLocks noGrp="1"/>
          </p:cNvSpPr>
          <p:nvPr/>
        </p:nvSpPr>
        <p:spPr>
          <a:xfrm>
            <a:off x="733425" y="5334000"/>
            <a:ext cx="5286375" cy="876300"/>
          </a:xfrm>
          <a:prstGeom prst="rect">
            <a:avLst/>
          </a:prstGeom>
          <a:noFill/>
          <a:ln w="0">
            <a:noFill/>
            <a:prstDash val="solid"/>
          </a:ln>
        </p:spPr>
        <p:txBody>
          <a:bodyPr wrap="square" lIns="0" tIns="0" rIns="0" bIns="0" anchor="ctr"/>
          <a:lstStyle>
            <a:defPPr>
              <a:defRPr sz="1725" b="0">
                <a:solidFill>
                  <a:srgbClr val="FFFFFF"/>
                </a:solidFill>
                <a:latin typeface="DejaVu Sans"/>
                <a:ea typeface="DejaVu Sans"/>
                <a:cs typeface="DejaVu Sans"/>
              </a:defRPr>
            </a:defPPr>
          </a:lstStyle>
          <a:p>
            <a:pPr>
              <a:defRPr sz="1725" b="0">
                <a:solidFill>
                  <a:srgbClr val="FFFFFF"/>
                </a:solidFill>
                <a:latin typeface="DejaVu Sans"/>
                <a:ea typeface="DejaVu Sans"/>
                <a:cs typeface="DejaVu Sans"/>
              </a:defRPr>
            </a:pPr>
            <a:r>
              <a:rPr sz="1725" b="0" dirty="0" err="1">
                <a:solidFill>
                  <a:srgbClr val="FFFFFF"/>
                </a:solidFill>
                <a:latin typeface="DejaVu Sans"/>
                <a:ea typeface="DejaVu Sans"/>
                <a:cs typeface="DejaVu Sans"/>
              </a:rPr>
              <a:t>Komunikácia</a:t>
            </a:r>
            <a:r>
              <a:rPr sz="1725" b="0" dirty="0">
                <a:solidFill>
                  <a:srgbClr val="FFFFFF"/>
                </a:solidFill>
                <a:latin typeface="DejaVu Sans"/>
                <a:ea typeface="DejaVu Sans"/>
                <a:cs typeface="DejaVu Sans"/>
              </a:rPr>
              <a:t>, </a:t>
            </a:r>
            <a:r>
              <a:rPr sz="1725" b="0" dirty="0" err="1">
                <a:solidFill>
                  <a:srgbClr val="FFFFFF"/>
                </a:solidFill>
                <a:latin typeface="DejaVu Sans"/>
                <a:ea typeface="DejaVu Sans"/>
                <a:cs typeface="DejaVu Sans"/>
              </a:rPr>
              <a:t>dokumenty</a:t>
            </a:r>
            <a:r>
              <a:rPr sz="1725" b="0" dirty="0">
                <a:solidFill>
                  <a:srgbClr val="FFFFFF"/>
                </a:solidFill>
                <a:latin typeface="DejaVu Sans"/>
                <a:ea typeface="DejaVu Sans"/>
                <a:cs typeface="DejaVu Sans"/>
              </a:rPr>
              <a:t>, </a:t>
            </a:r>
            <a:r>
              <a:rPr sz="1725" b="0" dirty="0" err="1">
                <a:solidFill>
                  <a:srgbClr val="FFFFFF"/>
                </a:solidFill>
                <a:latin typeface="DejaVu Sans"/>
                <a:ea typeface="DejaVu Sans"/>
                <a:cs typeface="DejaVu Sans"/>
              </a:rPr>
              <a:t>organizácia</a:t>
            </a:r>
            <a:r>
              <a:rPr sz="1725" b="0" dirty="0">
                <a:solidFill>
                  <a:srgbClr val="FFFFFF"/>
                </a:solidFill>
                <a:latin typeface="DejaVu Sans"/>
                <a:ea typeface="DejaVu Sans"/>
                <a:cs typeface="DejaVu Sans"/>
              </a:rPr>
              <a:t> </a:t>
            </a:r>
            <a:r>
              <a:rPr sz="1725" b="0" dirty="0" err="1">
                <a:solidFill>
                  <a:srgbClr val="FFFFFF"/>
                </a:solidFill>
                <a:latin typeface="DejaVu Sans"/>
                <a:ea typeface="DejaVu Sans"/>
                <a:cs typeface="DejaVu Sans"/>
              </a:rPr>
              <a:t>práce</a:t>
            </a:r>
            <a:r>
              <a:rPr sz="1725" b="0" dirty="0">
                <a:solidFill>
                  <a:srgbClr val="FFFFFF"/>
                </a:solidFill>
                <a:latin typeface="DejaVu Sans"/>
                <a:ea typeface="DejaVu Sans"/>
                <a:cs typeface="DejaVu Sans"/>
              </a:rPr>
              <a:t> a </a:t>
            </a:r>
            <a:r>
              <a:rPr sz="1725" b="0" dirty="0" err="1">
                <a:solidFill>
                  <a:srgbClr val="FFFFFF"/>
                </a:solidFill>
                <a:latin typeface="DejaVu Sans"/>
                <a:ea typeface="DejaVu Sans"/>
                <a:cs typeface="DejaVu Sans"/>
              </a:rPr>
              <a:t>spracovanie</a:t>
            </a:r>
            <a:r>
              <a:rPr sz="1725" b="0" dirty="0">
                <a:solidFill>
                  <a:srgbClr val="FFFFFF"/>
                </a:solidFill>
                <a:latin typeface="DejaVu Sans"/>
                <a:ea typeface="DejaVu Sans"/>
                <a:cs typeface="DejaVu Sans"/>
              </a:rPr>
              <a:t> </a:t>
            </a:r>
            <a:r>
              <a:rPr sz="1725" b="0" dirty="0" err="1">
                <a:solidFill>
                  <a:srgbClr val="FFFFFF"/>
                </a:solidFill>
                <a:latin typeface="DejaVu Sans"/>
                <a:ea typeface="DejaVu Sans"/>
                <a:cs typeface="DejaVu Sans"/>
              </a:rPr>
              <a:t>údajov</a:t>
            </a:r>
            <a:endParaRPr sz="1725" b="0" dirty="0">
              <a:solidFill>
                <a:srgbClr val="FFFFFF"/>
              </a:solidFill>
              <a:latin typeface="DejaVu Sans"/>
              <a:ea typeface="DejaVu Sans"/>
              <a:cs typeface="DejaVu Sans"/>
            </a:endParaRPr>
          </a:p>
        </p:txBody>
      </p:sp>
      <p:sp>
        <p:nvSpPr>
          <p:cNvPr id="5" name="Obdĺžnik 4">
            <a:extLst>
              <a:ext uri="{FF2B5EF4-FFF2-40B4-BE49-F238E27FC236}">
                <a16:creationId xmlns:a16="http://schemas.microsoft.com/office/drawing/2014/main" id="{1F62E551-D6B1-4EE3-A32E-E0926EA6ADC1}"/>
              </a:ext>
            </a:extLst>
          </p:cNvPr>
          <p:cNvSpPr>
            <a:spLocks noGrp="1"/>
          </p:cNvSpPr>
          <p:nvPr/>
        </p:nvSpPr>
        <p:spPr>
          <a:xfrm>
            <a:off x="733425" y="5019675"/>
            <a:ext cx="1257300" cy="66675"/>
          </a:xfrm>
          <a:prstGeom prst="rect">
            <a:avLst/>
          </a:prstGeom>
          <a:solidFill>
            <a:srgbClr val="E99661"/>
          </a:solidFill>
          <a:ln w="0">
            <a:noFill/>
            <a:prstDash val="solid"/>
          </a:ln>
        </p:spPr>
        <p:txBody>
          <a:bodyPr/>
          <a:lstStyle/>
          <a:p>
            <a:endParaRPr lang="sk-SK"/>
          </a:p>
        </p:txBody>
      </p:sp>
      <p:sp>
        <p:nvSpPr>
          <p:cNvPr id="8" name="BlokTextu 7">
            <a:extLst>
              <a:ext uri="{FF2B5EF4-FFF2-40B4-BE49-F238E27FC236}">
                <a16:creationId xmlns:a16="http://schemas.microsoft.com/office/drawing/2014/main" id="{C880AF1A-AEE9-52D3-9F4E-CEFFA784762B}"/>
              </a:ext>
            </a:extLst>
          </p:cNvPr>
          <p:cNvSpPr txBox="1"/>
          <p:nvPr/>
        </p:nvSpPr>
        <p:spPr>
          <a:xfrm>
            <a:off x="4020190" y="6210300"/>
            <a:ext cx="1865780" cy="400110"/>
          </a:xfrm>
          <a:prstGeom prst="rect">
            <a:avLst/>
          </a:prstGeom>
          <a:noFill/>
        </p:spPr>
        <p:txBody>
          <a:bodyPr wrap="square" rtlCol="0">
            <a:spAutoFit/>
          </a:bodyPr>
          <a:lstStyle/>
          <a:p>
            <a:r>
              <a:rPr lang="sk-SK" sz="2000" b="1" dirty="0">
                <a:solidFill>
                  <a:schemeClr val="bg1"/>
                </a:solidFill>
              </a:rPr>
              <a:t>Miroslav Šebo</a:t>
            </a:r>
          </a:p>
        </p:txBody>
      </p:sp>
    </p:spTree>
    <p:extLst>
      <p:ext uri="{BB962C8B-B14F-4D97-AF65-F5344CB8AC3E}">
        <p14:creationId xmlns:p14="http://schemas.microsoft.com/office/powerpoint/2010/main" val="11068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F5F3"/>
        </a:solidFill>
        <a:effectLst/>
      </p:bgPr>
    </p:bg>
    <p:spTree>
      <p:nvGrpSpPr>
        <p:cNvPr id="1" name=""/>
        <p:cNvGrpSpPr/>
        <p:nvPr/>
      </p:nvGrpSpPr>
      <p:grpSpPr>
        <a:xfrm>
          <a:off x="0" y="0"/>
          <a:ext cx="0" cy="0"/>
          <a:chOff x="0" y="0"/>
          <a:chExt cx="0" cy="0"/>
        </a:xfrm>
      </p:grpSpPr>
      <p:sp>
        <p:nvSpPr>
          <p:cNvPr id="12" name="Obdĺžnik 11">
            <a:extLst>
              <a:ext uri="{FF2B5EF4-FFF2-40B4-BE49-F238E27FC236}">
                <a16:creationId xmlns:a16="http://schemas.microsoft.com/office/drawing/2014/main" id="{0B701845-D66C-4BD4-B00D-D9D26992D09F}"/>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Čo sa naučíte</a:t>
            </a:r>
          </a:p>
        </p:txBody>
      </p:sp>
      <p:sp>
        <p:nvSpPr>
          <p:cNvPr id="2" name="Obdĺžnik 1">
            <a:extLst>
              <a:ext uri="{FF2B5EF4-FFF2-40B4-BE49-F238E27FC236}">
                <a16:creationId xmlns:a16="http://schemas.microsoft.com/office/drawing/2014/main" id="{2CBE6B72-32E5-46AD-97C2-9A6DFD184763}"/>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83845710-7A7D-467C-B192-FCE653491504}"/>
              </a:ext>
            </a:extLst>
          </p:cNvPr>
          <p:cNvSpPr>
            <a:spLocks noGrp="1"/>
          </p:cNvSpPr>
          <p:nvPr/>
        </p:nvSpPr>
        <p:spPr>
          <a:xfrm>
            <a:off x="742950" y="2133600"/>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01</a:t>
            </a:r>
          </a:p>
        </p:txBody>
      </p:sp>
      <p:sp>
        <p:nvSpPr>
          <p:cNvPr id="4" name="Obdĺžnik 3">
            <a:extLst>
              <a:ext uri="{FF2B5EF4-FFF2-40B4-BE49-F238E27FC236}">
                <a16:creationId xmlns:a16="http://schemas.microsoft.com/office/drawing/2014/main" id="{16BC54EB-A389-489B-B73A-F4666B1895DA}"/>
              </a:ext>
            </a:extLst>
          </p:cNvPr>
          <p:cNvSpPr>
            <a:spLocks noGrp="1"/>
          </p:cNvSpPr>
          <p:nvPr/>
        </p:nvSpPr>
        <p:spPr>
          <a:xfrm>
            <a:off x="1666875" y="2190750"/>
            <a:ext cx="8524875" cy="704850"/>
          </a:xfrm>
          <a:prstGeom prst="rect">
            <a:avLst/>
          </a:prstGeom>
          <a:noFill/>
          <a:ln w="0">
            <a:noFill/>
            <a:prstDash val="solid"/>
          </a:ln>
        </p:spPr>
        <p:txBody>
          <a:bodyPr wrap="square" lIns="0" tIns="0" rIns="0" bIns="0" anchor="ctr"/>
          <a:lstStyle>
            <a:defPPr>
              <a:defRPr sz="2100" b="1">
                <a:solidFill>
                  <a:srgbClr val="153044"/>
                </a:solidFill>
                <a:latin typeface="DejaVu Sans"/>
                <a:ea typeface="DejaVu Sans"/>
                <a:cs typeface="DejaVu Sans"/>
              </a:defRPr>
            </a:defPPr>
          </a:lstStyle>
          <a:p>
            <a:pPr>
              <a:defRPr sz="2100" b="1">
                <a:solidFill>
                  <a:srgbClr val="153044"/>
                </a:solidFill>
                <a:latin typeface="DejaVu Sans"/>
                <a:ea typeface="DejaVu Sans"/>
                <a:cs typeface="DejaVu Sans"/>
              </a:defRPr>
            </a:pPr>
            <a:r>
              <a:rPr sz="2100" b="1">
                <a:solidFill>
                  <a:srgbClr val="153044"/>
                </a:solidFill>
                <a:latin typeface="DejaVu Sans"/>
                <a:ea typeface="DejaVu Sans"/>
                <a:cs typeface="DejaVu Sans"/>
              </a:rPr>
              <a:t>Napísať jasné zadanie pre administratívnu úlohu</a:t>
            </a:r>
          </a:p>
        </p:txBody>
      </p:sp>
      <p:sp>
        <p:nvSpPr>
          <p:cNvPr id="5" name="Obdĺžnik 4">
            <a:extLst>
              <a:ext uri="{FF2B5EF4-FFF2-40B4-BE49-F238E27FC236}">
                <a16:creationId xmlns:a16="http://schemas.microsoft.com/office/drawing/2014/main" id="{6B5D7D65-EEDD-4100-BAA7-81771A319440}"/>
              </a:ext>
            </a:extLst>
          </p:cNvPr>
          <p:cNvSpPr>
            <a:spLocks noGrp="1"/>
          </p:cNvSpPr>
          <p:nvPr/>
        </p:nvSpPr>
        <p:spPr>
          <a:xfrm>
            <a:off x="1676400" y="3143250"/>
            <a:ext cx="8572500" cy="19050"/>
          </a:xfrm>
          <a:prstGeom prst="rect">
            <a:avLst/>
          </a:prstGeom>
          <a:solidFill>
            <a:srgbClr val="D8E2E2"/>
          </a:solidFill>
          <a:ln w="0">
            <a:noFill/>
            <a:prstDash val="solid"/>
          </a:ln>
        </p:spPr>
        <p:txBody>
          <a:bodyPr/>
          <a:lstStyle/>
          <a:p>
            <a:endParaRPr lang="sk-SK"/>
          </a:p>
        </p:txBody>
      </p:sp>
      <p:sp>
        <p:nvSpPr>
          <p:cNvPr id="6" name="Obdĺžnik 5">
            <a:extLst>
              <a:ext uri="{FF2B5EF4-FFF2-40B4-BE49-F238E27FC236}">
                <a16:creationId xmlns:a16="http://schemas.microsoft.com/office/drawing/2014/main" id="{DDC7A312-9C0A-40BA-8316-5E8114CA0A80}"/>
              </a:ext>
            </a:extLst>
          </p:cNvPr>
          <p:cNvSpPr>
            <a:spLocks noGrp="1"/>
          </p:cNvSpPr>
          <p:nvPr/>
        </p:nvSpPr>
        <p:spPr>
          <a:xfrm>
            <a:off x="742950" y="3343275"/>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02</a:t>
            </a:r>
          </a:p>
        </p:txBody>
      </p:sp>
      <p:sp>
        <p:nvSpPr>
          <p:cNvPr id="7" name="Obdĺžnik 6">
            <a:extLst>
              <a:ext uri="{FF2B5EF4-FFF2-40B4-BE49-F238E27FC236}">
                <a16:creationId xmlns:a16="http://schemas.microsoft.com/office/drawing/2014/main" id="{11CD62B7-0613-4693-964D-FAA28EC0FB76}"/>
              </a:ext>
            </a:extLst>
          </p:cNvPr>
          <p:cNvSpPr>
            <a:spLocks noGrp="1"/>
          </p:cNvSpPr>
          <p:nvPr/>
        </p:nvSpPr>
        <p:spPr>
          <a:xfrm>
            <a:off x="1666875" y="3400425"/>
            <a:ext cx="8524875" cy="704850"/>
          </a:xfrm>
          <a:prstGeom prst="rect">
            <a:avLst/>
          </a:prstGeom>
          <a:noFill/>
          <a:ln w="0">
            <a:noFill/>
            <a:prstDash val="solid"/>
          </a:ln>
        </p:spPr>
        <p:txBody>
          <a:bodyPr wrap="square" lIns="0" tIns="0" rIns="0" bIns="0" anchor="ctr"/>
          <a:lstStyle>
            <a:defPPr>
              <a:defRPr sz="2100" b="0">
                <a:solidFill>
                  <a:srgbClr val="153044"/>
                </a:solidFill>
                <a:latin typeface="DejaVu Sans"/>
                <a:ea typeface="DejaVu Sans"/>
                <a:cs typeface="DejaVu Sans"/>
              </a:defRPr>
            </a:defPPr>
          </a:lstStyle>
          <a:p>
            <a:pPr>
              <a:defRPr sz="2100" b="0">
                <a:solidFill>
                  <a:srgbClr val="153044"/>
                </a:solidFill>
                <a:latin typeface="DejaVu Sans"/>
                <a:ea typeface="DejaVu Sans"/>
                <a:cs typeface="DejaVu Sans"/>
              </a:defRPr>
            </a:pPr>
            <a:r>
              <a:rPr sz="2100" b="0">
                <a:solidFill>
                  <a:srgbClr val="153044"/>
                </a:solidFill>
                <a:latin typeface="DejaVu Sans"/>
                <a:ea typeface="DejaVu Sans"/>
                <a:cs typeface="DejaVu Sans"/>
              </a:rPr>
              <a:t>Spresniť odpoveď nadväzujúcim pokynom</a:t>
            </a:r>
          </a:p>
        </p:txBody>
      </p:sp>
      <p:sp>
        <p:nvSpPr>
          <p:cNvPr id="8" name="Obdĺžnik 7">
            <a:extLst>
              <a:ext uri="{FF2B5EF4-FFF2-40B4-BE49-F238E27FC236}">
                <a16:creationId xmlns:a16="http://schemas.microsoft.com/office/drawing/2014/main" id="{E3565EE2-8B44-49CB-9CF6-223F1A82131E}"/>
              </a:ext>
            </a:extLst>
          </p:cNvPr>
          <p:cNvSpPr>
            <a:spLocks noGrp="1"/>
          </p:cNvSpPr>
          <p:nvPr/>
        </p:nvSpPr>
        <p:spPr>
          <a:xfrm>
            <a:off x="1676400" y="4352925"/>
            <a:ext cx="8572500" cy="19050"/>
          </a:xfrm>
          <a:prstGeom prst="rect">
            <a:avLst/>
          </a:prstGeom>
          <a:solidFill>
            <a:srgbClr val="D8E2E2"/>
          </a:solidFill>
          <a:ln w="0">
            <a:noFill/>
            <a:prstDash val="solid"/>
          </a:ln>
        </p:spPr>
        <p:txBody>
          <a:bodyPr/>
          <a:lstStyle/>
          <a:p>
            <a:endParaRPr lang="sk-SK"/>
          </a:p>
        </p:txBody>
      </p:sp>
      <p:sp>
        <p:nvSpPr>
          <p:cNvPr id="9" name="Obdĺžnik 8">
            <a:extLst>
              <a:ext uri="{FF2B5EF4-FFF2-40B4-BE49-F238E27FC236}">
                <a16:creationId xmlns:a16="http://schemas.microsoft.com/office/drawing/2014/main" id="{C91DF693-CB38-4BED-B2C7-E9822A27EA2A}"/>
              </a:ext>
            </a:extLst>
          </p:cNvPr>
          <p:cNvSpPr>
            <a:spLocks noGrp="1"/>
          </p:cNvSpPr>
          <p:nvPr/>
        </p:nvSpPr>
        <p:spPr>
          <a:xfrm>
            <a:off x="742950" y="4552950"/>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03</a:t>
            </a:r>
          </a:p>
        </p:txBody>
      </p:sp>
      <p:sp>
        <p:nvSpPr>
          <p:cNvPr id="10" name="Obdĺžnik 9">
            <a:extLst>
              <a:ext uri="{FF2B5EF4-FFF2-40B4-BE49-F238E27FC236}">
                <a16:creationId xmlns:a16="http://schemas.microsoft.com/office/drawing/2014/main" id="{851D4FC9-B495-4604-B762-93C57662EEB8}"/>
              </a:ext>
            </a:extLst>
          </p:cNvPr>
          <p:cNvSpPr>
            <a:spLocks noGrp="1"/>
          </p:cNvSpPr>
          <p:nvPr/>
        </p:nvSpPr>
        <p:spPr>
          <a:xfrm>
            <a:off x="1666875" y="4610100"/>
            <a:ext cx="8524875" cy="704850"/>
          </a:xfrm>
          <a:prstGeom prst="rect">
            <a:avLst/>
          </a:prstGeom>
          <a:noFill/>
          <a:ln w="0">
            <a:noFill/>
            <a:prstDash val="solid"/>
          </a:ln>
        </p:spPr>
        <p:txBody>
          <a:bodyPr wrap="square" lIns="0" tIns="0" rIns="0" bIns="0" anchor="ctr"/>
          <a:lstStyle>
            <a:defPPr>
              <a:defRPr sz="2100" b="0">
                <a:solidFill>
                  <a:srgbClr val="153044"/>
                </a:solidFill>
                <a:latin typeface="DejaVu Sans"/>
                <a:ea typeface="DejaVu Sans"/>
                <a:cs typeface="DejaVu Sans"/>
              </a:defRPr>
            </a:defPPr>
          </a:lstStyle>
          <a:p>
            <a:pPr>
              <a:defRPr sz="2100" b="0">
                <a:solidFill>
                  <a:srgbClr val="153044"/>
                </a:solidFill>
                <a:latin typeface="DejaVu Sans"/>
                <a:ea typeface="DejaVu Sans"/>
                <a:cs typeface="DejaVu Sans"/>
              </a:defRPr>
            </a:pPr>
            <a:r>
              <a:rPr sz="2100" b="0">
                <a:solidFill>
                  <a:srgbClr val="153044"/>
                </a:solidFill>
                <a:latin typeface="DejaVu Sans"/>
                <a:ea typeface="DejaVu Sans"/>
                <a:cs typeface="DejaVu Sans"/>
              </a:rPr>
              <a:t>Porovnať výstup s podkladom pred použitím</a:t>
            </a:r>
          </a:p>
        </p:txBody>
      </p:sp>
    </p:spTree>
    <p:extLst>
      <p:ext uri="{BB962C8B-B14F-4D97-AF65-F5344CB8AC3E}">
        <p14:creationId xmlns:p14="http://schemas.microsoft.com/office/powerpoint/2010/main" val="620684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18" name="Obdĺžnik 17">
            <a:extLst>
              <a:ext uri="{FF2B5EF4-FFF2-40B4-BE49-F238E27FC236}">
                <a16:creationId xmlns:a16="http://schemas.microsoft.com/office/drawing/2014/main" id="{1C01DE8E-8E6E-4E6A-8383-66608ACEA3DF}"/>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Stavba použiteľného promptu</a:t>
            </a:r>
          </a:p>
        </p:txBody>
      </p:sp>
      <p:sp>
        <p:nvSpPr>
          <p:cNvPr id="2" name="Obdĺžnik 1">
            <a:extLst>
              <a:ext uri="{FF2B5EF4-FFF2-40B4-BE49-F238E27FC236}">
                <a16:creationId xmlns:a16="http://schemas.microsoft.com/office/drawing/2014/main" id="{BEDCB2EF-AE2D-421A-8917-F8020B51DFB4}"/>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65803878-F053-4A2E-87CA-1C35B1935122}"/>
              </a:ext>
            </a:extLst>
          </p:cNvPr>
          <p:cNvSpPr>
            <a:spLocks noGrp="1"/>
          </p:cNvSpPr>
          <p:nvPr/>
        </p:nvSpPr>
        <p:spPr>
          <a:xfrm>
            <a:off x="714375" y="2305050"/>
            <a:ext cx="3095625" cy="2381250"/>
          </a:xfrm>
          <a:prstGeom prst="rect">
            <a:avLst/>
          </a:prstGeom>
          <a:solidFill>
            <a:srgbClr val="FFFFFF"/>
          </a:solidFill>
          <a:ln w="0">
            <a:noFill/>
            <a:prstDash val="solid"/>
          </a:ln>
        </p:spPr>
        <p:txBody>
          <a:bodyPr/>
          <a:lstStyle/>
          <a:p>
            <a:endParaRPr lang="sk-SK"/>
          </a:p>
        </p:txBody>
      </p:sp>
      <p:sp>
        <p:nvSpPr>
          <p:cNvPr id="4" name="Obdĺžnik 3">
            <a:extLst>
              <a:ext uri="{FF2B5EF4-FFF2-40B4-BE49-F238E27FC236}">
                <a16:creationId xmlns:a16="http://schemas.microsoft.com/office/drawing/2014/main" id="{EAEBEF35-62D2-4259-AAF9-8FA1E163F0B6}"/>
              </a:ext>
            </a:extLst>
          </p:cNvPr>
          <p:cNvSpPr>
            <a:spLocks noGrp="1"/>
          </p:cNvSpPr>
          <p:nvPr/>
        </p:nvSpPr>
        <p:spPr>
          <a:xfrm>
            <a:off x="714375" y="2305050"/>
            <a:ext cx="3095625" cy="85725"/>
          </a:xfrm>
          <a:prstGeom prst="rect">
            <a:avLst/>
          </a:prstGeom>
          <a:solidFill>
            <a:srgbClr val="087E80"/>
          </a:solidFill>
          <a:ln w="0">
            <a:noFill/>
            <a:prstDash val="solid"/>
          </a:ln>
        </p:spPr>
        <p:txBody>
          <a:bodyPr/>
          <a:lstStyle/>
          <a:p>
            <a:endParaRPr lang="sk-SK"/>
          </a:p>
        </p:txBody>
      </p:sp>
      <p:sp>
        <p:nvSpPr>
          <p:cNvPr id="5" name="Obdĺžnik 4">
            <a:extLst>
              <a:ext uri="{FF2B5EF4-FFF2-40B4-BE49-F238E27FC236}">
                <a16:creationId xmlns:a16="http://schemas.microsoft.com/office/drawing/2014/main" id="{13FE2415-E499-4C1E-A40C-FFBE829013ED}"/>
              </a:ext>
            </a:extLst>
          </p:cNvPr>
          <p:cNvSpPr>
            <a:spLocks noGrp="1"/>
          </p:cNvSpPr>
          <p:nvPr/>
        </p:nvSpPr>
        <p:spPr>
          <a:xfrm>
            <a:off x="9429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01</a:t>
            </a:r>
          </a:p>
        </p:txBody>
      </p:sp>
      <p:sp>
        <p:nvSpPr>
          <p:cNvPr id="6" name="Obdĺžnik 5">
            <a:extLst>
              <a:ext uri="{FF2B5EF4-FFF2-40B4-BE49-F238E27FC236}">
                <a16:creationId xmlns:a16="http://schemas.microsoft.com/office/drawing/2014/main" id="{27070245-E355-4611-9F45-A94368532449}"/>
              </a:ext>
            </a:extLst>
          </p:cNvPr>
          <p:cNvSpPr>
            <a:spLocks noGrp="1"/>
          </p:cNvSpPr>
          <p:nvPr/>
        </p:nvSpPr>
        <p:spPr>
          <a:xfrm>
            <a:off x="9429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Úloha a adresát</a:t>
            </a:r>
          </a:p>
        </p:txBody>
      </p:sp>
      <p:sp>
        <p:nvSpPr>
          <p:cNvPr id="7" name="Obdĺžnik 6">
            <a:extLst>
              <a:ext uri="{FF2B5EF4-FFF2-40B4-BE49-F238E27FC236}">
                <a16:creationId xmlns:a16="http://schemas.microsoft.com/office/drawing/2014/main" id="{5A80987A-05AD-4E88-BBC0-9B1F1060300F}"/>
              </a:ext>
            </a:extLst>
          </p:cNvPr>
          <p:cNvSpPr>
            <a:spLocks noGrp="1"/>
          </p:cNvSpPr>
          <p:nvPr/>
        </p:nvSpPr>
        <p:spPr>
          <a:xfrm>
            <a:off x="390525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8" name="Obdĺžnik 7">
            <a:extLst>
              <a:ext uri="{FF2B5EF4-FFF2-40B4-BE49-F238E27FC236}">
                <a16:creationId xmlns:a16="http://schemas.microsoft.com/office/drawing/2014/main" id="{9416417B-0BCB-4043-9DD1-038ABF803C9C}"/>
              </a:ext>
            </a:extLst>
          </p:cNvPr>
          <p:cNvSpPr>
            <a:spLocks noGrp="1"/>
          </p:cNvSpPr>
          <p:nvPr/>
        </p:nvSpPr>
        <p:spPr>
          <a:xfrm>
            <a:off x="4429125" y="2305050"/>
            <a:ext cx="3095625" cy="2381250"/>
          </a:xfrm>
          <a:prstGeom prst="rect">
            <a:avLst/>
          </a:prstGeom>
          <a:solidFill>
            <a:srgbClr val="FFFFFF"/>
          </a:solidFill>
          <a:ln w="0">
            <a:noFill/>
            <a:prstDash val="solid"/>
          </a:ln>
        </p:spPr>
        <p:txBody>
          <a:bodyPr/>
          <a:lstStyle/>
          <a:p>
            <a:endParaRPr lang="sk-SK"/>
          </a:p>
        </p:txBody>
      </p:sp>
      <p:sp>
        <p:nvSpPr>
          <p:cNvPr id="9" name="Obdĺžnik 8">
            <a:extLst>
              <a:ext uri="{FF2B5EF4-FFF2-40B4-BE49-F238E27FC236}">
                <a16:creationId xmlns:a16="http://schemas.microsoft.com/office/drawing/2014/main" id="{8B35FFB5-BF24-4B30-A644-3261500B4908}"/>
              </a:ext>
            </a:extLst>
          </p:cNvPr>
          <p:cNvSpPr>
            <a:spLocks noGrp="1"/>
          </p:cNvSpPr>
          <p:nvPr/>
        </p:nvSpPr>
        <p:spPr>
          <a:xfrm>
            <a:off x="4429125" y="2305050"/>
            <a:ext cx="3095625" cy="85725"/>
          </a:xfrm>
          <a:prstGeom prst="rect">
            <a:avLst/>
          </a:prstGeom>
          <a:solidFill>
            <a:srgbClr val="087E80"/>
          </a:solidFill>
          <a:ln w="0">
            <a:noFill/>
            <a:prstDash val="solid"/>
          </a:ln>
        </p:spPr>
        <p:txBody>
          <a:bodyPr/>
          <a:lstStyle/>
          <a:p>
            <a:endParaRPr lang="sk-SK"/>
          </a:p>
        </p:txBody>
      </p:sp>
      <p:sp>
        <p:nvSpPr>
          <p:cNvPr id="10" name="Obdĺžnik 9">
            <a:extLst>
              <a:ext uri="{FF2B5EF4-FFF2-40B4-BE49-F238E27FC236}">
                <a16:creationId xmlns:a16="http://schemas.microsoft.com/office/drawing/2014/main" id="{DA1CCE04-E36B-4A25-857F-E6C2B072F211}"/>
              </a:ext>
            </a:extLst>
          </p:cNvPr>
          <p:cNvSpPr>
            <a:spLocks noGrp="1"/>
          </p:cNvSpPr>
          <p:nvPr/>
        </p:nvSpPr>
        <p:spPr>
          <a:xfrm>
            <a:off x="465772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02</a:t>
            </a:r>
          </a:p>
        </p:txBody>
      </p:sp>
      <p:sp>
        <p:nvSpPr>
          <p:cNvPr id="11" name="Obdĺžnik 10">
            <a:extLst>
              <a:ext uri="{FF2B5EF4-FFF2-40B4-BE49-F238E27FC236}">
                <a16:creationId xmlns:a16="http://schemas.microsoft.com/office/drawing/2014/main" id="{A531945B-5F57-4BC3-BAAF-80E812E9806F}"/>
              </a:ext>
            </a:extLst>
          </p:cNvPr>
          <p:cNvSpPr>
            <a:spLocks noGrp="1"/>
          </p:cNvSpPr>
          <p:nvPr/>
        </p:nvSpPr>
        <p:spPr>
          <a:xfrm>
            <a:off x="465772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Podklad, požiadavky a obmedzenia</a:t>
            </a:r>
          </a:p>
        </p:txBody>
      </p:sp>
      <p:sp>
        <p:nvSpPr>
          <p:cNvPr id="12" name="Obdĺžnik 11">
            <a:extLst>
              <a:ext uri="{FF2B5EF4-FFF2-40B4-BE49-F238E27FC236}">
                <a16:creationId xmlns:a16="http://schemas.microsoft.com/office/drawing/2014/main" id="{A76284BF-88CB-4FDD-9D6D-A03A1B070AA8}"/>
              </a:ext>
            </a:extLst>
          </p:cNvPr>
          <p:cNvSpPr>
            <a:spLocks noGrp="1"/>
          </p:cNvSpPr>
          <p:nvPr/>
        </p:nvSpPr>
        <p:spPr>
          <a:xfrm>
            <a:off x="762000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13" name="Obdĺžnik 12">
            <a:extLst>
              <a:ext uri="{FF2B5EF4-FFF2-40B4-BE49-F238E27FC236}">
                <a16:creationId xmlns:a16="http://schemas.microsoft.com/office/drawing/2014/main" id="{09B17990-17D5-4BCE-82B8-CD2204DC34A9}"/>
              </a:ext>
            </a:extLst>
          </p:cNvPr>
          <p:cNvSpPr>
            <a:spLocks noGrp="1"/>
          </p:cNvSpPr>
          <p:nvPr/>
        </p:nvSpPr>
        <p:spPr>
          <a:xfrm>
            <a:off x="8143875" y="2305050"/>
            <a:ext cx="3095625" cy="2381250"/>
          </a:xfrm>
          <a:prstGeom prst="rect">
            <a:avLst/>
          </a:prstGeom>
          <a:solidFill>
            <a:srgbClr val="FFFFFF"/>
          </a:solidFill>
          <a:ln w="0">
            <a:noFill/>
            <a:prstDash val="solid"/>
          </a:ln>
        </p:spPr>
        <p:txBody>
          <a:bodyPr/>
          <a:lstStyle/>
          <a:p>
            <a:endParaRPr lang="sk-SK"/>
          </a:p>
        </p:txBody>
      </p:sp>
      <p:sp>
        <p:nvSpPr>
          <p:cNvPr id="14" name="Obdĺžnik 13">
            <a:extLst>
              <a:ext uri="{FF2B5EF4-FFF2-40B4-BE49-F238E27FC236}">
                <a16:creationId xmlns:a16="http://schemas.microsoft.com/office/drawing/2014/main" id="{0F2F306C-C90A-4FEC-A5DA-C0AF4F30E41C}"/>
              </a:ext>
            </a:extLst>
          </p:cNvPr>
          <p:cNvSpPr>
            <a:spLocks noGrp="1"/>
          </p:cNvSpPr>
          <p:nvPr/>
        </p:nvSpPr>
        <p:spPr>
          <a:xfrm>
            <a:off x="8143875" y="2305050"/>
            <a:ext cx="3095625" cy="85725"/>
          </a:xfrm>
          <a:prstGeom prst="rect">
            <a:avLst/>
          </a:prstGeom>
          <a:solidFill>
            <a:srgbClr val="087E80"/>
          </a:solidFill>
          <a:ln w="0">
            <a:noFill/>
            <a:prstDash val="solid"/>
          </a:ln>
        </p:spPr>
        <p:txBody>
          <a:bodyPr/>
          <a:lstStyle/>
          <a:p>
            <a:endParaRPr lang="sk-SK"/>
          </a:p>
        </p:txBody>
      </p:sp>
      <p:sp>
        <p:nvSpPr>
          <p:cNvPr id="15" name="Obdĺžnik 14">
            <a:extLst>
              <a:ext uri="{FF2B5EF4-FFF2-40B4-BE49-F238E27FC236}">
                <a16:creationId xmlns:a16="http://schemas.microsoft.com/office/drawing/2014/main" id="{80B181D8-F503-4518-BA7C-4DC0819DABD9}"/>
              </a:ext>
            </a:extLst>
          </p:cNvPr>
          <p:cNvSpPr>
            <a:spLocks noGrp="1"/>
          </p:cNvSpPr>
          <p:nvPr/>
        </p:nvSpPr>
        <p:spPr>
          <a:xfrm>
            <a:off x="83724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03</a:t>
            </a:r>
          </a:p>
        </p:txBody>
      </p:sp>
      <p:sp>
        <p:nvSpPr>
          <p:cNvPr id="16" name="Obdĺžnik 15">
            <a:extLst>
              <a:ext uri="{FF2B5EF4-FFF2-40B4-BE49-F238E27FC236}">
                <a16:creationId xmlns:a16="http://schemas.microsoft.com/office/drawing/2014/main" id="{2E5AE7D1-BABA-45A4-895A-927860EEC6E5}"/>
              </a:ext>
            </a:extLst>
          </p:cNvPr>
          <p:cNvSpPr>
            <a:spLocks noGrp="1"/>
          </p:cNvSpPr>
          <p:nvPr/>
        </p:nvSpPr>
        <p:spPr>
          <a:xfrm>
            <a:off x="83724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Formát výstupu a kontrola</a:t>
            </a:r>
          </a:p>
        </p:txBody>
      </p:sp>
    </p:spTree>
    <p:extLst>
      <p:ext uri="{BB962C8B-B14F-4D97-AF65-F5344CB8AC3E}">
        <p14:creationId xmlns:p14="http://schemas.microsoft.com/office/powerpoint/2010/main" val="1147406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18" name="Obdĺžnik 17">
            <a:extLst>
              <a:ext uri="{FF2B5EF4-FFF2-40B4-BE49-F238E27FC236}">
                <a16:creationId xmlns:a16="http://schemas.microsoft.com/office/drawing/2014/main" id="{E471AEE3-AFED-4187-A4DA-0B8042B5AD3C}"/>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Slabý a kvalitný prompt</a:t>
            </a:r>
          </a:p>
        </p:txBody>
      </p:sp>
      <p:sp>
        <p:nvSpPr>
          <p:cNvPr id="2" name="Obdĺžnik 1">
            <a:extLst>
              <a:ext uri="{FF2B5EF4-FFF2-40B4-BE49-F238E27FC236}">
                <a16:creationId xmlns:a16="http://schemas.microsoft.com/office/drawing/2014/main" id="{D9D6A675-9BC4-448D-A63B-47B2CAEF1848}"/>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723594F3-32D4-4F39-9A96-B0616C8E6C12}"/>
              </a:ext>
            </a:extLst>
          </p:cNvPr>
          <p:cNvSpPr>
            <a:spLocks noGrp="1"/>
          </p:cNvSpPr>
          <p:nvPr/>
        </p:nvSpPr>
        <p:spPr>
          <a:xfrm>
            <a:off x="714375" y="2305050"/>
            <a:ext cx="3095625" cy="2381250"/>
          </a:xfrm>
          <a:prstGeom prst="rect">
            <a:avLst/>
          </a:prstGeom>
          <a:solidFill>
            <a:srgbClr val="FFFFFF"/>
          </a:solidFill>
          <a:ln w="0">
            <a:noFill/>
            <a:prstDash val="solid"/>
          </a:ln>
        </p:spPr>
        <p:txBody>
          <a:bodyPr/>
          <a:lstStyle/>
          <a:p>
            <a:endParaRPr lang="sk-SK"/>
          </a:p>
        </p:txBody>
      </p:sp>
      <p:sp>
        <p:nvSpPr>
          <p:cNvPr id="4" name="Obdĺžnik 3">
            <a:extLst>
              <a:ext uri="{FF2B5EF4-FFF2-40B4-BE49-F238E27FC236}">
                <a16:creationId xmlns:a16="http://schemas.microsoft.com/office/drawing/2014/main" id="{92888D49-33DE-47B1-AF7A-B24E7945ED3F}"/>
              </a:ext>
            </a:extLst>
          </p:cNvPr>
          <p:cNvSpPr>
            <a:spLocks noGrp="1"/>
          </p:cNvSpPr>
          <p:nvPr/>
        </p:nvSpPr>
        <p:spPr>
          <a:xfrm>
            <a:off x="714375" y="2305050"/>
            <a:ext cx="3095625" cy="85725"/>
          </a:xfrm>
          <a:prstGeom prst="rect">
            <a:avLst/>
          </a:prstGeom>
          <a:solidFill>
            <a:srgbClr val="087E80"/>
          </a:solidFill>
          <a:ln w="0">
            <a:noFill/>
            <a:prstDash val="solid"/>
          </a:ln>
        </p:spPr>
        <p:txBody>
          <a:bodyPr/>
          <a:lstStyle/>
          <a:p>
            <a:endParaRPr lang="sk-SK"/>
          </a:p>
        </p:txBody>
      </p:sp>
      <p:sp>
        <p:nvSpPr>
          <p:cNvPr id="5" name="Obdĺžnik 4">
            <a:extLst>
              <a:ext uri="{FF2B5EF4-FFF2-40B4-BE49-F238E27FC236}">
                <a16:creationId xmlns:a16="http://schemas.microsoft.com/office/drawing/2014/main" id="{2008E9BC-FEC1-4B09-A875-42E2EDEA5F09}"/>
              </a:ext>
            </a:extLst>
          </p:cNvPr>
          <p:cNvSpPr>
            <a:spLocks noGrp="1"/>
          </p:cNvSpPr>
          <p:nvPr/>
        </p:nvSpPr>
        <p:spPr>
          <a:xfrm>
            <a:off x="9429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01</a:t>
            </a:r>
          </a:p>
        </p:txBody>
      </p:sp>
      <p:sp>
        <p:nvSpPr>
          <p:cNvPr id="6" name="Obdĺžnik 5">
            <a:extLst>
              <a:ext uri="{FF2B5EF4-FFF2-40B4-BE49-F238E27FC236}">
                <a16:creationId xmlns:a16="http://schemas.microsoft.com/office/drawing/2014/main" id="{13DBD511-2AD2-42E6-9FF8-8FF38757A365}"/>
              </a:ext>
            </a:extLst>
          </p:cNvPr>
          <p:cNvSpPr>
            <a:spLocks noGrp="1"/>
          </p:cNvSpPr>
          <p:nvPr/>
        </p:nvSpPr>
        <p:spPr>
          <a:xfrm>
            <a:off x="9429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Slabý: „Napíš pozvánku.“</a:t>
            </a:r>
          </a:p>
        </p:txBody>
      </p:sp>
      <p:sp>
        <p:nvSpPr>
          <p:cNvPr id="7" name="Obdĺžnik 6">
            <a:extLst>
              <a:ext uri="{FF2B5EF4-FFF2-40B4-BE49-F238E27FC236}">
                <a16:creationId xmlns:a16="http://schemas.microsoft.com/office/drawing/2014/main" id="{F2A4BCDD-F500-454A-BEC6-0E8D368D8F6E}"/>
              </a:ext>
            </a:extLst>
          </p:cNvPr>
          <p:cNvSpPr>
            <a:spLocks noGrp="1"/>
          </p:cNvSpPr>
          <p:nvPr/>
        </p:nvSpPr>
        <p:spPr>
          <a:xfrm>
            <a:off x="390525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8" name="Obdĺžnik 7">
            <a:extLst>
              <a:ext uri="{FF2B5EF4-FFF2-40B4-BE49-F238E27FC236}">
                <a16:creationId xmlns:a16="http://schemas.microsoft.com/office/drawing/2014/main" id="{99564B2C-75DD-4793-A92B-5684CDE014B9}"/>
              </a:ext>
            </a:extLst>
          </p:cNvPr>
          <p:cNvSpPr>
            <a:spLocks noGrp="1"/>
          </p:cNvSpPr>
          <p:nvPr/>
        </p:nvSpPr>
        <p:spPr>
          <a:xfrm>
            <a:off x="4429125" y="2305050"/>
            <a:ext cx="3095625" cy="2381250"/>
          </a:xfrm>
          <a:prstGeom prst="rect">
            <a:avLst/>
          </a:prstGeom>
          <a:solidFill>
            <a:srgbClr val="FFFFFF"/>
          </a:solidFill>
          <a:ln w="0">
            <a:noFill/>
            <a:prstDash val="solid"/>
          </a:ln>
        </p:spPr>
        <p:txBody>
          <a:bodyPr/>
          <a:lstStyle/>
          <a:p>
            <a:endParaRPr lang="sk-SK"/>
          </a:p>
        </p:txBody>
      </p:sp>
      <p:sp>
        <p:nvSpPr>
          <p:cNvPr id="9" name="Obdĺžnik 8">
            <a:extLst>
              <a:ext uri="{FF2B5EF4-FFF2-40B4-BE49-F238E27FC236}">
                <a16:creationId xmlns:a16="http://schemas.microsoft.com/office/drawing/2014/main" id="{9B1084D6-90A9-4F27-8770-5F341C73E488}"/>
              </a:ext>
            </a:extLst>
          </p:cNvPr>
          <p:cNvSpPr>
            <a:spLocks noGrp="1"/>
          </p:cNvSpPr>
          <p:nvPr/>
        </p:nvSpPr>
        <p:spPr>
          <a:xfrm>
            <a:off x="4429125" y="2305050"/>
            <a:ext cx="3095625" cy="85725"/>
          </a:xfrm>
          <a:prstGeom prst="rect">
            <a:avLst/>
          </a:prstGeom>
          <a:solidFill>
            <a:srgbClr val="087E80"/>
          </a:solidFill>
          <a:ln w="0">
            <a:noFill/>
            <a:prstDash val="solid"/>
          </a:ln>
        </p:spPr>
        <p:txBody>
          <a:bodyPr/>
          <a:lstStyle/>
          <a:p>
            <a:endParaRPr lang="sk-SK"/>
          </a:p>
        </p:txBody>
      </p:sp>
      <p:sp>
        <p:nvSpPr>
          <p:cNvPr id="10" name="Obdĺžnik 9">
            <a:extLst>
              <a:ext uri="{FF2B5EF4-FFF2-40B4-BE49-F238E27FC236}">
                <a16:creationId xmlns:a16="http://schemas.microsoft.com/office/drawing/2014/main" id="{68218356-3F99-488C-B459-9D2AB0C46E8F}"/>
              </a:ext>
            </a:extLst>
          </p:cNvPr>
          <p:cNvSpPr>
            <a:spLocks noGrp="1"/>
          </p:cNvSpPr>
          <p:nvPr/>
        </p:nvSpPr>
        <p:spPr>
          <a:xfrm>
            <a:off x="465772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02</a:t>
            </a:r>
          </a:p>
        </p:txBody>
      </p:sp>
      <p:sp>
        <p:nvSpPr>
          <p:cNvPr id="11" name="Obdĺžnik 10">
            <a:extLst>
              <a:ext uri="{FF2B5EF4-FFF2-40B4-BE49-F238E27FC236}">
                <a16:creationId xmlns:a16="http://schemas.microsoft.com/office/drawing/2014/main" id="{2DB3069E-9644-4ED1-A461-958F3B80FE75}"/>
              </a:ext>
            </a:extLst>
          </p:cNvPr>
          <p:cNvSpPr>
            <a:spLocks noGrp="1"/>
          </p:cNvSpPr>
          <p:nvPr/>
        </p:nvSpPr>
        <p:spPr>
          <a:xfrm>
            <a:off x="465772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Kvalitný: určí adresáta, podklad, povinné údaje a dĺžku</a:t>
            </a:r>
          </a:p>
        </p:txBody>
      </p:sp>
      <p:sp>
        <p:nvSpPr>
          <p:cNvPr id="12" name="Obdĺžnik 11">
            <a:extLst>
              <a:ext uri="{FF2B5EF4-FFF2-40B4-BE49-F238E27FC236}">
                <a16:creationId xmlns:a16="http://schemas.microsoft.com/office/drawing/2014/main" id="{B591D893-F070-44B0-A74B-FC0411B865EA}"/>
              </a:ext>
            </a:extLst>
          </p:cNvPr>
          <p:cNvSpPr>
            <a:spLocks noGrp="1"/>
          </p:cNvSpPr>
          <p:nvPr/>
        </p:nvSpPr>
        <p:spPr>
          <a:xfrm>
            <a:off x="762000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13" name="Obdĺžnik 12">
            <a:extLst>
              <a:ext uri="{FF2B5EF4-FFF2-40B4-BE49-F238E27FC236}">
                <a16:creationId xmlns:a16="http://schemas.microsoft.com/office/drawing/2014/main" id="{48C2ABBA-C7C3-4A06-A980-C972414CF44C}"/>
              </a:ext>
            </a:extLst>
          </p:cNvPr>
          <p:cNvSpPr>
            <a:spLocks noGrp="1"/>
          </p:cNvSpPr>
          <p:nvPr/>
        </p:nvSpPr>
        <p:spPr>
          <a:xfrm>
            <a:off x="8143875" y="2305050"/>
            <a:ext cx="3095625" cy="2381250"/>
          </a:xfrm>
          <a:prstGeom prst="rect">
            <a:avLst/>
          </a:prstGeom>
          <a:solidFill>
            <a:srgbClr val="FFFFFF"/>
          </a:solidFill>
          <a:ln w="0">
            <a:noFill/>
            <a:prstDash val="solid"/>
          </a:ln>
        </p:spPr>
        <p:txBody>
          <a:bodyPr/>
          <a:lstStyle/>
          <a:p>
            <a:endParaRPr lang="sk-SK"/>
          </a:p>
        </p:txBody>
      </p:sp>
      <p:sp>
        <p:nvSpPr>
          <p:cNvPr id="14" name="Obdĺžnik 13">
            <a:extLst>
              <a:ext uri="{FF2B5EF4-FFF2-40B4-BE49-F238E27FC236}">
                <a16:creationId xmlns:a16="http://schemas.microsoft.com/office/drawing/2014/main" id="{3C0A4504-15CC-4546-89C8-74564539B3EC}"/>
              </a:ext>
            </a:extLst>
          </p:cNvPr>
          <p:cNvSpPr>
            <a:spLocks noGrp="1"/>
          </p:cNvSpPr>
          <p:nvPr/>
        </p:nvSpPr>
        <p:spPr>
          <a:xfrm>
            <a:off x="8143875" y="2305050"/>
            <a:ext cx="3095625" cy="85725"/>
          </a:xfrm>
          <a:prstGeom prst="rect">
            <a:avLst/>
          </a:prstGeom>
          <a:solidFill>
            <a:srgbClr val="087E80"/>
          </a:solidFill>
          <a:ln w="0">
            <a:noFill/>
            <a:prstDash val="solid"/>
          </a:ln>
        </p:spPr>
        <p:txBody>
          <a:bodyPr/>
          <a:lstStyle/>
          <a:p>
            <a:endParaRPr lang="sk-SK"/>
          </a:p>
        </p:txBody>
      </p:sp>
      <p:sp>
        <p:nvSpPr>
          <p:cNvPr id="15" name="Obdĺžnik 14">
            <a:extLst>
              <a:ext uri="{FF2B5EF4-FFF2-40B4-BE49-F238E27FC236}">
                <a16:creationId xmlns:a16="http://schemas.microsoft.com/office/drawing/2014/main" id="{C97D6C5D-B6FD-4EBA-9605-90072B701D8C}"/>
              </a:ext>
            </a:extLst>
          </p:cNvPr>
          <p:cNvSpPr>
            <a:spLocks noGrp="1"/>
          </p:cNvSpPr>
          <p:nvPr/>
        </p:nvSpPr>
        <p:spPr>
          <a:xfrm>
            <a:off x="83724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03</a:t>
            </a:r>
          </a:p>
        </p:txBody>
      </p:sp>
      <p:sp>
        <p:nvSpPr>
          <p:cNvPr id="16" name="Obdĺžnik 15">
            <a:extLst>
              <a:ext uri="{FF2B5EF4-FFF2-40B4-BE49-F238E27FC236}">
                <a16:creationId xmlns:a16="http://schemas.microsoft.com/office/drawing/2014/main" id="{881DAB56-6ED2-479C-ACE0-B1E0E57B0116}"/>
              </a:ext>
            </a:extLst>
          </p:cNvPr>
          <p:cNvSpPr>
            <a:spLocks noGrp="1"/>
          </p:cNvSpPr>
          <p:nvPr/>
        </p:nvSpPr>
        <p:spPr>
          <a:xfrm>
            <a:off x="83724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Kontrola: porovnať dátum, miesto, kapacitu a registráciu</a:t>
            </a:r>
          </a:p>
        </p:txBody>
      </p:sp>
    </p:spTree>
    <p:extLst>
      <p:ext uri="{BB962C8B-B14F-4D97-AF65-F5344CB8AC3E}">
        <p14:creationId xmlns:p14="http://schemas.microsoft.com/office/powerpoint/2010/main" val="259766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F5F3"/>
        </a:solidFill>
        <a:effectLst/>
      </p:bgPr>
    </p:bg>
    <p:spTree>
      <p:nvGrpSpPr>
        <p:cNvPr id="1" name=""/>
        <p:cNvGrpSpPr/>
        <p:nvPr/>
      </p:nvGrpSpPr>
      <p:grpSpPr>
        <a:xfrm>
          <a:off x="0" y="0"/>
          <a:ext cx="0" cy="0"/>
          <a:chOff x="0" y="0"/>
          <a:chExt cx="0" cy="0"/>
        </a:xfrm>
      </p:grpSpPr>
      <p:sp>
        <p:nvSpPr>
          <p:cNvPr id="18" name="Obdĺžnik 17">
            <a:extLst>
              <a:ext uri="{FF2B5EF4-FFF2-40B4-BE49-F238E27FC236}">
                <a16:creationId xmlns:a16="http://schemas.microsoft.com/office/drawing/2014/main" id="{FEA9E047-D25C-4F4D-BE7C-AE16C76EE975}"/>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Kontrola pracovného návrhu</a:t>
            </a:r>
          </a:p>
        </p:txBody>
      </p:sp>
      <p:sp>
        <p:nvSpPr>
          <p:cNvPr id="2" name="Obdĺžnik 1">
            <a:extLst>
              <a:ext uri="{FF2B5EF4-FFF2-40B4-BE49-F238E27FC236}">
                <a16:creationId xmlns:a16="http://schemas.microsoft.com/office/drawing/2014/main" id="{E5596984-97E7-4DDF-9C78-066FD234921A}"/>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71FF3508-C499-47B8-BA06-FAC49AA1A01D}"/>
              </a:ext>
            </a:extLst>
          </p:cNvPr>
          <p:cNvSpPr>
            <a:spLocks noGrp="1"/>
          </p:cNvSpPr>
          <p:nvPr/>
        </p:nvSpPr>
        <p:spPr>
          <a:xfrm>
            <a:off x="714375" y="2305050"/>
            <a:ext cx="3095625" cy="2381250"/>
          </a:xfrm>
          <a:prstGeom prst="rect">
            <a:avLst/>
          </a:prstGeom>
          <a:solidFill>
            <a:srgbClr val="FFFFFF"/>
          </a:solidFill>
          <a:ln w="0">
            <a:noFill/>
            <a:prstDash val="solid"/>
          </a:ln>
        </p:spPr>
        <p:txBody>
          <a:bodyPr/>
          <a:lstStyle/>
          <a:p>
            <a:endParaRPr lang="sk-SK"/>
          </a:p>
        </p:txBody>
      </p:sp>
      <p:sp>
        <p:nvSpPr>
          <p:cNvPr id="4" name="Obdĺžnik 3">
            <a:extLst>
              <a:ext uri="{FF2B5EF4-FFF2-40B4-BE49-F238E27FC236}">
                <a16:creationId xmlns:a16="http://schemas.microsoft.com/office/drawing/2014/main" id="{B3A4D94D-785F-4E63-8386-730A84B88AB6}"/>
              </a:ext>
            </a:extLst>
          </p:cNvPr>
          <p:cNvSpPr>
            <a:spLocks noGrp="1"/>
          </p:cNvSpPr>
          <p:nvPr/>
        </p:nvSpPr>
        <p:spPr>
          <a:xfrm>
            <a:off x="714375" y="2305050"/>
            <a:ext cx="3095625" cy="85725"/>
          </a:xfrm>
          <a:prstGeom prst="rect">
            <a:avLst/>
          </a:prstGeom>
          <a:solidFill>
            <a:srgbClr val="087E80"/>
          </a:solidFill>
          <a:ln w="0">
            <a:noFill/>
            <a:prstDash val="solid"/>
          </a:ln>
        </p:spPr>
        <p:txBody>
          <a:bodyPr/>
          <a:lstStyle/>
          <a:p>
            <a:endParaRPr lang="sk-SK"/>
          </a:p>
        </p:txBody>
      </p:sp>
      <p:sp>
        <p:nvSpPr>
          <p:cNvPr id="5" name="Obdĺžnik 4">
            <a:extLst>
              <a:ext uri="{FF2B5EF4-FFF2-40B4-BE49-F238E27FC236}">
                <a16:creationId xmlns:a16="http://schemas.microsoft.com/office/drawing/2014/main" id="{F695000B-0020-4331-8EDF-D1B588C4497F}"/>
              </a:ext>
            </a:extLst>
          </p:cNvPr>
          <p:cNvSpPr>
            <a:spLocks noGrp="1"/>
          </p:cNvSpPr>
          <p:nvPr/>
        </p:nvSpPr>
        <p:spPr>
          <a:xfrm>
            <a:off x="9429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01</a:t>
            </a:r>
          </a:p>
        </p:txBody>
      </p:sp>
      <p:sp>
        <p:nvSpPr>
          <p:cNvPr id="6" name="Obdĺžnik 5">
            <a:extLst>
              <a:ext uri="{FF2B5EF4-FFF2-40B4-BE49-F238E27FC236}">
                <a16:creationId xmlns:a16="http://schemas.microsoft.com/office/drawing/2014/main" id="{49FB83EA-0787-43C1-81C8-1AB0508A3B6D}"/>
              </a:ext>
            </a:extLst>
          </p:cNvPr>
          <p:cNvSpPr>
            <a:spLocks noGrp="1"/>
          </p:cNvSpPr>
          <p:nvPr/>
        </p:nvSpPr>
        <p:spPr>
          <a:xfrm>
            <a:off x="9429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Údaje zo zdroja musia zostať presné</a:t>
            </a:r>
          </a:p>
        </p:txBody>
      </p:sp>
      <p:sp>
        <p:nvSpPr>
          <p:cNvPr id="7" name="Obdĺžnik 6">
            <a:extLst>
              <a:ext uri="{FF2B5EF4-FFF2-40B4-BE49-F238E27FC236}">
                <a16:creationId xmlns:a16="http://schemas.microsoft.com/office/drawing/2014/main" id="{056BA9E2-12AE-4324-8024-DAE846FEA564}"/>
              </a:ext>
            </a:extLst>
          </p:cNvPr>
          <p:cNvSpPr>
            <a:spLocks noGrp="1"/>
          </p:cNvSpPr>
          <p:nvPr/>
        </p:nvSpPr>
        <p:spPr>
          <a:xfrm>
            <a:off x="390525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8" name="Obdĺžnik 7">
            <a:extLst>
              <a:ext uri="{FF2B5EF4-FFF2-40B4-BE49-F238E27FC236}">
                <a16:creationId xmlns:a16="http://schemas.microsoft.com/office/drawing/2014/main" id="{5E8C0996-617F-44DD-8422-352FF479D0CF}"/>
              </a:ext>
            </a:extLst>
          </p:cNvPr>
          <p:cNvSpPr>
            <a:spLocks noGrp="1"/>
          </p:cNvSpPr>
          <p:nvPr/>
        </p:nvSpPr>
        <p:spPr>
          <a:xfrm>
            <a:off x="4429125" y="2305050"/>
            <a:ext cx="3095625" cy="2381250"/>
          </a:xfrm>
          <a:prstGeom prst="rect">
            <a:avLst/>
          </a:prstGeom>
          <a:solidFill>
            <a:srgbClr val="FFFFFF"/>
          </a:solidFill>
          <a:ln w="0">
            <a:noFill/>
            <a:prstDash val="solid"/>
          </a:ln>
        </p:spPr>
        <p:txBody>
          <a:bodyPr/>
          <a:lstStyle/>
          <a:p>
            <a:endParaRPr lang="sk-SK"/>
          </a:p>
        </p:txBody>
      </p:sp>
      <p:sp>
        <p:nvSpPr>
          <p:cNvPr id="9" name="Obdĺžnik 8">
            <a:extLst>
              <a:ext uri="{FF2B5EF4-FFF2-40B4-BE49-F238E27FC236}">
                <a16:creationId xmlns:a16="http://schemas.microsoft.com/office/drawing/2014/main" id="{31D9B2A3-11CB-4CAB-A075-DC80F78CEA97}"/>
              </a:ext>
            </a:extLst>
          </p:cNvPr>
          <p:cNvSpPr>
            <a:spLocks noGrp="1"/>
          </p:cNvSpPr>
          <p:nvPr/>
        </p:nvSpPr>
        <p:spPr>
          <a:xfrm>
            <a:off x="4429125" y="2305050"/>
            <a:ext cx="3095625" cy="85725"/>
          </a:xfrm>
          <a:prstGeom prst="rect">
            <a:avLst/>
          </a:prstGeom>
          <a:solidFill>
            <a:srgbClr val="087E80"/>
          </a:solidFill>
          <a:ln w="0">
            <a:noFill/>
            <a:prstDash val="solid"/>
          </a:ln>
        </p:spPr>
        <p:txBody>
          <a:bodyPr/>
          <a:lstStyle/>
          <a:p>
            <a:endParaRPr lang="sk-SK"/>
          </a:p>
        </p:txBody>
      </p:sp>
      <p:sp>
        <p:nvSpPr>
          <p:cNvPr id="10" name="Obdĺžnik 9">
            <a:extLst>
              <a:ext uri="{FF2B5EF4-FFF2-40B4-BE49-F238E27FC236}">
                <a16:creationId xmlns:a16="http://schemas.microsoft.com/office/drawing/2014/main" id="{E55CD232-B2DD-42AC-9CD1-9B7DBBB63ADC}"/>
              </a:ext>
            </a:extLst>
          </p:cNvPr>
          <p:cNvSpPr>
            <a:spLocks noGrp="1"/>
          </p:cNvSpPr>
          <p:nvPr/>
        </p:nvSpPr>
        <p:spPr>
          <a:xfrm>
            <a:off x="465772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02</a:t>
            </a:r>
          </a:p>
        </p:txBody>
      </p:sp>
      <p:sp>
        <p:nvSpPr>
          <p:cNvPr id="11" name="Obdĺžnik 10">
            <a:extLst>
              <a:ext uri="{FF2B5EF4-FFF2-40B4-BE49-F238E27FC236}">
                <a16:creationId xmlns:a16="http://schemas.microsoft.com/office/drawing/2014/main" id="{159A3A81-D201-4319-B65D-0DCB1F7727FF}"/>
              </a:ext>
            </a:extLst>
          </p:cNvPr>
          <p:cNvSpPr>
            <a:spLocks noGrp="1"/>
          </p:cNvSpPr>
          <p:nvPr/>
        </p:nvSpPr>
        <p:spPr>
          <a:xfrm>
            <a:off x="465772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Chýbajúci údaj zostáva otvorenou otázkou</a:t>
            </a:r>
          </a:p>
        </p:txBody>
      </p:sp>
      <p:sp>
        <p:nvSpPr>
          <p:cNvPr id="12" name="Obdĺžnik 11">
            <a:extLst>
              <a:ext uri="{FF2B5EF4-FFF2-40B4-BE49-F238E27FC236}">
                <a16:creationId xmlns:a16="http://schemas.microsoft.com/office/drawing/2014/main" id="{1E687E57-3E32-4C65-8550-86B731235329}"/>
              </a:ext>
            </a:extLst>
          </p:cNvPr>
          <p:cNvSpPr>
            <a:spLocks noGrp="1"/>
          </p:cNvSpPr>
          <p:nvPr/>
        </p:nvSpPr>
        <p:spPr>
          <a:xfrm>
            <a:off x="762000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13" name="Obdĺžnik 12">
            <a:extLst>
              <a:ext uri="{FF2B5EF4-FFF2-40B4-BE49-F238E27FC236}">
                <a16:creationId xmlns:a16="http://schemas.microsoft.com/office/drawing/2014/main" id="{BBD7A93E-0D14-48B9-8193-775B0B4E25BA}"/>
              </a:ext>
            </a:extLst>
          </p:cNvPr>
          <p:cNvSpPr>
            <a:spLocks noGrp="1"/>
          </p:cNvSpPr>
          <p:nvPr/>
        </p:nvSpPr>
        <p:spPr>
          <a:xfrm>
            <a:off x="8143875" y="2305050"/>
            <a:ext cx="3095625" cy="2381250"/>
          </a:xfrm>
          <a:prstGeom prst="rect">
            <a:avLst/>
          </a:prstGeom>
          <a:solidFill>
            <a:srgbClr val="FFFFFF"/>
          </a:solidFill>
          <a:ln w="0">
            <a:noFill/>
            <a:prstDash val="solid"/>
          </a:ln>
        </p:spPr>
        <p:txBody>
          <a:bodyPr/>
          <a:lstStyle/>
          <a:p>
            <a:endParaRPr lang="sk-SK"/>
          </a:p>
        </p:txBody>
      </p:sp>
      <p:sp>
        <p:nvSpPr>
          <p:cNvPr id="14" name="Obdĺžnik 13">
            <a:extLst>
              <a:ext uri="{FF2B5EF4-FFF2-40B4-BE49-F238E27FC236}">
                <a16:creationId xmlns:a16="http://schemas.microsoft.com/office/drawing/2014/main" id="{C74B6AF1-3712-47AC-B08D-7A57046E8B56}"/>
              </a:ext>
            </a:extLst>
          </p:cNvPr>
          <p:cNvSpPr>
            <a:spLocks noGrp="1"/>
          </p:cNvSpPr>
          <p:nvPr/>
        </p:nvSpPr>
        <p:spPr>
          <a:xfrm>
            <a:off x="8143875" y="2305050"/>
            <a:ext cx="3095625" cy="85725"/>
          </a:xfrm>
          <a:prstGeom prst="rect">
            <a:avLst/>
          </a:prstGeom>
          <a:solidFill>
            <a:srgbClr val="087E80"/>
          </a:solidFill>
          <a:ln w="0">
            <a:noFill/>
            <a:prstDash val="solid"/>
          </a:ln>
        </p:spPr>
        <p:txBody>
          <a:bodyPr/>
          <a:lstStyle/>
          <a:p>
            <a:endParaRPr lang="sk-SK"/>
          </a:p>
        </p:txBody>
      </p:sp>
      <p:sp>
        <p:nvSpPr>
          <p:cNvPr id="15" name="Obdĺžnik 14">
            <a:extLst>
              <a:ext uri="{FF2B5EF4-FFF2-40B4-BE49-F238E27FC236}">
                <a16:creationId xmlns:a16="http://schemas.microsoft.com/office/drawing/2014/main" id="{8AA4CEBE-7028-4B4F-AC20-53D26F2DCFE7}"/>
              </a:ext>
            </a:extLst>
          </p:cNvPr>
          <p:cNvSpPr>
            <a:spLocks noGrp="1"/>
          </p:cNvSpPr>
          <p:nvPr/>
        </p:nvSpPr>
        <p:spPr>
          <a:xfrm>
            <a:off x="83724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03</a:t>
            </a:r>
          </a:p>
        </p:txBody>
      </p:sp>
      <p:sp>
        <p:nvSpPr>
          <p:cNvPr id="16" name="Obdĺžnik 15">
            <a:extLst>
              <a:ext uri="{FF2B5EF4-FFF2-40B4-BE49-F238E27FC236}">
                <a16:creationId xmlns:a16="http://schemas.microsoft.com/office/drawing/2014/main" id="{13FBA6FE-DA80-492B-8644-059745C6043E}"/>
              </a:ext>
            </a:extLst>
          </p:cNvPr>
          <p:cNvSpPr>
            <a:spLocks noGrp="1"/>
          </p:cNvSpPr>
          <p:nvPr/>
        </p:nvSpPr>
        <p:spPr>
          <a:xfrm>
            <a:off x="83724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Človek kontroluje a schvaľuje konečný výstup</a:t>
            </a:r>
          </a:p>
        </p:txBody>
      </p:sp>
    </p:spTree>
    <p:extLst>
      <p:ext uri="{BB962C8B-B14F-4D97-AF65-F5344CB8AC3E}">
        <p14:creationId xmlns:p14="http://schemas.microsoft.com/office/powerpoint/2010/main" val="251746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02A3A"/>
        </a:solidFill>
        <a:effectLst/>
      </p:bgPr>
    </p:bg>
    <p:spTree>
      <p:nvGrpSpPr>
        <p:cNvPr id="1" name=""/>
        <p:cNvGrpSpPr/>
        <p:nvPr/>
      </p:nvGrpSpPr>
      <p:grpSpPr>
        <a:xfrm>
          <a:off x="0" y="0"/>
          <a:ext cx="0" cy="0"/>
          <a:chOff x="0" y="0"/>
          <a:chExt cx="0" cy="0"/>
        </a:xfrm>
      </p:grpSpPr>
      <p:sp>
        <p:nvSpPr>
          <p:cNvPr id="7" name="Obdĺžnik 6">
            <a:extLst>
              <a:ext uri="{FF2B5EF4-FFF2-40B4-BE49-F238E27FC236}">
                <a16:creationId xmlns:a16="http://schemas.microsoft.com/office/drawing/2014/main" id="{5A645681-8513-4DE9-B73A-F01B3BEDF089}"/>
              </a:ext>
            </a:extLst>
          </p:cNvPr>
          <p:cNvSpPr>
            <a:spLocks noGrp="1"/>
          </p:cNvSpPr>
          <p:nvPr/>
        </p:nvSpPr>
        <p:spPr>
          <a:xfrm>
            <a:off x="714375" y="876300"/>
            <a:ext cx="7334250" cy="1352550"/>
          </a:xfrm>
          <a:prstGeom prst="rect">
            <a:avLst/>
          </a:prstGeom>
          <a:noFill/>
          <a:ln w="0">
            <a:noFill/>
            <a:prstDash val="solid"/>
          </a:ln>
        </p:spPr>
        <p:txBody>
          <a:bodyPr wrap="square" lIns="0" tIns="0" rIns="0" bIns="0" anchor="ctr"/>
          <a:lstStyle>
            <a:defPPr>
              <a:defRPr sz="3300" b="1">
                <a:solidFill>
                  <a:srgbClr val="FFFFFF"/>
                </a:solidFill>
                <a:latin typeface="DejaVu Sans"/>
                <a:ea typeface="DejaVu Sans"/>
                <a:cs typeface="DejaVu Sans"/>
              </a:defRPr>
            </a:defP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B. Komunikácia</a:t>
            </a:r>
          </a:p>
        </p:txBody>
      </p:sp>
      <p:sp>
        <p:nvSpPr>
          <p:cNvPr id="2" name="Obdĺžnik 1">
            <a:extLst>
              <a:ext uri="{FF2B5EF4-FFF2-40B4-BE49-F238E27FC236}">
                <a16:creationId xmlns:a16="http://schemas.microsoft.com/office/drawing/2014/main" id="{02E60BA6-693C-44B7-8E2B-76BE9BEA2AD2}"/>
              </a:ext>
            </a:extLst>
          </p:cNvPr>
          <p:cNvSpPr>
            <a:spLocks noGrp="1"/>
          </p:cNvSpPr>
          <p:nvPr/>
        </p:nvSpPr>
        <p:spPr>
          <a:xfrm>
            <a:off x="733425" y="2381250"/>
            <a:ext cx="1190625" cy="66675"/>
          </a:xfrm>
          <a:prstGeom prst="rect">
            <a:avLst/>
          </a:prstGeom>
          <a:solidFill>
            <a:srgbClr val="E99661"/>
          </a:solidFill>
          <a:ln w="0">
            <a:noFill/>
            <a:prstDash val="solid"/>
          </a:ln>
        </p:spPr>
        <p:txBody>
          <a:bodyPr/>
          <a:lstStyle/>
          <a:p>
            <a:endParaRPr lang="sk-SK"/>
          </a:p>
        </p:txBody>
      </p:sp>
      <p:sp>
        <p:nvSpPr>
          <p:cNvPr id="3" name="Obdĺžnik 2">
            <a:extLst>
              <a:ext uri="{FF2B5EF4-FFF2-40B4-BE49-F238E27FC236}">
                <a16:creationId xmlns:a16="http://schemas.microsoft.com/office/drawing/2014/main" id="{04FA4674-441D-48AE-8AA8-B17371FA5E85}"/>
              </a:ext>
            </a:extLst>
          </p:cNvPr>
          <p:cNvSpPr>
            <a:spLocks noGrp="1"/>
          </p:cNvSpPr>
          <p:nvPr/>
        </p:nvSpPr>
        <p:spPr>
          <a:xfrm>
            <a:off x="9496425" y="1352550"/>
            <a:ext cx="2000250" cy="2286000"/>
          </a:xfrm>
          <a:prstGeom prst="rect">
            <a:avLst/>
          </a:prstGeom>
          <a:noFill/>
          <a:ln w="0">
            <a:noFill/>
            <a:prstDash val="solid"/>
          </a:ln>
        </p:spPr>
        <p:txBody>
          <a:bodyPr wrap="square" lIns="0" tIns="0" rIns="0" bIns="0" anchor="ctr"/>
          <a:lstStyle>
            <a:defPPr>
              <a:defRPr sz="12375" b="1">
                <a:solidFill>
                  <a:srgbClr val="214758"/>
                </a:solidFill>
                <a:latin typeface="DejaVu Sans"/>
                <a:ea typeface="DejaVu Sans"/>
                <a:cs typeface="DejaVu Sans"/>
              </a:defRPr>
            </a:defPPr>
          </a:lstStyle>
          <a:p>
            <a:pPr>
              <a:defRPr sz="12375" b="1">
                <a:solidFill>
                  <a:srgbClr val="214758"/>
                </a:solidFill>
                <a:latin typeface="DejaVu Sans"/>
                <a:ea typeface="DejaVu Sans"/>
                <a:cs typeface="DejaVu Sans"/>
              </a:defRPr>
            </a:pPr>
            <a:r>
              <a:rPr sz="12375" b="1">
                <a:solidFill>
                  <a:srgbClr val="214758"/>
                </a:solidFill>
                <a:latin typeface="DejaVu Sans"/>
                <a:ea typeface="DejaVu Sans"/>
                <a:cs typeface="DejaVu Sans"/>
              </a:rPr>
              <a:t>B</a:t>
            </a:r>
          </a:p>
        </p:txBody>
      </p:sp>
      <p:sp>
        <p:nvSpPr>
          <p:cNvPr id="4" name="Obdĺžnik 3">
            <a:extLst>
              <a:ext uri="{FF2B5EF4-FFF2-40B4-BE49-F238E27FC236}">
                <a16:creationId xmlns:a16="http://schemas.microsoft.com/office/drawing/2014/main" id="{A63ADBA4-3E34-4F51-BB75-5DE754B8FBF9}"/>
              </a:ext>
            </a:extLst>
          </p:cNvPr>
          <p:cNvSpPr>
            <a:spLocks noGrp="1"/>
          </p:cNvSpPr>
          <p:nvPr/>
        </p:nvSpPr>
        <p:spPr>
          <a:xfrm>
            <a:off x="742950" y="3067050"/>
            <a:ext cx="7572375" cy="742950"/>
          </a:xfrm>
          <a:prstGeom prst="rect">
            <a:avLst/>
          </a:prstGeom>
          <a:noFill/>
          <a:ln w="0">
            <a:noFill/>
            <a:prstDash val="solid"/>
          </a:ln>
        </p:spPr>
        <p:txBody>
          <a:bodyPr wrap="square" lIns="0" tIns="0" rIns="0" bIns="0" anchor="ctr"/>
          <a:lstStyle>
            <a:defPPr>
              <a:defRPr sz="1800" b="1">
                <a:solidFill>
                  <a:srgbClr val="CBDEDF"/>
                </a:solidFill>
                <a:latin typeface="DejaVu Sans"/>
                <a:ea typeface="DejaVu Sans"/>
                <a:cs typeface="DejaVu Sans"/>
              </a:defRPr>
            </a:defPPr>
          </a:lstStyle>
          <a:p>
            <a:pPr>
              <a:defRPr sz="1800" b="1">
                <a:solidFill>
                  <a:srgbClr val="CBDEDF"/>
                </a:solidFill>
                <a:latin typeface="DejaVu Sans"/>
                <a:ea typeface="DejaVu Sans"/>
                <a:cs typeface="DejaVu Sans"/>
              </a:defRPr>
            </a:pPr>
            <a:r>
              <a:rPr sz="1800" b="1">
                <a:solidFill>
                  <a:srgbClr val="CBDEDF"/>
                </a:solidFill>
                <a:latin typeface="DejaVu Sans"/>
                <a:ea typeface="DejaVu Sans"/>
                <a:cs typeface="DejaVu Sans"/>
              </a:rPr>
              <a:t>Pozvánka, odpoveď študentovi, pripomienka</a:t>
            </a:r>
          </a:p>
        </p:txBody>
      </p:sp>
      <p:sp>
        <p:nvSpPr>
          <p:cNvPr id="5" name="Obdĺžnik 4">
            <a:extLst>
              <a:ext uri="{FF2B5EF4-FFF2-40B4-BE49-F238E27FC236}">
                <a16:creationId xmlns:a16="http://schemas.microsoft.com/office/drawing/2014/main" id="{004F3E18-E655-416F-A538-AFA195F4C1E8}"/>
              </a:ext>
            </a:extLst>
          </p:cNvPr>
          <p:cNvSpPr>
            <a:spLocks noGrp="1"/>
          </p:cNvSpPr>
          <p:nvPr/>
        </p:nvSpPr>
        <p:spPr>
          <a:xfrm>
            <a:off x="742950" y="3962400"/>
            <a:ext cx="7572375" cy="742950"/>
          </a:xfrm>
          <a:prstGeom prst="rect">
            <a:avLst/>
          </a:prstGeom>
          <a:noFill/>
          <a:ln w="0">
            <a:noFill/>
            <a:prstDash val="solid"/>
          </a:ln>
        </p:spPr>
        <p:txBody>
          <a:bodyPr wrap="square" lIns="0" tIns="0" rIns="0" bIns="0" anchor="ctr"/>
          <a:lstStyle>
            <a:defPPr>
              <a:defRPr sz="1800" b="0">
                <a:solidFill>
                  <a:srgbClr val="CBDEDF"/>
                </a:solidFill>
                <a:latin typeface="DejaVu Sans"/>
                <a:ea typeface="DejaVu Sans"/>
                <a:cs typeface="DejaVu Sans"/>
              </a:defRPr>
            </a:defPPr>
          </a:lstStyle>
          <a:p>
            <a:pPr>
              <a:defRPr sz="1800" b="0">
                <a:solidFill>
                  <a:srgbClr val="CBDEDF"/>
                </a:solidFill>
                <a:latin typeface="DejaVu Sans"/>
                <a:ea typeface="DejaVu Sans"/>
                <a:cs typeface="DejaVu Sans"/>
              </a:defRPr>
            </a:pPr>
            <a:r>
              <a:rPr sz="1800" b="0">
                <a:solidFill>
                  <a:srgbClr val="CBDEDF"/>
                </a:solidFill>
                <a:latin typeface="DejaVu Sans"/>
                <a:ea typeface="DejaVu Sans"/>
                <a:cs typeface="DejaVu Sans"/>
              </a:rPr>
              <a:t>Vecný obsah musí prežiť úpravu štýlu</a:t>
            </a:r>
          </a:p>
        </p:txBody>
      </p:sp>
    </p:spTree>
    <p:extLst>
      <p:ext uri="{BB962C8B-B14F-4D97-AF65-F5344CB8AC3E}">
        <p14:creationId xmlns:p14="http://schemas.microsoft.com/office/powerpoint/2010/main" val="421460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645B16EE-D2CD-4F00-95B6-C985553588A1}"/>
              </a:ext>
            </a:extLst>
          </p:cNvPr>
          <p:cNvSpPr>
            <a:spLocks noGrp="1"/>
          </p:cNvSpPr>
          <p:nvPr/>
        </p:nvSpPr>
        <p:spPr>
          <a:xfrm>
            <a:off x="0" y="0"/>
            <a:ext cx="161925" cy="6858000"/>
          </a:xfrm>
          <a:prstGeom prst="rect">
            <a:avLst/>
          </a:prstGeom>
          <a:solidFill>
            <a:srgbClr val="087E80"/>
          </a:solidFill>
          <a:ln w="0">
            <a:noFill/>
            <a:prstDash val="solid"/>
          </a:ln>
        </p:spPr>
        <p:txBody>
          <a:bodyPr/>
          <a:lstStyle/>
          <a:p>
            <a:endParaRPr lang="sk-SK"/>
          </a:p>
        </p:txBody>
      </p:sp>
      <p:sp>
        <p:nvSpPr>
          <p:cNvPr id="2" name="Obdĺžnik 1">
            <a:extLst>
              <a:ext uri="{FF2B5EF4-FFF2-40B4-BE49-F238E27FC236}">
                <a16:creationId xmlns:a16="http://schemas.microsoft.com/office/drawing/2014/main" id="{61FF3915-A186-42FE-989B-1A75550E4332}"/>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B1. Pozvánka na školenie</a:t>
            </a:r>
          </a:p>
        </p:txBody>
      </p:sp>
      <p:sp>
        <p:nvSpPr>
          <p:cNvPr id="3" name="Obdĺžnik 2">
            <a:extLst>
              <a:ext uri="{FF2B5EF4-FFF2-40B4-BE49-F238E27FC236}">
                <a16:creationId xmlns:a16="http://schemas.microsoft.com/office/drawing/2014/main" id="{5CA05E95-D73C-49EF-B85C-6B9491C5803D}"/>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B</a:t>
            </a:r>
          </a:p>
        </p:txBody>
      </p:sp>
      <p:sp>
        <p:nvSpPr>
          <p:cNvPr id="4" name="Obdĺžnik 3">
            <a:extLst>
              <a:ext uri="{FF2B5EF4-FFF2-40B4-BE49-F238E27FC236}">
                <a16:creationId xmlns:a16="http://schemas.microsoft.com/office/drawing/2014/main" id="{E3C20288-B792-49A0-BCDB-5D3558C4D1BD}"/>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Pripraviť jasný e-mail z neusporiadaných organizačných poznámok.</a:t>
            </a:r>
          </a:p>
        </p:txBody>
      </p:sp>
      <p:sp>
        <p:nvSpPr>
          <p:cNvPr id="5" name="Obdĺžnik 4">
            <a:extLst>
              <a:ext uri="{FF2B5EF4-FFF2-40B4-BE49-F238E27FC236}">
                <a16:creationId xmlns:a16="http://schemas.microsoft.com/office/drawing/2014/main" id="{1B0F40FF-B386-4070-8D5A-B87EDECC9065}"/>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EDFEAA95-3A1B-4730-986B-5DF0D075A429}"/>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087E80"/>
                </a:solidFill>
                <a:latin typeface="DejaVu Sans"/>
                <a:ea typeface="DejaVu Sans"/>
                <a:cs typeface="DejaVu Sans"/>
              </a:defRPr>
            </a:defPPr>
          </a:lstStyle>
          <a:p>
            <a:pPr>
              <a:defRPr sz="1950" b="1">
                <a:solidFill>
                  <a:srgbClr val="087E80"/>
                </a:solidFill>
                <a:latin typeface="DejaVu Sans"/>
                <a:ea typeface="DejaVu Sans"/>
                <a:cs typeface="DejaVu Sans"/>
              </a:defRPr>
            </a:pPr>
            <a:r>
              <a:rPr sz="1950" b="1">
                <a:solidFill>
                  <a:srgbClr val="087E80"/>
                </a:solidFill>
                <a:latin typeface="DejaVu Sans"/>
                <a:ea typeface="DejaVu Sans"/>
                <a:cs typeface="DejaVu Sans"/>
              </a:rPr>
              <a:t>Porovnanie: Dva termíny a kapacita</a:t>
            </a:r>
          </a:p>
        </p:txBody>
      </p:sp>
      <p:sp>
        <p:nvSpPr>
          <p:cNvPr id="7" name="Obdĺžnik 6">
            <a:extLst>
              <a:ext uri="{FF2B5EF4-FFF2-40B4-BE49-F238E27FC236}">
                <a16:creationId xmlns:a16="http://schemas.microsoft.com/office/drawing/2014/main" id="{B4A4AC7E-90ED-49D2-953C-553F45A7B4B6}"/>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dva nové rozhovory, rovnaký podklad; potom kontrola</a:t>
            </a:r>
          </a:p>
        </p:txBody>
      </p:sp>
      <p:sp>
        <p:nvSpPr>
          <p:cNvPr id="8" name="Obdĺžnik 7">
            <a:extLst>
              <a:ext uri="{FF2B5EF4-FFF2-40B4-BE49-F238E27FC236}">
                <a16:creationId xmlns:a16="http://schemas.microsoft.com/office/drawing/2014/main" id="{73629BCF-FF5C-4B00-8028-D5796497D182}"/>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172060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92EB78BD-21B6-4C1D-A7A8-8261C1F1AF08}"/>
              </a:ext>
            </a:extLst>
          </p:cNvPr>
          <p:cNvSpPr>
            <a:spLocks noGrp="1"/>
          </p:cNvSpPr>
          <p:nvPr/>
        </p:nvSpPr>
        <p:spPr>
          <a:xfrm>
            <a:off x="0" y="0"/>
            <a:ext cx="161925" cy="6858000"/>
          </a:xfrm>
          <a:prstGeom prst="rect">
            <a:avLst/>
          </a:prstGeom>
          <a:solidFill>
            <a:srgbClr val="087E80"/>
          </a:solidFill>
          <a:ln w="0">
            <a:noFill/>
            <a:prstDash val="solid"/>
          </a:ln>
        </p:spPr>
        <p:txBody>
          <a:bodyPr/>
          <a:lstStyle/>
          <a:p>
            <a:endParaRPr lang="sk-SK"/>
          </a:p>
        </p:txBody>
      </p:sp>
      <p:sp>
        <p:nvSpPr>
          <p:cNvPr id="2" name="Obdĺžnik 1">
            <a:extLst>
              <a:ext uri="{FF2B5EF4-FFF2-40B4-BE49-F238E27FC236}">
                <a16:creationId xmlns:a16="http://schemas.microsoft.com/office/drawing/2014/main" id="{0360C8DF-8DD0-47A5-ADAD-9447EFDD3B14}"/>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B2. Odpoveď na otázku študenta</a:t>
            </a:r>
          </a:p>
        </p:txBody>
      </p:sp>
      <p:sp>
        <p:nvSpPr>
          <p:cNvPr id="3" name="Obdĺžnik 2">
            <a:extLst>
              <a:ext uri="{FF2B5EF4-FFF2-40B4-BE49-F238E27FC236}">
                <a16:creationId xmlns:a16="http://schemas.microsoft.com/office/drawing/2014/main" id="{04DB4263-35C2-402B-9C23-1AF2A8F8BAB0}"/>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B</a:t>
            </a:r>
          </a:p>
        </p:txBody>
      </p:sp>
      <p:sp>
        <p:nvSpPr>
          <p:cNvPr id="4" name="Obdĺžnik 3">
            <a:extLst>
              <a:ext uri="{FF2B5EF4-FFF2-40B4-BE49-F238E27FC236}">
                <a16:creationId xmlns:a16="http://schemas.microsoft.com/office/drawing/2014/main" id="{1B43B7BE-34E1-4619-87CD-FF92991AFDE6}"/>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Odpovedať na neúplnú žiadosť bez domýšľania pravidiel.</a:t>
            </a:r>
          </a:p>
        </p:txBody>
      </p:sp>
      <p:sp>
        <p:nvSpPr>
          <p:cNvPr id="5" name="Obdĺžnik 4">
            <a:extLst>
              <a:ext uri="{FF2B5EF4-FFF2-40B4-BE49-F238E27FC236}">
                <a16:creationId xmlns:a16="http://schemas.microsoft.com/office/drawing/2014/main" id="{BF821A0B-018C-4956-A35D-C300CEC40897}"/>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52AA38B9-7AEC-4171-8B74-28C695FF4857}"/>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087E80"/>
                </a:solidFill>
                <a:latin typeface="DejaVu Sans"/>
                <a:ea typeface="DejaVu Sans"/>
                <a:cs typeface="DejaVu Sans"/>
              </a:defRPr>
            </a:defPPr>
          </a:lstStyle>
          <a:p>
            <a:pPr>
              <a:defRPr sz="1950" b="1">
                <a:solidFill>
                  <a:srgbClr val="087E80"/>
                </a:solidFill>
                <a:latin typeface="DejaVu Sans"/>
                <a:ea typeface="DejaVu Sans"/>
                <a:cs typeface="DejaVu Sans"/>
              </a:defRPr>
            </a:pPr>
            <a:r>
              <a:rPr sz="1950" b="1">
                <a:solidFill>
                  <a:srgbClr val="087E80"/>
                </a:solidFill>
                <a:latin typeface="DejaVu Sans"/>
                <a:ea typeface="DejaVu Sans"/>
                <a:cs typeface="DejaVu Sans"/>
              </a:rPr>
              <a:t>Porovnanie: Chýbajúce údaje bez sľubu</a:t>
            </a:r>
          </a:p>
        </p:txBody>
      </p:sp>
      <p:sp>
        <p:nvSpPr>
          <p:cNvPr id="7" name="Obdĺžnik 6">
            <a:extLst>
              <a:ext uri="{FF2B5EF4-FFF2-40B4-BE49-F238E27FC236}">
                <a16:creationId xmlns:a16="http://schemas.microsoft.com/office/drawing/2014/main" id="{7373DEFC-E4E1-4730-A81B-13B18615AB7B}"/>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dva nové rozhovory, rovnaký podklad; potom kontrola</a:t>
            </a:r>
          </a:p>
        </p:txBody>
      </p:sp>
      <p:sp>
        <p:nvSpPr>
          <p:cNvPr id="8" name="Obdĺžnik 7">
            <a:extLst>
              <a:ext uri="{FF2B5EF4-FFF2-40B4-BE49-F238E27FC236}">
                <a16:creationId xmlns:a16="http://schemas.microsoft.com/office/drawing/2014/main" id="{8CEFC66A-8584-492D-90F5-ECC10991DB30}"/>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812885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219DCDBC-0B31-488C-8ED0-126C46719C9A}"/>
              </a:ext>
            </a:extLst>
          </p:cNvPr>
          <p:cNvSpPr>
            <a:spLocks noGrp="1"/>
          </p:cNvSpPr>
          <p:nvPr/>
        </p:nvSpPr>
        <p:spPr>
          <a:xfrm>
            <a:off x="0" y="0"/>
            <a:ext cx="161925" cy="6858000"/>
          </a:xfrm>
          <a:prstGeom prst="rect">
            <a:avLst/>
          </a:prstGeom>
          <a:solidFill>
            <a:srgbClr val="087E80"/>
          </a:solidFill>
          <a:ln w="0">
            <a:noFill/>
            <a:prstDash val="solid"/>
          </a:ln>
        </p:spPr>
        <p:txBody>
          <a:bodyPr/>
          <a:lstStyle/>
          <a:p>
            <a:endParaRPr lang="sk-SK"/>
          </a:p>
        </p:txBody>
      </p:sp>
      <p:sp>
        <p:nvSpPr>
          <p:cNvPr id="2" name="Obdĺžnik 1">
            <a:extLst>
              <a:ext uri="{FF2B5EF4-FFF2-40B4-BE49-F238E27FC236}">
                <a16:creationId xmlns:a16="http://schemas.microsoft.com/office/drawing/2014/main" id="{0A6D9CA9-ED41-4BB5-BD83-A2A854429D31}"/>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B3. Pripomienka podkladov</a:t>
            </a:r>
          </a:p>
        </p:txBody>
      </p:sp>
      <p:sp>
        <p:nvSpPr>
          <p:cNvPr id="3" name="Obdĺžnik 2">
            <a:extLst>
              <a:ext uri="{FF2B5EF4-FFF2-40B4-BE49-F238E27FC236}">
                <a16:creationId xmlns:a16="http://schemas.microsoft.com/office/drawing/2014/main" id="{D20B6C50-6392-402D-A535-FC1890395BDE}"/>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B</a:t>
            </a:r>
          </a:p>
        </p:txBody>
      </p:sp>
      <p:sp>
        <p:nvSpPr>
          <p:cNvPr id="4" name="Obdĺžnik 3">
            <a:extLst>
              <a:ext uri="{FF2B5EF4-FFF2-40B4-BE49-F238E27FC236}">
                <a16:creationId xmlns:a16="http://schemas.microsoft.com/office/drawing/2014/main" id="{F243D10B-515E-4335-9CC1-35E1F772767B}"/>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Upraviť strohý text do zdvorilého univerzitného tónu.</a:t>
            </a:r>
          </a:p>
        </p:txBody>
      </p:sp>
      <p:sp>
        <p:nvSpPr>
          <p:cNvPr id="5" name="Obdĺžnik 4">
            <a:extLst>
              <a:ext uri="{FF2B5EF4-FFF2-40B4-BE49-F238E27FC236}">
                <a16:creationId xmlns:a16="http://schemas.microsoft.com/office/drawing/2014/main" id="{E9A8346A-5850-4617-98FE-5D4242465EA8}"/>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EBA95A7D-BC4A-4CA7-B34F-2909488F2EB1}"/>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087E80"/>
                </a:solidFill>
                <a:latin typeface="DejaVu Sans"/>
                <a:ea typeface="DejaVu Sans"/>
                <a:cs typeface="DejaVu Sans"/>
              </a:defRPr>
            </a:defPPr>
          </a:lstStyle>
          <a:p>
            <a:pPr>
              <a:defRPr sz="1950" b="1">
                <a:solidFill>
                  <a:srgbClr val="087E80"/>
                </a:solidFill>
                <a:latin typeface="DejaVu Sans"/>
                <a:ea typeface="DejaVu Sans"/>
                <a:cs typeface="DejaVu Sans"/>
              </a:defRPr>
            </a:pPr>
            <a:r>
              <a:rPr sz="1950" b="1">
                <a:solidFill>
                  <a:srgbClr val="087E80"/>
                </a:solidFill>
                <a:latin typeface="DejaVu Sans"/>
                <a:ea typeface="DejaVu Sans"/>
                <a:cs typeface="DejaVu Sans"/>
              </a:rPr>
              <a:t>Porovnanie: Zdvorilosť bez vymyslenej sankcie</a:t>
            </a:r>
          </a:p>
        </p:txBody>
      </p:sp>
      <p:sp>
        <p:nvSpPr>
          <p:cNvPr id="7" name="Obdĺžnik 6">
            <a:extLst>
              <a:ext uri="{FF2B5EF4-FFF2-40B4-BE49-F238E27FC236}">
                <a16:creationId xmlns:a16="http://schemas.microsoft.com/office/drawing/2014/main" id="{12923D7B-72F1-4740-AD58-84C03A9D9C9D}"/>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dva nové rozhovory, rovnaký podklad; potom kontrola</a:t>
            </a:r>
          </a:p>
        </p:txBody>
      </p:sp>
      <p:sp>
        <p:nvSpPr>
          <p:cNvPr id="8" name="Obdĺžnik 7">
            <a:extLst>
              <a:ext uri="{FF2B5EF4-FFF2-40B4-BE49-F238E27FC236}">
                <a16:creationId xmlns:a16="http://schemas.microsoft.com/office/drawing/2014/main" id="{3A8FBC45-C220-4767-BA2E-A3F6FD21A8F8}"/>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210633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02A3A"/>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E3D1709E-0E04-4371-BCAD-3EEAE36D086C}"/>
              </a:ext>
            </a:extLst>
          </p:cNvPr>
          <p:cNvSpPr>
            <a:spLocks noGrp="1"/>
          </p:cNvSpPr>
          <p:nvPr/>
        </p:nvSpPr>
        <p:spPr>
          <a:xfrm>
            <a:off x="685800" y="666750"/>
            <a:ext cx="10477500" cy="895350"/>
          </a:xfrm>
          <a:prstGeom prst="rect">
            <a:avLst/>
          </a:prstGeom>
          <a:noFill/>
          <a:ln w="0">
            <a:noFill/>
            <a:prstDash val="solid"/>
          </a:ln>
        </p:spPr>
        <p:txBody>
          <a:bodyPr wrap="square" lIns="0" tIns="0" rIns="0" bIns="0" anchor="ctr"/>
          <a:lstStyle>
            <a:defPPr>
              <a:defRPr sz="2775" b="1">
                <a:solidFill>
                  <a:srgbClr val="FFFFFF"/>
                </a:solidFill>
                <a:latin typeface="DejaVu Sans"/>
                <a:ea typeface="DejaVu Sans"/>
                <a:cs typeface="DejaVu Sans"/>
              </a:defRPr>
            </a:defPPr>
          </a:lstStyle>
          <a:p>
            <a:pPr>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Komunikácia: čo skontrolovať</a:t>
            </a:r>
          </a:p>
        </p:txBody>
      </p:sp>
      <p:sp>
        <p:nvSpPr>
          <p:cNvPr id="2" name="Obdĺžnik 1">
            <a:extLst>
              <a:ext uri="{FF2B5EF4-FFF2-40B4-BE49-F238E27FC236}">
                <a16:creationId xmlns:a16="http://schemas.microsoft.com/office/drawing/2014/main" id="{F072A811-77F8-4389-84DB-03B705565737}"/>
              </a:ext>
            </a:extLst>
          </p:cNvPr>
          <p:cNvSpPr>
            <a:spLocks noGrp="1"/>
          </p:cNvSpPr>
          <p:nvPr/>
        </p:nvSpPr>
        <p:spPr>
          <a:xfrm>
            <a:off x="733425" y="1752600"/>
            <a:ext cx="1104900" cy="66675"/>
          </a:xfrm>
          <a:prstGeom prst="rect">
            <a:avLst/>
          </a:prstGeom>
          <a:solidFill>
            <a:srgbClr val="E99661"/>
          </a:solidFill>
          <a:ln w="0">
            <a:noFill/>
            <a:prstDash val="solid"/>
          </a:ln>
        </p:spPr>
        <p:txBody>
          <a:bodyPr/>
          <a:lstStyle/>
          <a:p>
            <a:endParaRPr lang="sk-SK"/>
          </a:p>
        </p:txBody>
      </p:sp>
      <p:sp>
        <p:nvSpPr>
          <p:cNvPr id="3" name="Obdĺžnik 2">
            <a:extLst>
              <a:ext uri="{FF2B5EF4-FFF2-40B4-BE49-F238E27FC236}">
                <a16:creationId xmlns:a16="http://schemas.microsoft.com/office/drawing/2014/main" id="{83A30504-05E7-4AE1-904F-2FD37EC4B2E0}"/>
              </a:ext>
            </a:extLst>
          </p:cNvPr>
          <p:cNvSpPr>
            <a:spLocks noGrp="1"/>
          </p:cNvSpPr>
          <p:nvPr/>
        </p:nvSpPr>
        <p:spPr>
          <a:xfrm>
            <a:off x="771525" y="233362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01</a:t>
            </a:r>
          </a:p>
        </p:txBody>
      </p:sp>
      <p:sp>
        <p:nvSpPr>
          <p:cNvPr id="4" name="Obdĺžnik 3">
            <a:extLst>
              <a:ext uri="{FF2B5EF4-FFF2-40B4-BE49-F238E27FC236}">
                <a16:creationId xmlns:a16="http://schemas.microsoft.com/office/drawing/2014/main" id="{3DC4916E-5E33-46C0-8147-72D4C45B29A0}"/>
              </a:ext>
            </a:extLst>
          </p:cNvPr>
          <p:cNvSpPr>
            <a:spLocks noGrp="1"/>
          </p:cNvSpPr>
          <p:nvPr/>
        </p:nvSpPr>
        <p:spPr>
          <a:xfrm>
            <a:off x="1695450" y="2409825"/>
            <a:ext cx="9382125" cy="723900"/>
          </a:xfrm>
          <a:prstGeom prst="rect">
            <a:avLst/>
          </a:prstGeom>
          <a:noFill/>
          <a:ln w="0">
            <a:noFill/>
            <a:prstDash val="solid"/>
          </a:ln>
        </p:spPr>
        <p:txBody>
          <a:bodyPr wrap="square" lIns="0" tIns="0" rIns="0" bIns="0" anchor="ctr"/>
          <a:lstStyle>
            <a:defPPr>
              <a:defRPr sz="2025" b="1">
                <a:solidFill>
                  <a:srgbClr val="FFFFFF"/>
                </a:solidFill>
                <a:latin typeface="DejaVu Sans"/>
                <a:ea typeface="DejaVu Sans"/>
                <a:cs typeface="DejaVu Sans"/>
              </a:defRPr>
            </a:defPPr>
          </a:lstStyle>
          <a:p>
            <a:pP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Adresát, tón a cieľ správy</a:t>
            </a:r>
          </a:p>
        </p:txBody>
      </p:sp>
      <p:sp>
        <p:nvSpPr>
          <p:cNvPr id="5" name="Obdĺžnik 4">
            <a:extLst>
              <a:ext uri="{FF2B5EF4-FFF2-40B4-BE49-F238E27FC236}">
                <a16:creationId xmlns:a16="http://schemas.microsoft.com/office/drawing/2014/main" id="{18695468-077F-480F-AA4F-A578C56DFE85}"/>
              </a:ext>
            </a:extLst>
          </p:cNvPr>
          <p:cNvSpPr>
            <a:spLocks noGrp="1"/>
          </p:cNvSpPr>
          <p:nvPr/>
        </p:nvSpPr>
        <p:spPr>
          <a:xfrm>
            <a:off x="771525" y="349567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02</a:t>
            </a:r>
          </a:p>
        </p:txBody>
      </p:sp>
      <p:sp>
        <p:nvSpPr>
          <p:cNvPr id="6" name="Obdĺžnik 5">
            <a:extLst>
              <a:ext uri="{FF2B5EF4-FFF2-40B4-BE49-F238E27FC236}">
                <a16:creationId xmlns:a16="http://schemas.microsoft.com/office/drawing/2014/main" id="{C3E37CFF-B1F0-4FD5-BEA3-E80F83CAD235}"/>
              </a:ext>
            </a:extLst>
          </p:cNvPr>
          <p:cNvSpPr>
            <a:spLocks noGrp="1"/>
          </p:cNvSpPr>
          <p:nvPr/>
        </p:nvSpPr>
        <p:spPr>
          <a:xfrm>
            <a:off x="1695450" y="3571875"/>
            <a:ext cx="9382125" cy="723900"/>
          </a:xfrm>
          <a:prstGeom prst="rect">
            <a:avLst/>
          </a:prstGeom>
          <a:noFill/>
          <a:ln w="0">
            <a:noFill/>
            <a:prstDash val="solid"/>
          </a:ln>
        </p:spPr>
        <p:txBody>
          <a:bodyPr wrap="square" lIns="0" tIns="0" rIns="0" bIns="0" anchor="ctr"/>
          <a:lstStyle>
            <a:defPPr>
              <a:defRPr sz="2025" b="0">
                <a:solidFill>
                  <a:srgbClr val="FFFFFF"/>
                </a:solidFill>
                <a:latin typeface="DejaVu Sans"/>
                <a:ea typeface="DejaVu Sans"/>
                <a:cs typeface="DejaVu Sans"/>
              </a:defRPr>
            </a:defPPr>
          </a:lstStyle>
          <a:p>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Dátumy, požiadavky a chýbajúce kontakty</a:t>
            </a:r>
          </a:p>
        </p:txBody>
      </p:sp>
      <p:sp>
        <p:nvSpPr>
          <p:cNvPr id="7" name="Obdĺžnik 6">
            <a:extLst>
              <a:ext uri="{FF2B5EF4-FFF2-40B4-BE49-F238E27FC236}">
                <a16:creationId xmlns:a16="http://schemas.microsoft.com/office/drawing/2014/main" id="{B189D5D8-6FD9-4A11-A930-5F64E4863F5C}"/>
              </a:ext>
            </a:extLst>
          </p:cNvPr>
          <p:cNvSpPr>
            <a:spLocks noGrp="1"/>
          </p:cNvSpPr>
          <p:nvPr/>
        </p:nvSpPr>
        <p:spPr>
          <a:xfrm>
            <a:off x="771525" y="465772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03</a:t>
            </a:r>
          </a:p>
        </p:txBody>
      </p:sp>
      <p:sp>
        <p:nvSpPr>
          <p:cNvPr id="8" name="Obdĺžnik 7">
            <a:extLst>
              <a:ext uri="{FF2B5EF4-FFF2-40B4-BE49-F238E27FC236}">
                <a16:creationId xmlns:a16="http://schemas.microsoft.com/office/drawing/2014/main" id="{2EB873EA-706A-44CE-8A21-8DAEE3164492}"/>
              </a:ext>
            </a:extLst>
          </p:cNvPr>
          <p:cNvSpPr>
            <a:spLocks noGrp="1"/>
          </p:cNvSpPr>
          <p:nvPr/>
        </p:nvSpPr>
        <p:spPr>
          <a:xfrm>
            <a:off x="1695450" y="4733925"/>
            <a:ext cx="9382125" cy="723900"/>
          </a:xfrm>
          <a:prstGeom prst="rect">
            <a:avLst/>
          </a:prstGeom>
          <a:noFill/>
          <a:ln w="0">
            <a:noFill/>
            <a:prstDash val="solid"/>
          </a:ln>
        </p:spPr>
        <p:txBody>
          <a:bodyPr wrap="square" lIns="0" tIns="0" rIns="0" bIns="0" anchor="ctr"/>
          <a:lstStyle>
            <a:defPPr>
              <a:defRPr sz="2025" b="0">
                <a:solidFill>
                  <a:srgbClr val="FFFFFF"/>
                </a:solidFill>
                <a:latin typeface="DejaVu Sans"/>
                <a:ea typeface="DejaVu Sans"/>
                <a:cs typeface="DejaVu Sans"/>
              </a:defRPr>
            </a:defPPr>
          </a:lstStyle>
          <a:p>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Sľuby a sankcie musia mať oporu</a:t>
            </a:r>
          </a:p>
        </p:txBody>
      </p:sp>
    </p:spTree>
    <p:extLst>
      <p:ext uri="{BB962C8B-B14F-4D97-AF65-F5344CB8AC3E}">
        <p14:creationId xmlns:p14="http://schemas.microsoft.com/office/powerpoint/2010/main" val="2032615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CE5"/>
        </a:solidFill>
        <a:effectLst/>
      </p:bgPr>
    </p:bg>
    <p:spTree>
      <p:nvGrpSpPr>
        <p:cNvPr id="1" name=""/>
        <p:cNvGrpSpPr/>
        <p:nvPr/>
      </p:nvGrpSpPr>
      <p:grpSpPr>
        <a:xfrm>
          <a:off x="0" y="0"/>
          <a:ext cx="0" cy="0"/>
          <a:chOff x="0" y="0"/>
          <a:chExt cx="0" cy="0"/>
        </a:xfrm>
      </p:grpSpPr>
      <p:pic>
        <p:nvPicPr>
          <p:cNvPr id="7" name="Obrázok 6">
            <a:extLst>
              <a:ext uri="{FF2B5EF4-FFF2-40B4-BE49-F238E27FC236}">
                <a16:creationId xmlns:a16="http://schemas.microsoft.com/office/drawing/2014/main" id="{1AA89A7C-157A-48D6-8032-F035A56E2D0C}"/>
              </a:ext>
            </a:extLst>
          </p:cNvPr>
          <p:cNvPicPr>
            <a:picLocks noChangeAspect="1"/>
          </p:cNvPicPr>
          <p:nvPr/>
        </p:nvPicPr>
        <p:blipFill>
          <a:blip r:embed="rId3"/>
          <a:srcRect l="27008" r="27008"/>
          <a:stretch>
            <a:fillRect/>
          </a:stretch>
        </p:blipFill>
        <p:spPr>
          <a:xfrm>
            <a:off x="6667500" y="0"/>
            <a:ext cx="5524500" cy="6858000"/>
          </a:xfrm>
          <a:prstGeom prst="rect">
            <a:avLst/>
          </a:prstGeom>
        </p:spPr>
      </p:pic>
      <p:sp>
        <p:nvSpPr>
          <p:cNvPr id="2" name="Obdĺžnik 1">
            <a:extLst>
              <a:ext uri="{FF2B5EF4-FFF2-40B4-BE49-F238E27FC236}">
                <a16:creationId xmlns:a16="http://schemas.microsoft.com/office/drawing/2014/main" id="{B67E1324-4CF7-422D-B463-356DF3AC7061}"/>
              </a:ext>
            </a:extLst>
          </p:cNvPr>
          <p:cNvSpPr>
            <a:spLocks noGrp="1"/>
          </p:cNvSpPr>
          <p:nvPr/>
        </p:nvSpPr>
        <p:spPr>
          <a:xfrm>
            <a:off x="714375" y="876300"/>
            <a:ext cx="5334000" cy="1352550"/>
          </a:xfrm>
          <a:prstGeom prst="rect">
            <a:avLst/>
          </a:prstGeom>
          <a:noFill/>
          <a:ln w="0">
            <a:noFill/>
            <a:prstDash val="solid"/>
          </a:ln>
        </p:spPr>
        <p:txBody>
          <a:bodyPr wrap="square" lIns="0" tIns="0" rIns="0" bIns="0" anchor="ctr"/>
          <a:lstStyle>
            <a:defPPr>
              <a:defRPr sz="3300" b="1">
                <a:solidFill>
                  <a:srgbClr val="102A3A"/>
                </a:solidFill>
                <a:latin typeface="DejaVu Sans"/>
                <a:ea typeface="DejaVu Sans"/>
                <a:cs typeface="DejaVu Sans"/>
              </a:defRPr>
            </a:defPPr>
          </a:lstStyle>
          <a:p>
            <a:pPr>
              <a:defRPr sz="3300" b="1">
                <a:solidFill>
                  <a:srgbClr val="102A3A"/>
                </a:solidFill>
                <a:latin typeface="DejaVu Sans"/>
                <a:ea typeface="DejaVu Sans"/>
                <a:cs typeface="DejaVu Sans"/>
              </a:defRPr>
            </a:pPr>
            <a:r>
              <a:rPr sz="3300" b="1">
                <a:solidFill>
                  <a:srgbClr val="102A3A"/>
                </a:solidFill>
                <a:latin typeface="DejaVu Sans"/>
                <a:ea typeface="DejaVu Sans"/>
                <a:cs typeface="DejaVu Sans"/>
              </a:rPr>
              <a:t>C. Dokumenty a postupy</a:t>
            </a:r>
          </a:p>
        </p:txBody>
      </p:sp>
      <p:sp>
        <p:nvSpPr>
          <p:cNvPr id="3" name="Obdĺžnik 2">
            <a:extLst>
              <a:ext uri="{FF2B5EF4-FFF2-40B4-BE49-F238E27FC236}">
                <a16:creationId xmlns:a16="http://schemas.microsoft.com/office/drawing/2014/main" id="{0710BE37-4A07-4665-9498-C298A506FF3B}"/>
              </a:ext>
            </a:extLst>
          </p:cNvPr>
          <p:cNvSpPr>
            <a:spLocks noGrp="1"/>
          </p:cNvSpPr>
          <p:nvPr/>
        </p:nvSpPr>
        <p:spPr>
          <a:xfrm>
            <a:off x="733425" y="2381250"/>
            <a:ext cx="1190625" cy="66675"/>
          </a:xfrm>
          <a:prstGeom prst="rect">
            <a:avLst/>
          </a:prstGeom>
          <a:solidFill>
            <a:srgbClr val="087E80"/>
          </a:solidFill>
          <a:ln w="0">
            <a:noFill/>
            <a:prstDash val="solid"/>
          </a:ln>
        </p:spPr>
        <p:txBody>
          <a:bodyPr/>
          <a:lstStyle/>
          <a:p>
            <a:endParaRPr lang="sk-SK"/>
          </a:p>
        </p:txBody>
      </p:sp>
      <p:sp>
        <p:nvSpPr>
          <p:cNvPr id="4" name="Obdĺžnik 3">
            <a:extLst>
              <a:ext uri="{FF2B5EF4-FFF2-40B4-BE49-F238E27FC236}">
                <a16:creationId xmlns:a16="http://schemas.microsoft.com/office/drawing/2014/main" id="{95C89B1D-03C2-4405-B5DF-A5A1D50668F3}"/>
              </a:ext>
            </a:extLst>
          </p:cNvPr>
          <p:cNvSpPr>
            <a:spLocks noGrp="1"/>
          </p:cNvSpPr>
          <p:nvPr/>
        </p:nvSpPr>
        <p:spPr>
          <a:xfrm>
            <a:off x="742950" y="3067050"/>
            <a:ext cx="5286375" cy="742950"/>
          </a:xfrm>
          <a:prstGeom prst="rect">
            <a:avLst/>
          </a:prstGeom>
          <a:noFill/>
          <a:ln w="0">
            <a:noFill/>
            <a:prstDash val="solid"/>
          </a:ln>
        </p:spPr>
        <p:txBody>
          <a:bodyPr wrap="square" lIns="0" tIns="0" rIns="0" bIns="0" anchor="ctr"/>
          <a:lstStyle>
            <a:defPPr>
              <a:defRPr sz="1800" b="1">
                <a:solidFill>
                  <a:srgbClr val="4C6370"/>
                </a:solidFill>
                <a:latin typeface="DejaVu Sans"/>
                <a:ea typeface="DejaVu Sans"/>
                <a:cs typeface="DejaVu Sans"/>
              </a:defRPr>
            </a:defPPr>
          </a:lstStyle>
          <a:p>
            <a:pPr>
              <a:defRPr sz="1800" b="1">
                <a:solidFill>
                  <a:srgbClr val="4C6370"/>
                </a:solidFill>
                <a:latin typeface="DejaVu Sans"/>
                <a:ea typeface="DejaVu Sans"/>
                <a:cs typeface="DejaVu Sans"/>
              </a:defRPr>
            </a:pPr>
            <a:r>
              <a:rPr sz="1800" b="1">
                <a:solidFill>
                  <a:srgbClr val="4C6370"/>
                </a:solidFill>
                <a:latin typeface="DejaVu Sans"/>
                <a:ea typeface="DejaVu Sans"/>
                <a:cs typeface="DejaVu Sans"/>
              </a:rPr>
              <a:t>Zhrnutie povinností a termínov</a:t>
            </a:r>
          </a:p>
        </p:txBody>
      </p:sp>
      <p:sp>
        <p:nvSpPr>
          <p:cNvPr id="5" name="Obdĺžnik 4">
            <a:extLst>
              <a:ext uri="{FF2B5EF4-FFF2-40B4-BE49-F238E27FC236}">
                <a16:creationId xmlns:a16="http://schemas.microsoft.com/office/drawing/2014/main" id="{A93527CE-6756-447B-8212-DBD9FD949C81}"/>
              </a:ext>
            </a:extLst>
          </p:cNvPr>
          <p:cNvSpPr>
            <a:spLocks noGrp="1"/>
          </p:cNvSpPr>
          <p:nvPr/>
        </p:nvSpPr>
        <p:spPr>
          <a:xfrm>
            <a:off x="742950" y="3962400"/>
            <a:ext cx="5286375" cy="742950"/>
          </a:xfrm>
          <a:prstGeom prst="rect">
            <a:avLst/>
          </a:prstGeom>
          <a:noFill/>
          <a:ln w="0">
            <a:noFill/>
            <a:prstDash val="solid"/>
          </a:ln>
        </p:spPr>
        <p:txBody>
          <a:bodyPr wrap="square" lIns="0" tIns="0" rIns="0" bIns="0" anchor="ctr"/>
          <a:lstStyle>
            <a:defPPr>
              <a:defRPr sz="1800" b="0">
                <a:solidFill>
                  <a:srgbClr val="4C6370"/>
                </a:solidFill>
                <a:latin typeface="DejaVu Sans"/>
                <a:ea typeface="DejaVu Sans"/>
                <a:cs typeface="DejaVu Sans"/>
              </a:defRPr>
            </a:defPPr>
          </a:lstStyle>
          <a:p>
            <a:pPr>
              <a:defRPr sz="1800" b="0">
                <a:solidFill>
                  <a:srgbClr val="4C6370"/>
                </a:solidFill>
                <a:latin typeface="DejaVu Sans"/>
                <a:ea typeface="DejaVu Sans"/>
                <a:cs typeface="DejaVu Sans"/>
              </a:defRPr>
            </a:pPr>
            <a:r>
              <a:rPr sz="1800" b="0">
                <a:solidFill>
                  <a:srgbClr val="4C6370"/>
                </a:solidFill>
                <a:latin typeface="DejaVu Sans"/>
                <a:ea typeface="DejaVu Sans"/>
                <a:cs typeface="DejaVu Sans"/>
              </a:rPr>
              <a:t>Kontrolný zoznam a porovnanie verzií</a:t>
            </a:r>
          </a:p>
        </p:txBody>
      </p:sp>
    </p:spTree>
    <p:extLst>
      <p:ext uri="{BB962C8B-B14F-4D97-AF65-F5344CB8AC3E}">
        <p14:creationId xmlns:p14="http://schemas.microsoft.com/office/powerpoint/2010/main" val="294457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A1AE593A-8513-4DCC-8753-44D87AA8A940}"/>
              </a:ext>
            </a:extLst>
          </p:cNvPr>
          <p:cNvSpPr>
            <a:spLocks noGrp="1"/>
          </p:cNvSpPr>
          <p:nvPr/>
        </p:nvSpPr>
        <p:spPr>
          <a:xfrm>
            <a:off x="0" y="0"/>
            <a:ext cx="161925" cy="6858000"/>
          </a:xfrm>
          <a:prstGeom prst="rect">
            <a:avLst/>
          </a:prstGeom>
          <a:solidFill>
            <a:srgbClr val="615A9A"/>
          </a:solidFill>
          <a:ln w="0">
            <a:noFill/>
            <a:prstDash val="solid"/>
          </a:ln>
        </p:spPr>
        <p:txBody>
          <a:bodyPr/>
          <a:lstStyle/>
          <a:p>
            <a:endParaRPr lang="sk-SK"/>
          </a:p>
        </p:txBody>
      </p:sp>
      <p:sp>
        <p:nvSpPr>
          <p:cNvPr id="2" name="Obdĺžnik 1">
            <a:extLst>
              <a:ext uri="{FF2B5EF4-FFF2-40B4-BE49-F238E27FC236}">
                <a16:creationId xmlns:a16="http://schemas.microsoft.com/office/drawing/2014/main" id="{AFFFA356-0379-49EA-9A76-93155F3F0AAA}"/>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C1. Zhrnutie pracovného pokynu</a:t>
            </a:r>
          </a:p>
        </p:txBody>
      </p:sp>
      <p:sp>
        <p:nvSpPr>
          <p:cNvPr id="3" name="Obdĺžnik 2">
            <a:extLst>
              <a:ext uri="{FF2B5EF4-FFF2-40B4-BE49-F238E27FC236}">
                <a16:creationId xmlns:a16="http://schemas.microsoft.com/office/drawing/2014/main" id="{B948C135-3521-41FD-83DC-4197B3DE1F0A}"/>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C</a:t>
            </a:r>
          </a:p>
        </p:txBody>
      </p:sp>
      <p:sp>
        <p:nvSpPr>
          <p:cNvPr id="4" name="Obdĺžnik 3">
            <a:extLst>
              <a:ext uri="{FF2B5EF4-FFF2-40B4-BE49-F238E27FC236}">
                <a16:creationId xmlns:a16="http://schemas.microsoft.com/office/drawing/2014/main" id="{CC27AF90-6FB7-46F6-A986-B4EA1E752CD2}"/>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Vyhľadať povinnosti, termíny a chýbajúce údaje.</a:t>
            </a:r>
          </a:p>
        </p:txBody>
      </p:sp>
      <p:sp>
        <p:nvSpPr>
          <p:cNvPr id="5" name="Obdĺžnik 4">
            <a:extLst>
              <a:ext uri="{FF2B5EF4-FFF2-40B4-BE49-F238E27FC236}">
                <a16:creationId xmlns:a16="http://schemas.microsoft.com/office/drawing/2014/main" id="{151B4318-9C4D-45E5-AA21-6E38C80F8A9D}"/>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38AAFB42-9FC9-4D22-950F-56B72BAB0F52}"/>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615A9A"/>
                </a:solidFill>
                <a:latin typeface="DejaVu Sans"/>
                <a:ea typeface="DejaVu Sans"/>
                <a:cs typeface="DejaVu Sans"/>
              </a:defRPr>
            </a:defPPr>
          </a:lstStyle>
          <a:p>
            <a:pPr>
              <a:defRPr sz="1950" b="1">
                <a:solidFill>
                  <a:srgbClr val="615A9A"/>
                </a:solidFill>
                <a:latin typeface="DejaVu Sans"/>
                <a:ea typeface="DejaVu Sans"/>
                <a:cs typeface="DejaVu Sans"/>
              </a:defRPr>
            </a:pPr>
            <a:r>
              <a:rPr sz="1950" b="1">
                <a:solidFill>
                  <a:srgbClr val="615A9A"/>
                </a:solidFill>
                <a:latin typeface="DejaVu Sans"/>
                <a:ea typeface="DejaVu Sans"/>
                <a:cs typeface="DejaVu Sans"/>
              </a:rPr>
              <a:t>Porovnanie: Povinnosť, odporúčanie, podmienka</a:t>
            </a:r>
          </a:p>
        </p:txBody>
      </p:sp>
      <p:sp>
        <p:nvSpPr>
          <p:cNvPr id="7" name="Obdĺžnik 6">
            <a:extLst>
              <a:ext uri="{FF2B5EF4-FFF2-40B4-BE49-F238E27FC236}">
                <a16:creationId xmlns:a16="http://schemas.microsoft.com/office/drawing/2014/main" id="{BD4E8651-DD94-47AF-ADF7-25D96A93A6FB}"/>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vyznačiť oporu v podklade a nejasnosti</a:t>
            </a:r>
          </a:p>
        </p:txBody>
      </p:sp>
      <p:sp>
        <p:nvSpPr>
          <p:cNvPr id="8" name="Obdĺžnik 7">
            <a:extLst>
              <a:ext uri="{FF2B5EF4-FFF2-40B4-BE49-F238E27FC236}">
                <a16:creationId xmlns:a16="http://schemas.microsoft.com/office/drawing/2014/main" id="{06AEE91C-9E54-41AC-880F-9F3BE3E642B5}"/>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880284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16C3CF1C-4C13-4F39-BD69-50B14DF816AA}"/>
              </a:ext>
            </a:extLst>
          </p:cNvPr>
          <p:cNvSpPr>
            <a:spLocks noGrp="1"/>
          </p:cNvSpPr>
          <p:nvPr/>
        </p:nvSpPr>
        <p:spPr>
          <a:xfrm>
            <a:off x="0" y="0"/>
            <a:ext cx="161925" cy="6858000"/>
          </a:xfrm>
          <a:prstGeom prst="rect">
            <a:avLst/>
          </a:prstGeom>
          <a:solidFill>
            <a:srgbClr val="615A9A"/>
          </a:solidFill>
          <a:ln w="0">
            <a:noFill/>
            <a:prstDash val="solid"/>
          </a:ln>
        </p:spPr>
        <p:txBody>
          <a:bodyPr/>
          <a:lstStyle/>
          <a:p>
            <a:endParaRPr lang="sk-SK"/>
          </a:p>
        </p:txBody>
      </p:sp>
      <p:sp>
        <p:nvSpPr>
          <p:cNvPr id="2" name="Obdĺžnik 1">
            <a:extLst>
              <a:ext uri="{FF2B5EF4-FFF2-40B4-BE49-F238E27FC236}">
                <a16:creationId xmlns:a16="http://schemas.microsoft.com/office/drawing/2014/main" id="{C13BBE9B-2945-4810-AE77-814E4F796B4C}"/>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C2. Kontrolný zoznam z postupu</a:t>
            </a:r>
          </a:p>
        </p:txBody>
      </p:sp>
      <p:sp>
        <p:nvSpPr>
          <p:cNvPr id="3" name="Obdĺžnik 2">
            <a:extLst>
              <a:ext uri="{FF2B5EF4-FFF2-40B4-BE49-F238E27FC236}">
                <a16:creationId xmlns:a16="http://schemas.microsoft.com/office/drawing/2014/main" id="{174F506A-A2A1-49A3-80A2-5914AA8C5B63}"/>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C</a:t>
            </a:r>
          </a:p>
        </p:txBody>
      </p:sp>
      <p:sp>
        <p:nvSpPr>
          <p:cNvPr id="4" name="Obdĺžnik 3">
            <a:extLst>
              <a:ext uri="{FF2B5EF4-FFF2-40B4-BE49-F238E27FC236}">
                <a16:creationId xmlns:a16="http://schemas.microsoft.com/office/drawing/2014/main" id="{0E07B118-CE13-4CB0-AAFB-7DBEECAAB8CD}"/>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Premeniť súvislý postup na vykonateľné kroky.</a:t>
            </a:r>
          </a:p>
        </p:txBody>
      </p:sp>
      <p:sp>
        <p:nvSpPr>
          <p:cNvPr id="5" name="Obdĺžnik 4">
            <a:extLst>
              <a:ext uri="{FF2B5EF4-FFF2-40B4-BE49-F238E27FC236}">
                <a16:creationId xmlns:a16="http://schemas.microsoft.com/office/drawing/2014/main" id="{E82B659A-6F0B-4E1E-9344-A3011649931C}"/>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AA282D27-F844-4D4B-B562-AD39AFB430B3}"/>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615A9A"/>
                </a:solidFill>
                <a:latin typeface="DejaVu Sans"/>
                <a:ea typeface="DejaVu Sans"/>
                <a:cs typeface="DejaVu Sans"/>
              </a:defRPr>
            </a:defPPr>
          </a:lstStyle>
          <a:p>
            <a:pPr>
              <a:defRPr sz="1950" b="1">
                <a:solidFill>
                  <a:srgbClr val="615A9A"/>
                </a:solidFill>
                <a:latin typeface="DejaVu Sans"/>
                <a:ea typeface="DejaVu Sans"/>
                <a:cs typeface="DejaVu Sans"/>
              </a:defRPr>
            </a:pPr>
            <a:r>
              <a:rPr sz="1950" b="1">
                <a:solidFill>
                  <a:srgbClr val="615A9A"/>
                </a:solidFill>
                <a:latin typeface="DejaVu Sans"/>
                <a:ea typeface="DejaVu Sans"/>
                <a:cs typeface="DejaVu Sans"/>
              </a:rPr>
              <a:t>Porovnanie: Poradie krokov a výnimky</a:t>
            </a:r>
          </a:p>
        </p:txBody>
      </p:sp>
      <p:sp>
        <p:nvSpPr>
          <p:cNvPr id="7" name="Obdĺžnik 6">
            <a:extLst>
              <a:ext uri="{FF2B5EF4-FFF2-40B4-BE49-F238E27FC236}">
                <a16:creationId xmlns:a16="http://schemas.microsoft.com/office/drawing/2014/main" id="{8CCF4A98-AD41-4004-B598-55654724E884}"/>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vyznačiť oporu v podklade a nejasnosti</a:t>
            </a:r>
          </a:p>
        </p:txBody>
      </p:sp>
      <p:sp>
        <p:nvSpPr>
          <p:cNvPr id="8" name="Obdĺžnik 7">
            <a:extLst>
              <a:ext uri="{FF2B5EF4-FFF2-40B4-BE49-F238E27FC236}">
                <a16:creationId xmlns:a16="http://schemas.microsoft.com/office/drawing/2014/main" id="{EA37451F-5145-464B-B778-4C0F9DD895F1}"/>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899803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3FBDEA3F-2451-4368-9BA0-36939AE4B940}"/>
              </a:ext>
            </a:extLst>
          </p:cNvPr>
          <p:cNvSpPr>
            <a:spLocks noGrp="1"/>
          </p:cNvSpPr>
          <p:nvPr/>
        </p:nvSpPr>
        <p:spPr>
          <a:xfrm>
            <a:off x="0" y="0"/>
            <a:ext cx="161925" cy="6858000"/>
          </a:xfrm>
          <a:prstGeom prst="rect">
            <a:avLst/>
          </a:prstGeom>
          <a:solidFill>
            <a:srgbClr val="615A9A"/>
          </a:solidFill>
          <a:ln w="0">
            <a:noFill/>
            <a:prstDash val="solid"/>
          </a:ln>
        </p:spPr>
        <p:txBody>
          <a:bodyPr/>
          <a:lstStyle/>
          <a:p>
            <a:endParaRPr lang="sk-SK"/>
          </a:p>
        </p:txBody>
      </p:sp>
      <p:sp>
        <p:nvSpPr>
          <p:cNvPr id="2" name="Obdĺžnik 1">
            <a:extLst>
              <a:ext uri="{FF2B5EF4-FFF2-40B4-BE49-F238E27FC236}">
                <a16:creationId xmlns:a16="http://schemas.microsoft.com/office/drawing/2014/main" id="{81B46748-196D-4EA9-882C-E76440DF0B39}"/>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C3. Porovnanie verzií pokynov</a:t>
            </a:r>
          </a:p>
        </p:txBody>
      </p:sp>
      <p:sp>
        <p:nvSpPr>
          <p:cNvPr id="3" name="Obdĺžnik 2">
            <a:extLst>
              <a:ext uri="{FF2B5EF4-FFF2-40B4-BE49-F238E27FC236}">
                <a16:creationId xmlns:a16="http://schemas.microsoft.com/office/drawing/2014/main" id="{72C407BC-3A48-43B0-B9AF-89BEFAC731DF}"/>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C</a:t>
            </a:r>
          </a:p>
        </p:txBody>
      </p:sp>
      <p:sp>
        <p:nvSpPr>
          <p:cNvPr id="4" name="Obdĺžnik 3">
            <a:extLst>
              <a:ext uri="{FF2B5EF4-FFF2-40B4-BE49-F238E27FC236}">
                <a16:creationId xmlns:a16="http://schemas.microsoft.com/office/drawing/2014/main" id="{F86C47DF-507F-4362-9C3C-C8B16730E937}"/>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Identifikovať zmeny bez rozhodovania o ich platnosti.</a:t>
            </a:r>
          </a:p>
        </p:txBody>
      </p:sp>
      <p:sp>
        <p:nvSpPr>
          <p:cNvPr id="5" name="Obdĺžnik 4">
            <a:extLst>
              <a:ext uri="{FF2B5EF4-FFF2-40B4-BE49-F238E27FC236}">
                <a16:creationId xmlns:a16="http://schemas.microsoft.com/office/drawing/2014/main" id="{B58B401A-7948-4F71-B9A3-5B5B982A3089}"/>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2426C78B-ABD9-435E-89CF-64A6A6027EEA}"/>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615A9A"/>
                </a:solidFill>
                <a:latin typeface="DejaVu Sans"/>
                <a:ea typeface="DejaVu Sans"/>
                <a:cs typeface="DejaVu Sans"/>
              </a:defRPr>
            </a:defPPr>
          </a:lstStyle>
          <a:p>
            <a:pPr>
              <a:defRPr sz="1950" b="1">
                <a:solidFill>
                  <a:srgbClr val="615A9A"/>
                </a:solidFill>
                <a:latin typeface="DejaVu Sans"/>
                <a:ea typeface="DejaVu Sans"/>
                <a:cs typeface="DejaVu Sans"/>
              </a:defRPr>
            </a:pPr>
            <a:r>
              <a:rPr sz="1950" b="1">
                <a:solidFill>
                  <a:srgbClr val="615A9A"/>
                </a:solidFill>
                <a:latin typeface="DejaVu Sans"/>
                <a:ea typeface="DejaVu Sans"/>
                <a:cs typeface="DejaVu Sans"/>
              </a:rPr>
              <a:t>Porovnanie: Zmena textu a otázka platnosti</a:t>
            </a:r>
          </a:p>
        </p:txBody>
      </p:sp>
      <p:sp>
        <p:nvSpPr>
          <p:cNvPr id="7" name="Obdĺžnik 6">
            <a:extLst>
              <a:ext uri="{FF2B5EF4-FFF2-40B4-BE49-F238E27FC236}">
                <a16:creationId xmlns:a16="http://schemas.microsoft.com/office/drawing/2014/main" id="{F103F645-DA57-4839-9543-6AC560E20AFD}"/>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vyznačiť oporu v podklade a nejasnosti</a:t>
            </a:r>
          </a:p>
        </p:txBody>
      </p:sp>
      <p:sp>
        <p:nvSpPr>
          <p:cNvPr id="8" name="Obdĺžnik 7">
            <a:extLst>
              <a:ext uri="{FF2B5EF4-FFF2-40B4-BE49-F238E27FC236}">
                <a16:creationId xmlns:a16="http://schemas.microsoft.com/office/drawing/2014/main" id="{5D2F9E9E-32F0-43B2-B236-88FC4B91DA16}"/>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1725949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A3A"/>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53C90BEC-134E-46E9-A46C-D38DE9B4CB01}"/>
              </a:ext>
            </a:extLst>
          </p:cNvPr>
          <p:cNvSpPr>
            <a:spLocks noGrp="1"/>
          </p:cNvSpPr>
          <p:nvPr/>
        </p:nvSpPr>
        <p:spPr>
          <a:xfrm>
            <a:off x="685800" y="666750"/>
            <a:ext cx="10477500" cy="895350"/>
          </a:xfrm>
          <a:prstGeom prst="rect">
            <a:avLst/>
          </a:prstGeom>
          <a:noFill/>
          <a:ln w="0">
            <a:noFill/>
            <a:prstDash val="solid"/>
          </a:ln>
        </p:spPr>
        <p:txBody>
          <a:bodyPr wrap="square" lIns="0" tIns="0" rIns="0" bIns="0" anchor="ctr"/>
          <a:lstStyle>
            <a:defPPr>
              <a:defRPr sz="2775" b="1">
                <a:solidFill>
                  <a:srgbClr val="FFFFFF"/>
                </a:solidFill>
                <a:latin typeface="DejaVu Sans"/>
                <a:ea typeface="DejaVu Sans"/>
                <a:cs typeface="DejaVu Sans"/>
              </a:defRPr>
            </a:defPPr>
          </a:lstStyle>
          <a:p>
            <a:pPr>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Dokumenty: dohľadateľnosť</a:t>
            </a:r>
          </a:p>
        </p:txBody>
      </p:sp>
      <p:sp>
        <p:nvSpPr>
          <p:cNvPr id="2" name="Obdĺžnik 1">
            <a:extLst>
              <a:ext uri="{FF2B5EF4-FFF2-40B4-BE49-F238E27FC236}">
                <a16:creationId xmlns:a16="http://schemas.microsoft.com/office/drawing/2014/main" id="{FA3BAE67-53EA-495A-9CA4-94C5D0CB1A85}"/>
              </a:ext>
            </a:extLst>
          </p:cNvPr>
          <p:cNvSpPr>
            <a:spLocks noGrp="1"/>
          </p:cNvSpPr>
          <p:nvPr/>
        </p:nvSpPr>
        <p:spPr>
          <a:xfrm>
            <a:off x="733425" y="1752600"/>
            <a:ext cx="1104900" cy="66675"/>
          </a:xfrm>
          <a:prstGeom prst="rect">
            <a:avLst/>
          </a:prstGeom>
          <a:solidFill>
            <a:srgbClr val="E99661"/>
          </a:solidFill>
          <a:ln w="0">
            <a:noFill/>
            <a:prstDash val="solid"/>
          </a:ln>
        </p:spPr>
        <p:txBody>
          <a:bodyPr/>
          <a:lstStyle/>
          <a:p>
            <a:endParaRPr lang="sk-SK"/>
          </a:p>
        </p:txBody>
      </p:sp>
      <p:sp>
        <p:nvSpPr>
          <p:cNvPr id="3" name="Obdĺžnik 2">
            <a:extLst>
              <a:ext uri="{FF2B5EF4-FFF2-40B4-BE49-F238E27FC236}">
                <a16:creationId xmlns:a16="http://schemas.microsoft.com/office/drawing/2014/main" id="{60D89EF1-C979-4F17-B141-F183C7D1092D}"/>
              </a:ext>
            </a:extLst>
          </p:cNvPr>
          <p:cNvSpPr>
            <a:spLocks noGrp="1"/>
          </p:cNvSpPr>
          <p:nvPr/>
        </p:nvSpPr>
        <p:spPr>
          <a:xfrm>
            <a:off x="771525" y="233362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01</a:t>
            </a:r>
          </a:p>
        </p:txBody>
      </p:sp>
      <p:sp>
        <p:nvSpPr>
          <p:cNvPr id="4" name="Obdĺžnik 3">
            <a:extLst>
              <a:ext uri="{FF2B5EF4-FFF2-40B4-BE49-F238E27FC236}">
                <a16:creationId xmlns:a16="http://schemas.microsoft.com/office/drawing/2014/main" id="{4065FE5E-0FF2-41EA-897E-72F19B2D3063}"/>
              </a:ext>
            </a:extLst>
          </p:cNvPr>
          <p:cNvSpPr>
            <a:spLocks noGrp="1"/>
          </p:cNvSpPr>
          <p:nvPr/>
        </p:nvSpPr>
        <p:spPr>
          <a:xfrm>
            <a:off x="1695450" y="2409825"/>
            <a:ext cx="9382125" cy="723900"/>
          </a:xfrm>
          <a:prstGeom prst="rect">
            <a:avLst/>
          </a:prstGeom>
          <a:noFill/>
          <a:ln w="0">
            <a:noFill/>
            <a:prstDash val="solid"/>
          </a:ln>
        </p:spPr>
        <p:txBody>
          <a:bodyPr wrap="square" lIns="0" tIns="0" rIns="0" bIns="0" anchor="ctr"/>
          <a:lstStyle>
            <a:defPPr>
              <a:defRPr sz="2025" b="1">
                <a:solidFill>
                  <a:srgbClr val="FFFFFF"/>
                </a:solidFill>
                <a:latin typeface="DejaVu Sans"/>
                <a:ea typeface="DejaVu Sans"/>
                <a:cs typeface="DejaVu Sans"/>
              </a:defRPr>
            </a:defPPr>
          </a:lstStyle>
          <a:p>
            <a:pP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Povinnosť, odporúčanie a podmienka</a:t>
            </a:r>
          </a:p>
        </p:txBody>
      </p:sp>
      <p:sp>
        <p:nvSpPr>
          <p:cNvPr id="5" name="Obdĺžnik 4">
            <a:extLst>
              <a:ext uri="{FF2B5EF4-FFF2-40B4-BE49-F238E27FC236}">
                <a16:creationId xmlns:a16="http://schemas.microsoft.com/office/drawing/2014/main" id="{0526B8E0-A701-4AB3-954B-1DE94A3C15C0}"/>
              </a:ext>
            </a:extLst>
          </p:cNvPr>
          <p:cNvSpPr>
            <a:spLocks noGrp="1"/>
          </p:cNvSpPr>
          <p:nvPr/>
        </p:nvSpPr>
        <p:spPr>
          <a:xfrm>
            <a:off x="771525" y="349567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02</a:t>
            </a:r>
          </a:p>
        </p:txBody>
      </p:sp>
      <p:sp>
        <p:nvSpPr>
          <p:cNvPr id="6" name="Obdĺžnik 5">
            <a:extLst>
              <a:ext uri="{FF2B5EF4-FFF2-40B4-BE49-F238E27FC236}">
                <a16:creationId xmlns:a16="http://schemas.microsoft.com/office/drawing/2014/main" id="{77F59199-DB1C-4800-86B5-22513D12F4D5}"/>
              </a:ext>
            </a:extLst>
          </p:cNvPr>
          <p:cNvSpPr>
            <a:spLocks noGrp="1"/>
          </p:cNvSpPr>
          <p:nvPr/>
        </p:nvSpPr>
        <p:spPr>
          <a:xfrm>
            <a:off x="1695450" y="3571875"/>
            <a:ext cx="9382125" cy="723900"/>
          </a:xfrm>
          <a:prstGeom prst="rect">
            <a:avLst/>
          </a:prstGeom>
          <a:noFill/>
          <a:ln w="0">
            <a:noFill/>
            <a:prstDash val="solid"/>
          </a:ln>
        </p:spPr>
        <p:txBody>
          <a:bodyPr wrap="square" lIns="0" tIns="0" rIns="0" bIns="0" anchor="ctr"/>
          <a:lstStyle>
            <a:defPPr>
              <a:defRPr sz="2025" b="0">
                <a:solidFill>
                  <a:srgbClr val="FFFFFF"/>
                </a:solidFill>
                <a:latin typeface="DejaVu Sans"/>
                <a:ea typeface="DejaVu Sans"/>
                <a:cs typeface="DejaVu Sans"/>
              </a:defRPr>
            </a:defPPr>
          </a:lstStyle>
          <a:p>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Krátky úryvok ku každej položke</a:t>
            </a:r>
          </a:p>
        </p:txBody>
      </p:sp>
      <p:sp>
        <p:nvSpPr>
          <p:cNvPr id="7" name="Obdĺžnik 6">
            <a:extLst>
              <a:ext uri="{FF2B5EF4-FFF2-40B4-BE49-F238E27FC236}">
                <a16:creationId xmlns:a16="http://schemas.microsoft.com/office/drawing/2014/main" id="{EAD03456-F0FA-42F0-979D-FEBFF2EBD67D}"/>
              </a:ext>
            </a:extLst>
          </p:cNvPr>
          <p:cNvSpPr>
            <a:spLocks noGrp="1"/>
          </p:cNvSpPr>
          <p:nvPr/>
        </p:nvSpPr>
        <p:spPr>
          <a:xfrm>
            <a:off x="771525" y="465772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03</a:t>
            </a:r>
          </a:p>
        </p:txBody>
      </p:sp>
      <p:sp>
        <p:nvSpPr>
          <p:cNvPr id="8" name="Obdĺžnik 7">
            <a:extLst>
              <a:ext uri="{FF2B5EF4-FFF2-40B4-BE49-F238E27FC236}">
                <a16:creationId xmlns:a16="http://schemas.microsoft.com/office/drawing/2014/main" id="{46326B45-C120-4F9F-8EAB-71F3730E570A}"/>
              </a:ext>
            </a:extLst>
          </p:cNvPr>
          <p:cNvSpPr>
            <a:spLocks noGrp="1"/>
          </p:cNvSpPr>
          <p:nvPr/>
        </p:nvSpPr>
        <p:spPr>
          <a:xfrm>
            <a:off x="1695450" y="4733925"/>
            <a:ext cx="9382125" cy="723900"/>
          </a:xfrm>
          <a:prstGeom prst="rect">
            <a:avLst/>
          </a:prstGeom>
          <a:noFill/>
          <a:ln w="0">
            <a:noFill/>
            <a:prstDash val="solid"/>
          </a:ln>
        </p:spPr>
        <p:txBody>
          <a:bodyPr wrap="square" lIns="0" tIns="0" rIns="0" bIns="0" anchor="ctr"/>
          <a:lstStyle>
            <a:defPPr>
              <a:defRPr sz="2025" b="0">
                <a:solidFill>
                  <a:srgbClr val="FFFFFF"/>
                </a:solidFill>
                <a:latin typeface="DejaVu Sans"/>
                <a:ea typeface="DejaVu Sans"/>
                <a:cs typeface="DejaVu Sans"/>
              </a:defRPr>
            </a:defPPr>
          </a:lstStyle>
          <a:p>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Platnosť verzie treba overiť</a:t>
            </a:r>
          </a:p>
        </p:txBody>
      </p:sp>
    </p:spTree>
    <p:extLst>
      <p:ext uri="{BB962C8B-B14F-4D97-AF65-F5344CB8AC3E}">
        <p14:creationId xmlns:p14="http://schemas.microsoft.com/office/powerpoint/2010/main" val="17423050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2A3A"/>
        </a:solidFill>
        <a:effectLst/>
      </p:bgPr>
    </p:bg>
    <p:spTree>
      <p:nvGrpSpPr>
        <p:cNvPr id="1" name=""/>
        <p:cNvGrpSpPr/>
        <p:nvPr/>
      </p:nvGrpSpPr>
      <p:grpSpPr>
        <a:xfrm>
          <a:off x="0" y="0"/>
          <a:ext cx="0" cy="0"/>
          <a:chOff x="0" y="0"/>
          <a:chExt cx="0" cy="0"/>
        </a:xfrm>
      </p:grpSpPr>
      <p:sp>
        <p:nvSpPr>
          <p:cNvPr id="8" name="Obdĺžnik 7">
            <a:extLst>
              <a:ext uri="{FF2B5EF4-FFF2-40B4-BE49-F238E27FC236}">
                <a16:creationId xmlns:a16="http://schemas.microsoft.com/office/drawing/2014/main" id="{0CEA2A8F-E916-4A19-B07A-AD0F800BE92F}"/>
              </a:ext>
            </a:extLst>
          </p:cNvPr>
          <p:cNvSpPr>
            <a:spLocks noGrp="1"/>
          </p:cNvSpPr>
          <p:nvPr/>
        </p:nvSpPr>
        <p:spPr>
          <a:xfrm>
            <a:off x="714375" y="876300"/>
            <a:ext cx="7334250" cy="1352550"/>
          </a:xfrm>
          <a:prstGeom prst="rect">
            <a:avLst/>
          </a:prstGeom>
          <a:noFill/>
          <a:ln w="0">
            <a:noFill/>
            <a:prstDash val="solid"/>
          </a:ln>
        </p:spPr>
        <p:txBody>
          <a:bodyPr wrap="square" lIns="0" tIns="0" rIns="0" bIns="0" anchor="ctr"/>
          <a:lstStyle>
            <a:defPPr>
              <a:defRPr sz="3300" b="1">
                <a:solidFill>
                  <a:srgbClr val="FFFFFF"/>
                </a:solidFill>
                <a:latin typeface="DejaVu Sans"/>
                <a:ea typeface="DejaVu Sans"/>
                <a:cs typeface="DejaVu Sans"/>
              </a:defRPr>
            </a:defPPr>
          </a:lstStyle>
          <a:p>
            <a:pPr>
              <a:defRPr sz="3300" b="1">
                <a:solidFill>
                  <a:srgbClr val="FFFFFF"/>
                </a:solidFill>
                <a:latin typeface="DejaVu Sans"/>
                <a:ea typeface="DejaVu Sans"/>
                <a:cs typeface="DejaVu Sans"/>
              </a:defRPr>
            </a:pPr>
            <a:r>
              <a:rPr sz="3300" b="1">
                <a:solidFill>
                  <a:srgbClr val="FFFFFF"/>
                </a:solidFill>
                <a:latin typeface="DejaVu Sans"/>
                <a:ea typeface="DejaVu Sans"/>
                <a:cs typeface="DejaVu Sans"/>
              </a:rPr>
              <a:t>D. Organizácia práce</a:t>
            </a:r>
          </a:p>
        </p:txBody>
      </p:sp>
      <p:sp>
        <p:nvSpPr>
          <p:cNvPr id="2" name="Obdĺžnik 1">
            <a:extLst>
              <a:ext uri="{FF2B5EF4-FFF2-40B4-BE49-F238E27FC236}">
                <a16:creationId xmlns:a16="http://schemas.microsoft.com/office/drawing/2014/main" id="{F871E2AB-06B2-4F16-8882-A4E31A89092F}"/>
              </a:ext>
            </a:extLst>
          </p:cNvPr>
          <p:cNvSpPr>
            <a:spLocks noGrp="1"/>
          </p:cNvSpPr>
          <p:nvPr/>
        </p:nvSpPr>
        <p:spPr>
          <a:xfrm>
            <a:off x="733425" y="2381250"/>
            <a:ext cx="1190625" cy="66675"/>
          </a:xfrm>
          <a:prstGeom prst="rect">
            <a:avLst/>
          </a:prstGeom>
          <a:solidFill>
            <a:srgbClr val="E99661"/>
          </a:solidFill>
          <a:ln w="0">
            <a:noFill/>
            <a:prstDash val="solid"/>
          </a:ln>
        </p:spPr>
        <p:txBody>
          <a:bodyPr/>
          <a:lstStyle/>
          <a:p>
            <a:endParaRPr lang="sk-SK"/>
          </a:p>
        </p:txBody>
      </p:sp>
      <p:sp>
        <p:nvSpPr>
          <p:cNvPr id="3" name="Obdĺžnik 2">
            <a:extLst>
              <a:ext uri="{FF2B5EF4-FFF2-40B4-BE49-F238E27FC236}">
                <a16:creationId xmlns:a16="http://schemas.microsoft.com/office/drawing/2014/main" id="{3291D05B-EA89-49D7-8418-3EC7956331CF}"/>
              </a:ext>
            </a:extLst>
          </p:cNvPr>
          <p:cNvSpPr>
            <a:spLocks noGrp="1"/>
          </p:cNvSpPr>
          <p:nvPr/>
        </p:nvSpPr>
        <p:spPr>
          <a:xfrm>
            <a:off x="9496425" y="1352550"/>
            <a:ext cx="2000250" cy="2286000"/>
          </a:xfrm>
          <a:prstGeom prst="rect">
            <a:avLst/>
          </a:prstGeom>
          <a:noFill/>
          <a:ln w="0">
            <a:noFill/>
            <a:prstDash val="solid"/>
          </a:ln>
        </p:spPr>
        <p:txBody>
          <a:bodyPr wrap="square" lIns="0" tIns="0" rIns="0" bIns="0" anchor="ctr"/>
          <a:lstStyle>
            <a:defPPr>
              <a:defRPr sz="12375" b="1">
                <a:solidFill>
                  <a:srgbClr val="214758"/>
                </a:solidFill>
                <a:latin typeface="DejaVu Sans"/>
                <a:ea typeface="DejaVu Sans"/>
                <a:cs typeface="DejaVu Sans"/>
              </a:defRPr>
            </a:defPPr>
          </a:lstStyle>
          <a:p>
            <a:pPr>
              <a:defRPr sz="12375" b="1">
                <a:solidFill>
                  <a:srgbClr val="214758"/>
                </a:solidFill>
                <a:latin typeface="DejaVu Sans"/>
                <a:ea typeface="DejaVu Sans"/>
                <a:cs typeface="DejaVu Sans"/>
              </a:defRPr>
            </a:pPr>
            <a:r>
              <a:rPr sz="12375" b="1">
                <a:solidFill>
                  <a:srgbClr val="214758"/>
                </a:solidFill>
                <a:latin typeface="DejaVu Sans"/>
                <a:ea typeface="DejaVu Sans"/>
                <a:cs typeface="DejaVu Sans"/>
              </a:rPr>
              <a:t>D</a:t>
            </a:r>
          </a:p>
        </p:txBody>
      </p:sp>
      <p:sp>
        <p:nvSpPr>
          <p:cNvPr id="4" name="Obdĺžnik 3">
            <a:extLst>
              <a:ext uri="{FF2B5EF4-FFF2-40B4-BE49-F238E27FC236}">
                <a16:creationId xmlns:a16="http://schemas.microsoft.com/office/drawing/2014/main" id="{35B64DB4-8FDA-48CD-9872-9D98D9D19949}"/>
              </a:ext>
            </a:extLst>
          </p:cNvPr>
          <p:cNvSpPr>
            <a:spLocks noGrp="1"/>
          </p:cNvSpPr>
          <p:nvPr/>
        </p:nvSpPr>
        <p:spPr>
          <a:xfrm>
            <a:off x="742950" y="3067050"/>
            <a:ext cx="7572375" cy="742950"/>
          </a:xfrm>
          <a:prstGeom prst="rect">
            <a:avLst/>
          </a:prstGeom>
          <a:noFill/>
          <a:ln w="0">
            <a:noFill/>
            <a:prstDash val="solid"/>
          </a:ln>
        </p:spPr>
        <p:txBody>
          <a:bodyPr wrap="square" lIns="0" tIns="0" rIns="0" bIns="0" anchor="ctr"/>
          <a:lstStyle>
            <a:defPPr>
              <a:defRPr sz="1800" b="1">
                <a:solidFill>
                  <a:srgbClr val="CBDEDF"/>
                </a:solidFill>
                <a:latin typeface="DejaVu Sans"/>
                <a:ea typeface="DejaVu Sans"/>
                <a:cs typeface="DejaVu Sans"/>
              </a:defRPr>
            </a:defPPr>
          </a:lstStyle>
          <a:p>
            <a:pPr>
              <a:defRPr sz="1800" b="1">
                <a:solidFill>
                  <a:srgbClr val="CBDEDF"/>
                </a:solidFill>
                <a:latin typeface="DejaVu Sans"/>
                <a:ea typeface="DejaVu Sans"/>
                <a:cs typeface="DejaVu Sans"/>
              </a:defRPr>
            </a:pPr>
            <a:r>
              <a:rPr sz="1800" b="1">
                <a:solidFill>
                  <a:srgbClr val="CBDEDF"/>
                </a:solidFill>
                <a:latin typeface="DejaVu Sans"/>
                <a:ea typeface="DejaVu Sans"/>
                <a:cs typeface="DejaVu Sans"/>
              </a:rPr>
              <a:t>Zápisnica: rozhodnutie alebo návrh?</a:t>
            </a:r>
          </a:p>
        </p:txBody>
      </p:sp>
      <p:sp>
        <p:nvSpPr>
          <p:cNvPr id="5" name="Obdĺžnik 4">
            <a:extLst>
              <a:ext uri="{FF2B5EF4-FFF2-40B4-BE49-F238E27FC236}">
                <a16:creationId xmlns:a16="http://schemas.microsoft.com/office/drawing/2014/main" id="{77549651-6B2F-4E3B-A6BB-5C568B749C50}"/>
              </a:ext>
            </a:extLst>
          </p:cNvPr>
          <p:cNvSpPr>
            <a:spLocks noGrp="1"/>
          </p:cNvSpPr>
          <p:nvPr/>
        </p:nvSpPr>
        <p:spPr>
          <a:xfrm>
            <a:off x="742950" y="3962400"/>
            <a:ext cx="7572375" cy="742950"/>
          </a:xfrm>
          <a:prstGeom prst="rect">
            <a:avLst/>
          </a:prstGeom>
          <a:noFill/>
          <a:ln w="0">
            <a:noFill/>
            <a:prstDash val="solid"/>
          </a:ln>
        </p:spPr>
        <p:txBody>
          <a:bodyPr wrap="square" lIns="0" tIns="0" rIns="0" bIns="0" anchor="ctr"/>
          <a:lstStyle>
            <a:defPPr>
              <a:defRPr sz="1800" b="0">
                <a:solidFill>
                  <a:srgbClr val="CBDEDF"/>
                </a:solidFill>
                <a:latin typeface="DejaVu Sans"/>
                <a:ea typeface="DejaVu Sans"/>
                <a:cs typeface="DejaVu Sans"/>
              </a:defRPr>
            </a:defPPr>
          </a:lstStyle>
          <a:p>
            <a:pPr>
              <a:defRPr sz="1800" b="0">
                <a:solidFill>
                  <a:srgbClr val="CBDEDF"/>
                </a:solidFill>
                <a:latin typeface="DejaVu Sans"/>
                <a:ea typeface="DejaVu Sans"/>
                <a:cs typeface="DejaVu Sans"/>
              </a:defRPr>
            </a:pPr>
            <a:r>
              <a:rPr sz="1800" b="0">
                <a:solidFill>
                  <a:srgbClr val="CBDEDF"/>
                </a:solidFill>
                <a:latin typeface="DejaVu Sans"/>
                <a:ea typeface="DejaVu Sans"/>
                <a:cs typeface="DejaVu Sans"/>
              </a:rPr>
              <a:t>Harmonogram s kapacitným rozporom</a:t>
            </a:r>
          </a:p>
        </p:txBody>
      </p:sp>
      <p:sp>
        <p:nvSpPr>
          <p:cNvPr id="6" name="Obdĺžnik 5">
            <a:extLst>
              <a:ext uri="{FF2B5EF4-FFF2-40B4-BE49-F238E27FC236}">
                <a16:creationId xmlns:a16="http://schemas.microsoft.com/office/drawing/2014/main" id="{C50404E0-90FF-49D7-82E6-62C95C712D7E}"/>
              </a:ext>
            </a:extLst>
          </p:cNvPr>
          <p:cNvSpPr>
            <a:spLocks noGrp="1"/>
          </p:cNvSpPr>
          <p:nvPr/>
        </p:nvSpPr>
        <p:spPr>
          <a:xfrm>
            <a:off x="742950" y="4857750"/>
            <a:ext cx="7572375" cy="742950"/>
          </a:xfrm>
          <a:prstGeom prst="rect">
            <a:avLst/>
          </a:prstGeom>
          <a:noFill/>
          <a:ln w="0">
            <a:noFill/>
            <a:prstDash val="solid"/>
          </a:ln>
        </p:spPr>
        <p:txBody>
          <a:bodyPr wrap="square" lIns="0" tIns="0" rIns="0" bIns="0" anchor="ctr"/>
          <a:lstStyle>
            <a:defPPr>
              <a:defRPr sz="1800" b="0">
                <a:solidFill>
                  <a:srgbClr val="CBDEDF"/>
                </a:solidFill>
                <a:latin typeface="DejaVu Sans"/>
                <a:ea typeface="DejaVu Sans"/>
                <a:cs typeface="DejaVu Sans"/>
              </a:defRPr>
            </a:defPPr>
          </a:lstStyle>
          <a:p>
            <a:pPr>
              <a:defRPr sz="1800" b="0">
                <a:solidFill>
                  <a:srgbClr val="CBDEDF"/>
                </a:solidFill>
                <a:latin typeface="DejaVu Sans"/>
                <a:ea typeface="DejaVu Sans"/>
                <a:cs typeface="DejaVu Sans"/>
              </a:defRPr>
            </a:pPr>
            <a:r>
              <a:rPr sz="1800" b="0">
                <a:solidFill>
                  <a:srgbClr val="CBDEDF"/>
                </a:solidFill>
                <a:latin typeface="DejaVu Sans"/>
                <a:ea typeface="DejaVu Sans"/>
                <a:cs typeface="DejaVu Sans"/>
              </a:rPr>
              <a:t>Päťsnímkový informačný materiál</a:t>
            </a:r>
          </a:p>
        </p:txBody>
      </p:sp>
    </p:spTree>
    <p:extLst>
      <p:ext uri="{BB962C8B-B14F-4D97-AF65-F5344CB8AC3E}">
        <p14:creationId xmlns:p14="http://schemas.microsoft.com/office/powerpoint/2010/main" val="1416295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3472A965-C2C3-42F1-83A3-5EEB6F83CC86}"/>
              </a:ext>
            </a:extLst>
          </p:cNvPr>
          <p:cNvSpPr>
            <a:spLocks noGrp="1"/>
          </p:cNvSpPr>
          <p:nvPr/>
        </p:nvSpPr>
        <p:spPr>
          <a:xfrm>
            <a:off x="0" y="0"/>
            <a:ext cx="161925" cy="6858000"/>
          </a:xfrm>
          <a:prstGeom prst="rect">
            <a:avLst/>
          </a:prstGeom>
          <a:solidFill>
            <a:srgbClr val="B05F3D"/>
          </a:solidFill>
          <a:ln w="0">
            <a:noFill/>
            <a:prstDash val="solid"/>
          </a:ln>
        </p:spPr>
        <p:txBody>
          <a:bodyPr/>
          <a:lstStyle/>
          <a:p>
            <a:endParaRPr lang="sk-SK"/>
          </a:p>
        </p:txBody>
      </p:sp>
      <p:sp>
        <p:nvSpPr>
          <p:cNvPr id="2" name="Obdĺžnik 1">
            <a:extLst>
              <a:ext uri="{FF2B5EF4-FFF2-40B4-BE49-F238E27FC236}">
                <a16:creationId xmlns:a16="http://schemas.microsoft.com/office/drawing/2014/main" id="{AE73D456-D131-4B89-B625-E22666BAE459}"/>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D1. Zápisnica z porady</a:t>
            </a:r>
          </a:p>
        </p:txBody>
      </p:sp>
      <p:sp>
        <p:nvSpPr>
          <p:cNvPr id="3" name="Obdĺžnik 2">
            <a:extLst>
              <a:ext uri="{FF2B5EF4-FFF2-40B4-BE49-F238E27FC236}">
                <a16:creationId xmlns:a16="http://schemas.microsoft.com/office/drawing/2014/main" id="{882DDE7A-500B-410A-BF44-D8D74CDAD625}"/>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D</a:t>
            </a:r>
          </a:p>
        </p:txBody>
      </p:sp>
      <p:sp>
        <p:nvSpPr>
          <p:cNvPr id="4" name="Obdĺžnik 3">
            <a:extLst>
              <a:ext uri="{FF2B5EF4-FFF2-40B4-BE49-F238E27FC236}">
                <a16:creationId xmlns:a16="http://schemas.microsoft.com/office/drawing/2014/main" id="{9561780E-0F1A-4295-ACF2-8B04A16DEEC7}"/>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Oddeliť rozhodnutia, návrhy a otvorené otázky.</a:t>
            </a:r>
          </a:p>
        </p:txBody>
      </p:sp>
      <p:sp>
        <p:nvSpPr>
          <p:cNvPr id="5" name="Obdĺžnik 4">
            <a:extLst>
              <a:ext uri="{FF2B5EF4-FFF2-40B4-BE49-F238E27FC236}">
                <a16:creationId xmlns:a16="http://schemas.microsoft.com/office/drawing/2014/main" id="{88E2FE84-B110-4B3F-BEBA-0751E5F56012}"/>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5A1430D4-D92B-4188-A476-4A65D3CBFBAC}"/>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B05F3D"/>
                </a:solidFill>
                <a:latin typeface="DejaVu Sans"/>
                <a:ea typeface="DejaVu Sans"/>
                <a:cs typeface="DejaVu Sans"/>
              </a:defRPr>
            </a:defPPr>
          </a:lstStyle>
          <a:p>
            <a:pPr>
              <a:defRPr sz="1950" b="1">
                <a:solidFill>
                  <a:srgbClr val="B05F3D"/>
                </a:solidFill>
                <a:latin typeface="DejaVu Sans"/>
                <a:ea typeface="DejaVu Sans"/>
                <a:cs typeface="DejaVu Sans"/>
              </a:defRPr>
            </a:pPr>
            <a:r>
              <a:rPr sz="1950" b="1">
                <a:solidFill>
                  <a:srgbClr val="B05F3D"/>
                </a:solidFill>
                <a:latin typeface="DejaVu Sans"/>
                <a:ea typeface="DejaVu Sans"/>
                <a:cs typeface="DejaVu Sans"/>
              </a:rPr>
              <a:t>Porovnanie: Rozhodnutie a pracovný návrh</a:t>
            </a:r>
          </a:p>
        </p:txBody>
      </p:sp>
      <p:sp>
        <p:nvSpPr>
          <p:cNvPr id="7" name="Obdĺžnik 6">
            <a:extLst>
              <a:ext uri="{FF2B5EF4-FFF2-40B4-BE49-F238E27FC236}">
                <a16:creationId xmlns:a16="http://schemas.microsoft.com/office/drawing/2014/main" id="{E3E20176-BA14-45BD-8BCA-588B3AADCE9D}"/>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oddeliť zadané rozhodnutie od návrhu AI</a:t>
            </a:r>
          </a:p>
        </p:txBody>
      </p:sp>
      <p:sp>
        <p:nvSpPr>
          <p:cNvPr id="8" name="Obdĺžnik 7">
            <a:extLst>
              <a:ext uri="{FF2B5EF4-FFF2-40B4-BE49-F238E27FC236}">
                <a16:creationId xmlns:a16="http://schemas.microsoft.com/office/drawing/2014/main" id="{11E836C7-1976-42A4-88BB-D0A281A958CE}"/>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879717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013246B3-1FA2-4082-B734-4CEA5D0085C7}"/>
              </a:ext>
            </a:extLst>
          </p:cNvPr>
          <p:cNvSpPr>
            <a:spLocks noGrp="1"/>
          </p:cNvSpPr>
          <p:nvPr/>
        </p:nvSpPr>
        <p:spPr>
          <a:xfrm>
            <a:off x="0" y="0"/>
            <a:ext cx="161925" cy="6858000"/>
          </a:xfrm>
          <a:prstGeom prst="rect">
            <a:avLst/>
          </a:prstGeom>
          <a:solidFill>
            <a:srgbClr val="B05F3D"/>
          </a:solidFill>
          <a:ln w="0">
            <a:noFill/>
            <a:prstDash val="solid"/>
          </a:ln>
        </p:spPr>
        <p:txBody>
          <a:bodyPr/>
          <a:lstStyle/>
          <a:p>
            <a:endParaRPr lang="sk-SK"/>
          </a:p>
        </p:txBody>
      </p:sp>
      <p:sp>
        <p:nvSpPr>
          <p:cNvPr id="2" name="Obdĺžnik 1">
            <a:extLst>
              <a:ext uri="{FF2B5EF4-FFF2-40B4-BE49-F238E27FC236}">
                <a16:creationId xmlns:a16="http://schemas.microsoft.com/office/drawing/2014/main" id="{94E39E27-62D1-4D93-85E3-957FFDCD2A50}"/>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D2. Plán podujatia a rozpor</a:t>
            </a:r>
          </a:p>
        </p:txBody>
      </p:sp>
      <p:sp>
        <p:nvSpPr>
          <p:cNvPr id="3" name="Obdĺžnik 2">
            <a:extLst>
              <a:ext uri="{FF2B5EF4-FFF2-40B4-BE49-F238E27FC236}">
                <a16:creationId xmlns:a16="http://schemas.microsoft.com/office/drawing/2014/main" id="{1A73C640-4881-42B1-B533-63D272D9901A}"/>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D</a:t>
            </a:r>
          </a:p>
        </p:txBody>
      </p:sp>
      <p:sp>
        <p:nvSpPr>
          <p:cNvPr id="4" name="Obdĺžnik 3">
            <a:extLst>
              <a:ext uri="{FF2B5EF4-FFF2-40B4-BE49-F238E27FC236}">
                <a16:creationId xmlns:a16="http://schemas.microsoft.com/office/drawing/2014/main" id="{C0E79D8C-C301-40D3-8D6B-E8C230D2FE6F}"/>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Pomenovať kapacitný konflikt a pripraviť možnosti riešenia.</a:t>
            </a:r>
          </a:p>
        </p:txBody>
      </p:sp>
      <p:sp>
        <p:nvSpPr>
          <p:cNvPr id="5" name="Obdĺžnik 4">
            <a:extLst>
              <a:ext uri="{FF2B5EF4-FFF2-40B4-BE49-F238E27FC236}">
                <a16:creationId xmlns:a16="http://schemas.microsoft.com/office/drawing/2014/main" id="{7B507461-17BA-489A-A1AF-6F0A9138CDBE}"/>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F7BB72AE-EEEE-49C1-ABE3-1C85C1986803}"/>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B05F3D"/>
                </a:solidFill>
                <a:latin typeface="DejaVu Sans"/>
                <a:ea typeface="DejaVu Sans"/>
                <a:cs typeface="DejaVu Sans"/>
              </a:defRPr>
            </a:defPPr>
          </a:lstStyle>
          <a:p>
            <a:pPr>
              <a:defRPr sz="1950" b="1">
                <a:solidFill>
                  <a:srgbClr val="B05F3D"/>
                </a:solidFill>
                <a:latin typeface="DejaVu Sans"/>
                <a:ea typeface="DejaVu Sans"/>
                <a:cs typeface="DejaVu Sans"/>
              </a:defRPr>
            </a:pPr>
            <a:r>
              <a:rPr sz="1950" b="1">
                <a:solidFill>
                  <a:srgbClr val="B05F3D"/>
                </a:solidFill>
                <a:latin typeface="DejaVu Sans"/>
                <a:ea typeface="DejaVu Sans"/>
                <a:cs typeface="DejaVu Sans"/>
              </a:rPr>
              <a:t>Porovnanie: 26 osôb, 20 miest, rozdiel 6</a:t>
            </a:r>
          </a:p>
        </p:txBody>
      </p:sp>
      <p:sp>
        <p:nvSpPr>
          <p:cNvPr id="7" name="Obdĺžnik 6">
            <a:extLst>
              <a:ext uri="{FF2B5EF4-FFF2-40B4-BE49-F238E27FC236}">
                <a16:creationId xmlns:a16="http://schemas.microsoft.com/office/drawing/2014/main" id="{E06EADAE-FF87-48CF-A91D-4F00D5E505E2}"/>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oddeliť zadané rozhodnutie od návrhu AI</a:t>
            </a:r>
          </a:p>
        </p:txBody>
      </p:sp>
      <p:sp>
        <p:nvSpPr>
          <p:cNvPr id="8" name="Obdĺžnik 7">
            <a:extLst>
              <a:ext uri="{FF2B5EF4-FFF2-40B4-BE49-F238E27FC236}">
                <a16:creationId xmlns:a16="http://schemas.microsoft.com/office/drawing/2014/main" id="{06F5E85C-4109-4336-83FE-F58014E309FD}"/>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1429810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329715B3-EA52-452B-A95C-6D1497C533E4}"/>
              </a:ext>
            </a:extLst>
          </p:cNvPr>
          <p:cNvSpPr>
            <a:spLocks noGrp="1"/>
          </p:cNvSpPr>
          <p:nvPr/>
        </p:nvSpPr>
        <p:spPr>
          <a:xfrm>
            <a:off x="0" y="0"/>
            <a:ext cx="161925" cy="6858000"/>
          </a:xfrm>
          <a:prstGeom prst="rect">
            <a:avLst/>
          </a:prstGeom>
          <a:solidFill>
            <a:srgbClr val="B05F3D"/>
          </a:solidFill>
          <a:ln w="0">
            <a:noFill/>
            <a:prstDash val="solid"/>
          </a:ln>
        </p:spPr>
        <p:txBody>
          <a:bodyPr/>
          <a:lstStyle/>
          <a:p>
            <a:endParaRPr lang="sk-SK"/>
          </a:p>
        </p:txBody>
      </p:sp>
      <p:sp>
        <p:nvSpPr>
          <p:cNvPr id="2" name="Obdĺžnik 1">
            <a:extLst>
              <a:ext uri="{FF2B5EF4-FFF2-40B4-BE49-F238E27FC236}">
                <a16:creationId xmlns:a16="http://schemas.microsoft.com/office/drawing/2014/main" id="{D08E97D0-6A64-47D1-9C2D-78F5C55C0B3A}"/>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D3. Informačná prezentácia</a:t>
            </a:r>
          </a:p>
        </p:txBody>
      </p:sp>
      <p:sp>
        <p:nvSpPr>
          <p:cNvPr id="3" name="Obdĺžnik 2">
            <a:extLst>
              <a:ext uri="{FF2B5EF4-FFF2-40B4-BE49-F238E27FC236}">
                <a16:creationId xmlns:a16="http://schemas.microsoft.com/office/drawing/2014/main" id="{B2591CBE-0D08-4F92-97F5-D61DE92FB6A0}"/>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D</a:t>
            </a:r>
          </a:p>
        </p:txBody>
      </p:sp>
      <p:sp>
        <p:nvSpPr>
          <p:cNvPr id="4" name="Obdĺžnik 3">
            <a:extLst>
              <a:ext uri="{FF2B5EF4-FFF2-40B4-BE49-F238E27FC236}">
                <a16:creationId xmlns:a16="http://schemas.microsoft.com/office/drawing/2014/main" id="{D2B3F3A6-D7CD-4612-969D-3EDAE05B7F42}"/>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Premeniť administratívny text na stručnú osnovu piatich snímok.</a:t>
            </a:r>
          </a:p>
        </p:txBody>
      </p:sp>
      <p:sp>
        <p:nvSpPr>
          <p:cNvPr id="5" name="Obdĺžnik 4">
            <a:extLst>
              <a:ext uri="{FF2B5EF4-FFF2-40B4-BE49-F238E27FC236}">
                <a16:creationId xmlns:a16="http://schemas.microsoft.com/office/drawing/2014/main" id="{99D9513E-1F29-41CA-8FF3-2F9662557183}"/>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9D9C687F-19F2-4175-A8CE-749064AC866D}"/>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B05F3D"/>
                </a:solidFill>
                <a:latin typeface="DejaVu Sans"/>
                <a:ea typeface="DejaVu Sans"/>
                <a:cs typeface="DejaVu Sans"/>
              </a:defRPr>
            </a:defPPr>
          </a:lstStyle>
          <a:p>
            <a:pPr>
              <a:defRPr sz="1950" b="1">
                <a:solidFill>
                  <a:srgbClr val="B05F3D"/>
                </a:solidFill>
                <a:latin typeface="DejaVu Sans"/>
                <a:ea typeface="DejaVu Sans"/>
                <a:cs typeface="DejaVu Sans"/>
              </a:defRPr>
            </a:pPr>
            <a:r>
              <a:rPr sz="1950" b="1">
                <a:solidFill>
                  <a:srgbClr val="B05F3D"/>
                </a:solidFill>
                <a:latin typeface="DejaVu Sans"/>
                <a:ea typeface="DejaVu Sans"/>
                <a:cs typeface="DejaVu Sans"/>
              </a:rPr>
              <a:t>Porovnanie: Stručná snímka a podrobné poznámky</a:t>
            </a:r>
          </a:p>
        </p:txBody>
      </p:sp>
      <p:sp>
        <p:nvSpPr>
          <p:cNvPr id="7" name="Obdĺžnik 6">
            <a:extLst>
              <a:ext uri="{FF2B5EF4-FFF2-40B4-BE49-F238E27FC236}">
                <a16:creationId xmlns:a16="http://schemas.microsoft.com/office/drawing/2014/main" id="{46CBFC5F-E295-4994-99E1-CF1C08511077}"/>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oddeliť zadané rozhodnutie od návrhu AI</a:t>
            </a:r>
          </a:p>
        </p:txBody>
      </p:sp>
      <p:sp>
        <p:nvSpPr>
          <p:cNvPr id="8" name="Obdĺžnik 7">
            <a:extLst>
              <a:ext uri="{FF2B5EF4-FFF2-40B4-BE49-F238E27FC236}">
                <a16:creationId xmlns:a16="http://schemas.microsoft.com/office/drawing/2014/main" id="{C6B2C39C-A485-4C0C-B502-8994298C6F2A}"/>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6340553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A3A"/>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74C190CE-D0D6-48A6-BA18-9184916FA621}"/>
              </a:ext>
            </a:extLst>
          </p:cNvPr>
          <p:cNvSpPr>
            <a:spLocks noGrp="1"/>
          </p:cNvSpPr>
          <p:nvPr/>
        </p:nvSpPr>
        <p:spPr>
          <a:xfrm>
            <a:off x="685800" y="666750"/>
            <a:ext cx="10477500" cy="895350"/>
          </a:xfrm>
          <a:prstGeom prst="rect">
            <a:avLst/>
          </a:prstGeom>
          <a:noFill/>
          <a:ln w="0">
            <a:noFill/>
            <a:prstDash val="solid"/>
          </a:ln>
        </p:spPr>
        <p:txBody>
          <a:bodyPr wrap="square" lIns="0" tIns="0" rIns="0" bIns="0" anchor="ctr"/>
          <a:lstStyle>
            <a:defPPr>
              <a:defRPr sz="2775" b="1">
                <a:solidFill>
                  <a:srgbClr val="FFFFFF"/>
                </a:solidFill>
                <a:latin typeface="DejaVu Sans"/>
                <a:ea typeface="DejaVu Sans"/>
                <a:cs typeface="DejaVu Sans"/>
              </a:defRPr>
            </a:defPPr>
          </a:lstStyle>
          <a:p>
            <a:pPr>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Organizácia: otvorené otázky</a:t>
            </a:r>
          </a:p>
        </p:txBody>
      </p:sp>
      <p:sp>
        <p:nvSpPr>
          <p:cNvPr id="2" name="Obdĺžnik 1">
            <a:extLst>
              <a:ext uri="{FF2B5EF4-FFF2-40B4-BE49-F238E27FC236}">
                <a16:creationId xmlns:a16="http://schemas.microsoft.com/office/drawing/2014/main" id="{0E5B9660-E83D-46CC-AC28-DB54FD5E5050}"/>
              </a:ext>
            </a:extLst>
          </p:cNvPr>
          <p:cNvSpPr>
            <a:spLocks noGrp="1"/>
          </p:cNvSpPr>
          <p:nvPr/>
        </p:nvSpPr>
        <p:spPr>
          <a:xfrm>
            <a:off x="733425" y="1752600"/>
            <a:ext cx="1104900" cy="66675"/>
          </a:xfrm>
          <a:prstGeom prst="rect">
            <a:avLst/>
          </a:prstGeom>
          <a:solidFill>
            <a:srgbClr val="E99661"/>
          </a:solidFill>
          <a:ln w="0">
            <a:noFill/>
            <a:prstDash val="solid"/>
          </a:ln>
        </p:spPr>
        <p:txBody>
          <a:bodyPr/>
          <a:lstStyle/>
          <a:p>
            <a:endParaRPr lang="sk-SK"/>
          </a:p>
        </p:txBody>
      </p:sp>
      <p:sp>
        <p:nvSpPr>
          <p:cNvPr id="3" name="Obdĺžnik 2">
            <a:extLst>
              <a:ext uri="{FF2B5EF4-FFF2-40B4-BE49-F238E27FC236}">
                <a16:creationId xmlns:a16="http://schemas.microsoft.com/office/drawing/2014/main" id="{449A9FD8-FAF9-4F9F-A0AA-2EC37ADE485A}"/>
              </a:ext>
            </a:extLst>
          </p:cNvPr>
          <p:cNvSpPr>
            <a:spLocks noGrp="1"/>
          </p:cNvSpPr>
          <p:nvPr/>
        </p:nvSpPr>
        <p:spPr>
          <a:xfrm>
            <a:off x="771525" y="233362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01</a:t>
            </a:r>
          </a:p>
        </p:txBody>
      </p:sp>
      <p:sp>
        <p:nvSpPr>
          <p:cNvPr id="4" name="Obdĺžnik 3">
            <a:extLst>
              <a:ext uri="{FF2B5EF4-FFF2-40B4-BE49-F238E27FC236}">
                <a16:creationId xmlns:a16="http://schemas.microsoft.com/office/drawing/2014/main" id="{440FC0D5-5CA9-48F4-9A01-F7CC078399E3}"/>
              </a:ext>
            </a:extLst>
          </p:cNvPr>
          <p:cNvSpPr>
            <a:spLocks noGrp="1"/>
          </p:cNvSpPr>
          <p:nvPr/>
        </p:nvSpPr>
        <p:spPr>
          <a:xfrm>
            <a:off x="1695450" y="2409825"/>
            <a:ext cx="9382125" cy="723900"/>
          </a:xfrm>
          <a:prstGeom prst="rect">
            <a:avLst/>
          </a:prstGeom>
          <a:noFill/>
          <a:ln w="0">
            <a:noFill/>
            <a:prstDash val="solid"/>
          </a:ln>
        </p:spPr>
        <p:txBody>
          <a:bodyPr wrap="square" lIns="0" tIns="0" rIns="0" bIns="0" anchor="ctr"/>
          <a:lstStyle>
            <a:defPPr>
              <a:defRPr sz="2025" b="1">
                <a:solidFill>
                  <a:srgbClr val="FFFFFF"/>
                </a:solidFill>
                <a:latin typeface="DejaVu Sans"/>
                <a:ea typeface="DejaVu Sans"/>
                <a:cs typeface="DejaVu Sans"/>
              </a:defRPr>
            </a:defPPr>
          </a:lstStyle>
          <a:p>
            <a:pP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Neurčená zodpovednosť zostáva neurčená</a:t>
            </a:r>
          </a:p>
        </p:txBody>
      </p:sp>
      <p:sp>
        <p:nvSpPr>
          <p:cNvPr id="5" name="Obdĺžnik 4">
            <a:extLst>
              <a:ext uri="{FF2B5EF4-FFF2-40B4-BE49-F238E27FC236}">
                <a16:creationId xmlns:a16="http://schemas.microsoft.com/office/drawing/2014/main" id="{940F54EA-9CC3-462D-9BF7-D0B9CF3FBF01}"/>
              </a:ext>
            </a:extLst>
          </p:cNvPr>
          <p:cNvSpPr>
            <a:spLocks noGrp="1"/>
          </p:cNvSpPr>
          <p:nvPr/>
        </p:nvSpPr>
        <p:spPr>
          <a:xfrm>
            <a:off x="771525" y="349567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02</a:t>
            </a:r>
          </a:p>
        </p:txBody>
      </p:sp>
      <p:sp>
        <p:nvSpPr>
          <p:cNvPr id="6" name="Obdĺžnik 5">
            <a:extLst>
              <a:ext uri="{FF2B5EF4-FFF2-40B4-BE49-F238E27FC236}">
                <a16:creationId xmlns:a16="http://schemas.microsoft.com/office/drawing/2014/main" id="{91DC4328-61A5-4A91-97A0-C24955975D57}"/>
              </a:ext>
            </a:extLst>
          </p:cNvPr>
          <p:cNvSpPr>
            <a:spLocks noGrp="1"/>
          </p:cNvSpPr>
          <p:nvPr/>
        </p:nvSpPr>
        <p:spPr>
          <a:xfrm>
            <a:off x="1695450" y="3571875"/>
            <a:ext cx="9382125" cy="723900"/>
          </a:xfrm>
          <a:prstGeom prst="rect">
            <a:avLst/>
          </a:prstGeom>
          <a:noFill/>
          <a:ln w="0">
            <a:noFill/>
            <a:prstDash val="solid"/>
          </a:ln>
        </p:spPr>
        <p:txBody>
          <a:bodyPr wrap="square" lIns="0" tIns="0" rIns="0" bIns="0" anchor="ctr"/>
          <a:lstStyle>
            <a:defPPr>
              <a:defRPr sz="2025" b="0">
                <a:solidFill>
                  <a:srgbClr val="FFFFFF"/>
                </a:solidFill>
                <a:latin typeface="DejaVu Sans"/>
                <a:ea typeface="DejaVu Sans"/>
                <a:cs typeface="DejaVu Sans"/>
              </a:defRPr>
            </a:defPPr>
          </a:lstStyle>
          <a:p>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Rozpor v kapacite potrebuje rozhodnutie</a:t>
            </a:r>
          </a:p>
        </p:txBody>
      </p:sp>
      <p:sp>
        <p:nvSpPr>
          <p:cNvPr id="7" name="Obdĺžnik 6">
            <a:extLst>
              <a:ext uri="{FF2B5EF4-FFF2-40B4-BE49-F238E27FC236}">
                <a16:creationId xmlns:a16="http://schemas.microsoft.com/office/drawing/2014/main" id="{C7981D8D-A71C-47F1-86ED-B455D71B5CBE}"/>
              </a:ext>
            </a:extLst>
          </p:cNvPr>
          <p:cNvSpPr>
            <a:spLocks noGrp="1"/>
          </p:cNvSpPr>
          <p:nvPr/>
        </p:nvSpPr>
        <p:spPr>
          <a:xfrm>
            <a:off x="771525" y="465772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03</a:t>
            </a:r>
          </a:p>
        </p:txBody>
      </p:sp>
      <p:sp>
        <p:nvSpPr>
          <p:cNvPr id="8" name="Obdĺžnik 7">
            <a:extLst>
              <a:ext uri="{FF2B5EF4-FFF2-40B4-BE49-F238E27FC236}">
                <a16:creationId xmlns:a16="http://schemas.microsoft.com/office/drawing/2014/main" id="{792BE1D7-5CC6-417E-9A21-1B40756581B1}"/>
              </a:ext>
            </a:extLst>
          </p:cNvPr>
          <p:cNvSpPr>
            <a:spLocks noGrp="1"/>
          </p:cNvSpPr>
          <p:nvPr/>
        </p:nvSpPr>
        <p:spPr>
          <a:xfrm>
            <a:off x="1695450" y="4733925"/>
            <a:ext cx="9382125" cy="723900"/>
          </a:xfrm>
          <a:prstGeom prst="rect">
            <a:avLst/>
          </a:prstGeom>
          <a:noFill/>
          <a:ln w="0">
            <a:noFill/>
            <a:prstDash val="solid"/>
          </a:ln>
        </p:spPr>
        <p:txBody>
          <a:bodyPr wrap="square" lIns="0" tIns="0" rIns="0" bIns="0" anchor="ctr"/>
          <a:lstStyle>
            <a:defPPr>
              <a:defRPr sz="2025" b="0">
                <a:solidFill>
                  <a:srgbClr val="FFFFFF"/>
                </a:solidFill>
                <a:latin typeface="DejaVu Sans"/>
                <a:ea typeface="DejaVu Sans"/>
                <a:cs typeface="DejaVu Sans"/>
              </a:defRPr>
            </a:defPPr>
          </a:lstStyle>
          <a:p>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Osnova rešpektuje čas a adresáta</a:t>
            </a:r>
          </a:p>
        </p:txBody>
      </p:sp>
    </p:spTree>
    <p:extLst>
      <p:ext uri="{BB962C8B-B14F-4D97-AF65-F5344CB8AC3E}">
        <p14:creationId xmlns:p14="http://schemas.microsoft.com/office/powerpoint/2010/main" val="498178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FECE5"/>
        </a:solidFill>
        <a:effectLst/>
      </p:bgPr>
    </p:bg>
    <p:spTree>
      <p:nvGrpSpPr>
        <p:cNvPr id="1" name=""/>
        <p:cNvGrpSpPr/>
        <p:nvPr/>
      </p:nvGrpSpPr>
      <p:grpSpPr>
        <a:xfrm>
          <a:off x="0" y="0"/>
          <a:ext cx="0" cy="0"/>
          <a:chOff x="0" y="0"/>
          <a:chExt cx="0" cy="0"/>
        </a:xfrm>
      </p:grpSpPr>
      <p:pic>
        <p:nvPicPr>
          <p:cNvPr id="8" name="Obrázok 7">
            <a:extLst>
              <a:ext uri="{FF2B5EF4-FFF2-40B4-BE49-F238E27FC236}">
                <a16:creationId xmlns:a16="http://schemas.microsoft.com/office/drawing/2014/main" id="{33FBB77C-367D-48D7-871A-318280D7A54F}"/>
              </a:ext>
            </a:extLst>
          </p:cNvPr>
          <p:cNvPicPr>
            <a:picLocks noChangeAspect="1"/>
          </p:cNvPicPr>
          <p:nvPr/>
        </p:nvPicPr>
        <p:blipFill>
          <a:blip r:embed="rId3"/>
          <a:srcRect l="27008" r="27008"/>
          <a:stretch>
            <a:fillRect/>
          </a:stretch>
        </p:blipFill>
        <p:spPr>
          <a:xfrm>
            <a:off x="6667500" y="0"/>
            <a:ext cx="5524500" cy="6858000"/>
          </a:xfrm>
          <a:prstGeom prst="rect">
            <a:avLst/>
          </a:prstGeom>
        </p:spPr>
      </p:pic>
      <p:sp>
        <p:nvSpPr>
          <p:cNvPr id="2" name="Obdĺžnik 1">
            <a:extLst>
              <a:ext uri="{FF2B5EF4-FFF2-40B4-BE49-F238E27FC236}">
                <a16:creationId xmlns:a16="http://schemas.microsoft.com/office/drawing/2014/main" id="{E630BCB7-1350-42FE-B286-2AD637B08C17}"/>
              </a:ext>
            </a:extLst>
          </p:cNvPr>
          <p:cNvSpPr>
            <a:spLocks noGrp="1"/>
          </p:cNvSpPr>
          <p:nvPr/>
        </p:nvSpPr>
        <p:spPr>
          <a:xfrm>
            <a:off x="714375" y="876300"/>
            <a:ext cx="5334000" cy="1352550"/>
          </a:xfrm>
          <a:prstGeom prst="rect">
            <a:avLst/>
          </a:prstGeom>
          <a:noFill/>
          <a:ln w="0">
            <a:noFill/>
            <a:prstDash val="solid"/>
          </a:ln>
        </p:spPr>
        <p:txBody>
          <a:bodyPr wrap="square" lIns="0" tIns="0" rIns="0" bIns="0" anchor="ctr"/>
          <a:lstStyle>
            <a:defPPr>
              <a:defRPr sz="3300" b="1">
                <a:solidFill>
                  <a:srgbClr val="102A3A"/>
                </a:solidFill>
                <a:latin typeface="DejaVu Sans"/>
                <a:ea typeface="DejaVu Sans"/>
                <a:cs typeface="DejaVu Sans"/>
              </a:defRPr>
            </a:defPPr>
          </a:lstStyle>
          <a:p>
            <a:pPr>
              <a:defRPr sz="3300" b="1">
                <a:solidFill>
                  <a:srgbClr val="102A3A"/>
                </a:solidFill>
                <a:latin typeface="DejaVu Sans"/>
                <a:ea typeface="DejaVu Sans"/>
                <a:cs typeface="DejaVu Sans"/>
              </a:defRPr>
            </a:pPr>
            <a:r>
              <a:rPr sz="3300" b="1">
                <a:solidFill>
                  <a:srgbClr val="102A3A"/>
                </a:solidFill>
                <a:latin typeface="DejaVu Sans"/>
                <a:ea typeface="DejaVu Sans"/>
                <a:cs typeface="DejaVu Sans"/>
              </a:rPr>
              <a:t>E. Údaje a prehľady</a:t>
            </a:r>
          </a:p>
        </p:txBody>
      </p:sp>
      <p:sp>
        <p:nvSpPr>
          <p:cNvPr id="3" name="Obdĺžnik 2">
            <a:extLst>
              <a:ext uri="{FF2B5EF4-FFF2-40B4-BE49-F238E27FC236}">
                <a16:creationId xmlns:a16="http://schemas.microsoft.com/office/drawing/2014/main" id="{12FBBC6E-25FE-47E6-9A30-6937012AD427}"/>
              </a:ext>
            </a:extLst>
          </p:cNvPr>
          <p:cNvSpPr>
            <a:spLocks noGrp="1"/>
          </p:cNvSpPr>
          <p:nvPr/>
        </p:nvSpPr>
        <p:spPr>
          <a:xfrm>
            <a:off x="733425" y="2381250"/>
            <a:ext cx="1190625" cy="66675"/>
          </a:xfrm>
          <a:prstGeom prst="rect">
            <a:avLst/>
          </a:prstGeom>
          <a:solidFill>
            <a:srgbClr val="087E80"/>
          </a:solidFill>
          <a:ln w="0">
            <a:noFill/>
            <a:prstDash val="solid"/>
          </a:ln>
        </p:spPr>
        <p:txBody>
          <a:bodyPr/>
          <a:lstStyle/>
          <a:p>
            <a:endParaRPr lang="sk-SK"/>
          </a:p>
        </p:txBody>
      </p:sp>
      <p:sp>
        <p:nvSpPr>
          <p:cNvPr id="4" name="Obdĺžnik 3">
            <a:extLst>
              <a:ext uri="{FF2B5EF4-FFF2-40B4-BE49-F238E27FC236}">
                <a16:creationId xmlns:a16="http://schemas.microsoft.com/office/drawing/2014/main" id="{82CDB83F-0A7F-4EAF-80DA-42E5C5BB7830}"/>
              </a:ext>
            </a:extLst>
          </p:cNvPr>
          <p:cNvSpPr>
            <a:spLocks noGrp="1"/>
          </p:cNvSpPr>
          <p:nvPr/>
        </p:nvSpPr>
        <p:spPr>
          <a:xfrm>
            <a:off x="742950" y="3067050"/>
            <a:ext cx="5286375" cy="742950"/>
          </a:xfrm>
          <a:prstGeom prst="rect">
            <a:avLst/>
          </a:prstGeom>
          <a:noFill/>
          <a:ln w="0">
            <a:noFill/>
            <a:prstDash val="solid"/>
          </a:ln>
        </p:spPr>
        <p:txBody>
          <a:bodyPr wrap="square" lIns="0" tIns="0" rIns="0" bIns="0" anchor="ctr"/>
          <a:lstStyle>
            <a:defPPr>
              <a:defRPr sz="1800" b="1">
                <a:solidFill>
                  <a:srgbClr val="4C6370"/>
                </a:solidFill>
                <a:latin typeface="DejaVu Sans"/>
                <a:ea typeface="DejaVu Sans"/>
                <a:cs typeface="DejaVu Sans"/>
              </a:defRPr>
            </a:defPPr>
          </a:lstStyle>
          <a:p>
            <a:pPr>
              <a:defRPr sz="1800" b="1">
                <a:solidFill>
                  <a:srgbClr val="4C6370"/>
                </a:solidFill>
                <a:latin typeface="DejaVu Sans"/>
                <a:ea typeface="DejaVu Sans"/>
                <a:cs typeface="DejaVu Sans"/>
              </a:defRPr>
            </a:pPr>
            <a:r>
              <a:rPr sz="1800" b="1">
                <a:solidFill>
                  <a:srgbClr val="4C6370"/>
                </a:solidFill>
                <a:latin typeface="DejaVu Sans"/>
                <a:ea typeface="DejaVu Sans"/>
                <a:cs typeface="DejaVu Sans"/>
              </a:rPr>
              <a:t>Registrácie: chyby a možné duplicity</a:t>
            </a:r>
          </a:p>
        </p:txBody>
      </p:sp>
      <p:sp>
        <p:nvSpPr>
          <p:cNvPr id="5" name="Obdĺžnik 4">
            <a:extLst>
              <a:ext uri="{FF2B5EF4-FFF2-40B4-BE49-F238E27FC236}">
                <a16:creationId xmlns:a16="http://schemas.microsoft.com/office/drawing/2014/main" id="{AEADBE31-6C64-4320-AE16-01C5761D6666}"/>
              </a:ext>
            </a:extLst>
          </p:cNvPr>
          <p:cNvSpPr>
            <a:spLocks noGrp="1"/>
          </p:cNvSpPr>
          <p:nvPr/>
        </p:nvSpPr>
        <p:spPr>
          <a:xfrm>
            <a:off x="742950" y="3962400"/>
            <a:ext cx="5286375" cy="742950"/>
          </a:xfrm>
          <a:prstGeom prst="rect">
            <a:avLst/>
          </a:prstGeom>
          <a:noFill/>
          <a:ln w="0">
            <a:noFill/>
            <a:prstDash val="solid"/>
          </a:ln>
        </p:spPr>
        <p:txBody>
          <a:bodyPr wrap="square" lIns="0" tIns="0" rIns="0" bIns="0" anchor="ctr"/>
          <a:lstStyle>
            <a:defPPr>
              <a:defRPr sz="1800" b="0">
                <a:solidFill>
                  <a:srgbClr val="4C6370"/>
                </a:solidFill>
                <a:latin typeface="DejaVu Sans"/>
                <a:ea typeface="DejaVu Sans"/>
                <a:cs typeface="DejaVu Sans"/>
              </a:defRPr>
            </a:defPPr>
          </a:lstStyle>
          <a:p>
            <a:pPr>
              <a:defRPr sz="1800" b="0">
                <a:solidFill>
                  <a:srgbClr val="4C6370"/>
                </a:solidFill>
                <a:latin typeface="DejaVu Sans"/>
                <a:ea typeface="DejaVu Sans"/>
                <a:cs typeface="DejaVu Sans"/>
              </a:defRPr>
            </a:pPr>
            <a:r>
              <a:rPr sz="1800" b="0">
                <a:solidFill>
                  <a:srgbClr val="4C6370"/>
                </a:solidFill>
                <a:latin typeface="DejaVu Sans"/>
                <a:ea typeface="DejaVu Sans"/>
                <a:cs typeface="DejaVu Sans"/>
              </a:rPr>
              <a:t>Náklady: prepočet každého riadku</a:t>
            </a:r>
          </a:p>
        </p:txBody>
      </p:sp>
      <p:sp>
        <p:nvSpPr>
          <p:cNvPr id="6" name="Obdĺžnik 5">
            <a:extLst>
              <a:ext uri="{FF2B5EF4-FFF2-40B4-BE49-F238E27FC236}">
                <a16:creationId xmlns:a16="http://schemas.microsoft.com/office/drawing/2014/main" id="{DF15711C-0991-44B4-8DE8-97EDE48CF651}"/>
              </a:ext>
            </a:extLst>
          </p:cNvPr>
          <p:cNvSpPr>
            <a:spLocks noGrp="1"/>
          </p:cNvSpPr>
          <p:nvPr/>
        </p:nvSpPr>
        <p:spPr>
          <a:xfrm>
            <a:off x="742950" y="4857750"/>
            <a:ext cx="5286375" cy="742950"/>
          </a:xfrm>
          <a:prstGeom prst="rect">
            <a:avLst/>
          </a:prstGeom>
          <a:noFill/>
          <a:ln w="0">
            <a:noFill/>
            <a:prstDash val="solid"/>
          </a:ln>
        </p:spPr>
        <p:txBody>
          <a:bodyPr wrap="square" lIns="0" tIns="0" rIns="0" bIns="0" anchor="ctr"/>
          <a:lstStyle>
            <a:defPPr>
              <a:defRPr sz="1800" b="0">
                <a:solidFill>
                  <a:srgbClr val="4C6370"/>
                </a:solidFill>
                <a:latin typeface="DejaVu Sans"/>
                <a:ea typeface="DejaVu Sans"/>
                <a:cs typeface="DejaVu Sans"/>
              </a:defRPr>
            </a:defPPr>
          </a:lstStyle>
          <a:p>
            <a:pPr>
              <a:defRPr sz="1800" b="0">
                <a:solidFill>
                  <a:srgbClr val="4C6370"/>
                </a:solidFill>
                <a:latin typeface="DejaVu Sans"/>
                <a:ea typeface="DejaVu Sans"/>
                <a:cs typeface="DejaVu Sans"/>
              </a:defRPr>
            </a:pPr>
            <a:r>
              <a:rPr sz="1800" b="0">
                <a:solidFill>
                  <a:srgbClr val="4C6370"/>
                </a:solidFill>
                <a:latin typeface="DejaVu Sans"/>
                <a:ea typeface="DejaVu Sans"/>
                <a:cs typeface="DejaVu Sans"/>
              </a:rPr>
              <a:t>Spätná väzba: témy s oporou v odpovediach</a:t>
            </a:r>
          </a:p>
        </p:txBody>
      </p:sp>
    </p:spTree>
    <p:extLst>
      <p:ext uri="{BB962C8B-B14F-4D97-AF65-F5344CB8AC3E}">
        <p14:creationId xmlns:p14="http://schemas.microsoft.com/office/powerpoint/2010/main" val="233978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9A8DDD12-B45C-43DA-9CE4-8FC646BBE551}"/>
              </a:ext>
            </a:extLst>
          </p:cNvPr>
          <p:cNvSpPr>
            <a:spLocks noGrp="1"/>
          </p:cNvSpPr>
          <p:nvPr/>
        </p:nvSpPr>
        <p:spPr>
          <a:xfrm>
            <a:off x="0" y="0"/>
            <a:ext cx="161925" cy="6858000"/>
          </a:xfrm>
          <a:prstGeom prst="rect">
            <a:avLst/>
          </a:prstGeom>
          <a:solidFill>
            <a:srgbClr val="246C99"/>
          </a:solidFill>
          <a:ln w="0">
            <a:noFill/>
            <a:prstDash val="solid"/>
          </a:ln>
        </p:spPr>
        <p:txBody>
          <a:bodyPr/>
          <a:lstStyle/>
          <a:p>
            <a:endParaRPr lang="sk-SK"/>
          </a:p>
        </p:txBody>
      </p:sp>
      <p:sp>
        <p:nvSpPr>
          <p:cNvPr id="2" name="Obdĺžnik 1">
            <a:extLst>
              <a:ext uri="{FF2B5EF4-FFF2-40B4-BE49-F238E27FC236}">
                <a16:creationId xmlns:a16="http://schemas.microsoft.com/office/drawing/2014/main" id="{A28F85CB-DB50-4202-9B20-D0D10FAE7EF1}"/>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E1. Tabuľka registrácií</a:t>
            </a:r>
          </a:p>
        </p:txBody>
      </p:sp>
      <p:sp>
        <p:nvSpPr>
          <p:cNvPr id="3" name="Obdĺžnik 2">
            <a:extLst>
              <a:ext uri="{FF2B5EF4-FFF2-40B4-BE49-F238E27FC236}">
                <a16:creationId xmlns:a16="http://schemas.microsoft.com/office/drawing/2014/main" id="{C1D128B6-666B-4E6E-BDF2-BF2BFA0CC378}"/>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E</a:t>
            </a:r>
          </a:p>
        </p:txBody>
      </p:sp>
      <p:sp>
        <p:nvSpPr>
          <p:cNvPr id="4" name="Obdĺžnik 3">
            <a:extLst>
              <a:ext uri="{FF2B5EF4-FFF2-40B4-BE49-F238E27FC236}">
                <a16:creationId xmlns:a16="http://schemas.microsoft.com/office/drawing/2014/main" id="{1164C391-CD8F-47E6-A5A6-B2E9EAAF0D16}"/>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dirty="0" err="1">
                <a:solidFill>
                  <a:srgbClr val="153044"/>
                </a:solidFill>
                <a:latin typeface="DejaVu Sans"/>
                <a:ea typeface="DejaVu Sans"/>
                <a:cs typeface="DejaVu Sans"/>
              </a:rPr>
              <a:t>Nájsť</a:t>
            </a:r>
            <a:r>
              <a:rPr sz="2175" b="1" dirty="0">
                <a:solidFill>
                  <a:srgbClr val="153044"/>
                </a:solidFill>
                <a:latin typeface="DejaVu Sans"/>
                <a:ea typeface="DejaVu Sans"/>
                <a:cs typeface="DejaVu Sans"/>
              </a:rPr>
              <a:t> </a:t>
            </a:r>
            <a:r>
              <a:rPr sz="2175" b="1" dirty="0" err="1">
                <a:solidFill>
                  <a:srgbClr val="153044"/>
                </a:solidFill>
                <a:latin typeface="DejaVu Sans"/>
                <a:ea typeface="DejaVu Sans"/>
                <a:cs typeface="DejaVu Sans"/>
              </a:rPr>
              <a:t>chýbajúce</a:t>
            </a:r>
            <a:r>
              <a:rPr sz="2175" b="1" dirty="0">
                <a:solidFill>
                  <a:srgbClr val="153044"/>
                </a:solidFill>
                <a:latin typeface="DejaVu Sans"/>
                <a:ea typeface="DejaVu Sans"/>
                <a:cs typeface="DejaVu Sans"/>
              </a:rPr>
              <a:t> </a:t>
            </a:r>
            <a:r>
              <a:rPr sz="2175" b="1" dirty="0" err="1">
                <a:solidFill>
                  <a:srgbClr val="153044"/>
                </a:solidFill>
                <a:latin typeface="DejaVu Sans"/>
                <a:ea typeface="DejaVu Sans"/>
                <a:cs typeface="DejaVu Sans"/>
              </a:rPr>
              <a:t>údaje</a:t>
            </a:r>
            <a:r>
              <a:rPr sz="2175" b="1" dirty="0">
                <a:solidFill>
                  <a:srgbClr val="153044"/>
                </a:solidFill>
                <a:latin typeface="DejaVu Sans"/>
                <a:ea typeface="DejaVu Sans"/>
                <a:cs typeface="DejaVu Sans"/>
              </a:rPr>
              <a:t> a </a:t>
            </a:r>
            <a:r>
              <a:rPr sz="2175" b="1" dirty="0" err="1">
                <a:solidFill>
                  <a:srgbClr val="153044"/>
                </a:solidFill>
                <a:latin typeface="DejaVu Sans"/>
                <a:ea typeface="DejaVu Sans"/>
                <a:cs typeface="DejaVu Sans"/>
              </a:rPr>
              <a:t>možné</a:t>
            </a:r>
            <a:r>
              <a:rPr sz="2175" b="1" dirty="0">
                <a:solidFill>
                  <a:srgbClr val="153044"/>
                </a:solidFill>
                <a:latin typeface="DejaVu Sans"/>
                <a:ea typeface="DejaVu Sans"/>
                <a:cs typeface="DejaVu Sans"/>
              </a:rPr>
              <a:t> duplicity bez ich </a:t>
            </a:r>
            <a:r>
              <a:rPr sz="2175" b="1" dirty="0" err="1">
                <a:solidFill>
                  <a:srgbClr val="153044"/>
                </a:solidFill>
                <a:latin typeface="DejaVu Sans"/>
                <a:ea typeface="DejaVu Sans"/>
                <a:cs typeface="DejaVu Sans"/>
              </a:rPr>
              <a:t>automatického</a:t>
            </a:r>
            <a:r>
              <a:rPr sz="2175" b="1" dirty="0">
                <a:solidFill>
                  <a:srgbClr val="153044"/>
                </a:solidFill>
                <a:latin typeface="DejaVu Sans"/>
                <a:ea typeface="DejaVu Sans"/>
                <a:cs typeface="DejaVu Sans"/>
              </a:rPr>
              <a:t> </a:t>
            </a:r>
            <a:r>
              <a:rPr sz="2175" b="1" dirty="0" err="1">
                <a:solidFill>
                  <a:srgbClr val="153044"/>
                </a:solidFill>
                <a:latin typeface="DejaVu Sans"/>
                <a:ea typeface="DejaVu Sans"/>
                <a:cs typeface="DejaVu Sans"/>
              </a:rPr>
              <a:t>zmazania</a:t>
            </a:r>
            <a:r>
              <a:rPr sz="2175" b="1" dirty="0">
                <a:solidFill>
                  <a:srgbClr val="153044"/>
                </a:solidFill>
                <a:latin typeface="DejaVu Sans"/>
                <a:ea typeface="DejaVu Sans"/>
                <a:cs typeface="DejaVu Sans"/>
              </a:rPr>
              <a:t>.</a:t>
            </a:r>
          </a:p>
        </p:txBody>
      </p:sp>
      <p:sp>
        <p:nvSpPr>
          <p:cNvPr id="5" name="Obdĺžnik 4">
            <a:extLst>
              <a:ext uri="{FF2B5EF4-FFF2-40B4-BE49-F238E27FC236}">
                <a16:creationId xmlns:a16="http://schemas.microsoft.com/office/drawing/2014/main" id="{011E7B34-14E9-4B9C-A19D-CC73E59E7887}"/>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5652C2A8-5E13-4CAB-9061-E4C7724FC246}"/>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246C99"/>
                </a:solidFill>
                <a:latin typeface="DejaVu Sans"/>
                <a:ea typeface="DejaVu Sans"/>
                <a:cs typeface="DejaVu Sans"/>
              </a:defRPr>
            </a:defPPr>
          </a:lstStyle>
          <a:p>
            <a:pPr>
              <a:defRPr sz="1950" b="1">
                <a:solidFill>
                  <a:srgbClr val="246C99"/>
                </a:solidFill>
                <a:latin typeface="DejaVu Sans"/>
                <a:ea typeface="DejaVu Sans"/>
                <a:cs typeface="DejaVu Sans"/>
              </a:defRPr>
            </a:pPr>
            <a:r>
              <a:rPr sz="1950" b="1">
                <a:solidFill>
                  <a:srgbClr val="246C99"/>
                </a:solidFill>
                <a:latin typeface="DejaVu Sans"/>
                <a:ea typeface="DejaVu Sans"/>
                <a:cs typeface="DejaVu Sans"/>
              </a:rPr>
              <a:t>Porovnanie: Riadky a jedinečné osoby</a:t>
            </a:r>
          </a:p>
        </p:txBody>
      </p:sp>
      <p:sp>
        <p:nvSpPr>
          <p:cNvPr id="7" name="Obdĺžnik 6">
            <a:extLst>
              <a:ext uri="{FF2B5EF4-FFF2-40B4-BE49-F238E27FC236}">
                <a16:creationId xmlns:a16="http://schemas.microsoft.com/office/drawing/2014/main" id="{B4278680-B829-47D5-857A-22602D8CB293}"/>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prepočítať alebo dohľadať každý výsledok</a:t>
            </a:r>
          </a:p>
        </p:txBody>
      </p:sp>
      <p:sp>
        <p:nvSpPr>
          <p:cNvPr id="8" name="Obdĺžnik 7">
            <a:extLst>
              <a:ext uri="{FF2B5EF4-FFF2-40B4-BE49-F238E27FC236}">
                <a16:creationId xmlns:a16="http://schemas.microsoft.com/office/drawing/2014/main" id="{CEED3932-63C1-4127-8647-DE2A74CC75AF}"/>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10249654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1A0C181D-59DE-4CE2-B811-6DF7827DE75C}"/>
              </a:ext>
            </a:extLst>
          </p:cNvPr>
          <p:cNvSpPr>
            <a:spLocks noGrp="1"/>
          </p:cNvSpPr>
          <p:nvPr/>
        </p:nvSpPr>
        <p:spPr>
          <a:xfrm>
            <a:off x="0" y="0"/>
            <a:ext cx="161925" cy="6858000"/>
          </a:xfrm>
          <a:prstGeom prst="rect">
            <a:avLst/>
          </a:prstGeom>
          <a:solidFill>
            <a:srgbClr val="246C99"/>
          </a:solidFill>
          <a:ln w="0">
            <a:noFill/>
            <a:prstDash val="solid"/>
          </a:ln>
        </p:spPr>
        <p:txBody>
          <a:bodyPr/>
          <a:lstStyle/>
          <a:p>
            <a:endParaRPr lang="sk-SK"/>
          </a:p>
        </p:txBody>
      </p:sp>
      <p:sp>
        <p:nvSpPr>
          <p:cNvPr id="2" name="Obdĺžnik 1">
            <a:extLst>
              <a:ext uri="{FF2B5EF4-FFF2-40B4-BE49-F238E27FC236}">
                <a16:creationId xmlns:a16="http://schemas.microsoft.com/office/drawing/2014/main" id="{71D067FF-64C2-43A2-97BE-99671F013FD0}"/>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E2. Kontrola nákladov</a:t>
            </a:r>
          </a:p>
        </p:txBody>
      </p:sp>
      <p:sp>
        <p:nvSpPr>
          <p:cNvPr id="3" name="Obdĺžnik 2">
            <a:extLst>
              <a:ext uri="{FF2B5EF4-FFF2-40B4-BE49-F238E27FC236}">
                <a16:creationId xmlns:a16="http://schemas.microsoft.com/office/drawing/2014/main" id="{FF3BFDF0-3652-4947-B9B2-110D5C0A1A9F}"/>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E</a:t>
            </a:r>
          </a:p>
        </p:txBody>
      </p:sp>
      <p:sp>
        <p:nvSpPr>
          <p:cNvPr id="4" name="Obdĺžnik 3">
            <a:extLst>
              <a:ext uri="{FF2B5EF4-FFF2-40B4-BE49-F238E27FC236}">
                <a16:creationId xmlns:a16="http://schemas.microsoft.com/office/drawing/2014/main" id="{46A2A2C0-0297-4340-8666-FD5122AB29A6}"/>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Overiť násobenia, súčet a rozpočtový limit.</a:t>
            </a:r>
          </a:p>
        </p:txBody>
      </p:sp>
      <p:sp>
        <p:nvSpPr>
          <p:cNvPr id="5" name="Obdĺžnik 4">
            <a:extLst>
              <a:ext uri="{FF2B5EF4-FFF2-40B4-BE49-F238E27FC236}">
                <a16:creationId xmlns:a16="http://schemas.microsoft.com/office/drawing/2014/main" id="{041C9E90-1139-473D-9068-CD3837090AD6}"/>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9B841C84-6F5B-4F4E-A8B2-66F74C7BA233}"/>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246C99"/>
                </a:solidFill>
                <a:latin typeface="DejaVu Sans"/>
                <a:ea typeface="DejaVu Sans"/>
                <a:cs typeface="DejaVu Sans"/>
              </a:defRPr>
            </a:defPPr>
          </a:lstStyle>
          <a:p>
            <a:pPr>
              <a:defRPr sz="1950" b="1">
                <a:solidFill>
                  <a:srgbClr val="246C99"/>
                </a:solidFill>
                <a:latin typeface="DejaVu Sans"/>
                <a:ea typeface="DejaVu Sans"/>
                <a:cs typeface="DejaVu Sans"/>
              </a:defRPr>
            </a:pPr>
            <a:r>
              <a:rPr sz="1950" b="1">
                <a:solidFill>
                  <a:srgbClr val="246C99"/>
                </a:solidFill>
                <a:latin typeface="DejaVu Sans"/>
                <a:ea typeface="DejaVu Sans"/>
                <a:cs typeface="DejaVu Sans"/>
              </a:rPr>
              <a:t>Porovnanie: Uvedené a prepočítané sumy</a:t>
            </a:r>
          </a:p>
        </p:txBody>
      </p:sp>
      <p:sp>
        <p:nvSpPr>
          <p:cNvPr id="7" name="Obdĺžnik 6">
            <a:extLst>
              <a:ext uri="{FF2B5EF4-FFF2-40B4-BE49-F238E27FC236}">
                <a16:creationId xmlns:a16="http://schemas.microsoft.com/office/drawing/2014/main" id="{626FF544-B874-49C9-B3A9-B3376A04DBC8}"/>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prepočítať alebo dohľadať každý výsledok</a:t>
            </a:r>
          </a:p>
        </p:txBody>
      </p:sp>
      <p:sp>
        <p:nvSpPr>
          <p:cNvPr id="8" name="Obdĺžnik 7">
            <a:extLst>
              <a:ext uri="{FF2B5EF4-FFF2-40B4-BE49-F238E27FC236}">
                <a16:creationId xmlns:a16="http://schemas.microsoft.com/office/drawing/2014/main" id="{F7963AEA-A550-4EBF-9EEC-C364F52BE0D4}"/>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1088379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91EAA65B-D4AE-4902-A12A-5EAC38CC0A99}"/>
              </a:ext>
            </a:extLst>
          </p:cNvPr>
          <p:cNvSpPr>
            <a:spLocks noGrp="1"/>
          </p:cNvSpPr>
          <p:nvPr/>
        </p:nvSpPr>
        <p:spPr>
          <a:xfrm>
            <a:off x="0" y="0"/>
            <a:ext cx="161925" cy="6858000"/>
          </a:xfrm>
          <a:prstGeom prst="rect">
            <a:avLst/>
          </a:prstGeom>
          <a:solidFill>
            <a:srgbClr val="246C99"/>
          </a:solidFill>
          <a:ln w="0">
            <a:noFill/>
            <a:prstDash val="solid"/>
          </a:ln>
        </p:spPr>
        <p:txBody>
          <a:bodyPr/>
          <a:lstStyle/>
          <a:p>
            <a:endParaRPr lang="sk-SK"/>
          </a:p>
        </p:txBody>
      </p:sp>
      <p:sp>
        <p:nvSpPr>
          <p:cNvPr id="2" name="Obdĺžnik 1">
            <a:extLst>
              <a:ext uri="{FF2B5EF4-FFF2-40B4-BE49-F238E27FC236}">
                <a16:creationId xmlns:a16="http://schemas.microsoft.com/office/drawing/2014/main" id="{3E0D0B4B-6E3C-43D1-B5D6-CCAE2253D518}"/>
              </a:ext>
            </a:extLst>
          </p:cNvPr>
          <p:cNvSpPr>
            <a:spLocks noGrp="1"/>
          </p:cNvSpPr>
          <p:nvPr/>
        </p:nvSpPr>
        <p:spPr>
          <a:xfrm>
            <a:off x="714375" y="533400"/>
            <a:ext cx="9191625" cy="857250"/>
          </a:xfrm>
          <a:prstGeom prst="rect">
            <a:avLst/>
          </a:prstGeom>
          <a:noFill/>
          <a:ln w="0">
            <a:noFill/>
            <a:prstDash val="solid"/>
          </a:ln>
        </p:spPr>
        <p:txBody>
          <a:bodyPr wrap="square" lIns="0" tIns="0" rIns="0" bIns="0" anchor="ctr"/>
          <a:lstStyle>
            <a:defPPr>
              <a:defRPr sz="2700" b="1">
                <a:solidFill>
                  <a:srgbClr val="153044"/>
                </a:solidFill>
                <a:latin typeface="DejaVu Sans"/>
                <a:ea typeface="DejaVu Sans"/>
                <a:cs typeface="DejaVu Sans"/>
              </a:defRPr>
            </a:defPPr>
          </a:lstStyle>
          <a:p>
            <a:pPr>
              <a:defRPr sz="2700" b="1">
                <a:solidFill>
                  <a:srgbClr val="153044"/>
                </a:solidFill>
                <a:latin typeface="DejaVu Sans"/>
                <a:ea typeface="DejaVu Sans"/>
                <a:cs typeface="DejaVu Sans"/>
              </a:defRPr>
            </a:pPr>
            <a:r>
              <a:rPr sz="2700" b="1">
                <a:solidFill>
                  <a:srgbClr val="153044"/>
                </a:solidFill>
                <a:latin typeface="DejaVu Sans"/>
                <a:ea typeface="DejaVu Sans"/>
                <a:cs typeface="DejaVu Sans"/>
              </a:rPr>
              <a:t>E3. Spätná väzba účastníkov</a:t>
            </a:r>
          </a:p>
        </p:txBody>
      </p:sp>
      <p:sp>
        <p:nvSpPr>
          <p:cNvPr id="3" name="Obdĺžnik 2">
            <a:extLst>
              <a:ext uri="{FF2B5EF4-FFF2-40B4-BE49-F238E27FC236}">
                <a16:creationId xmlns:a16="http://schemas.microsoft.com/office/drawing/2014/main" id="{554B29A5-1AAF-415E-8603-D597C10FCBBF}"/>
              </a:ext>
            </a:extLst>
          </p:cNvPr>
          <p:cNvSpPr>
            <a:spLocks noGrp="1"/>
          </p:cNvSpPr>
          <p:nvPr/>
        </p:nvSpPr>
        <p:spPr>
          <a:xfrm>
            <a:off x="10306050" y="447675"/>
            <a:ext cx="1238250" cy="1190625"/>
          </a:xfrm>
          <a:prstGeom prst="rect">
            <a:avLst/>
          </a:prstGeom>
          <a:noFill/>
          <a:ln w="0">
            <a:noFill/>
            <a:prstDash val="solid"/>
          </a:ln>
        </p:spPr>
        <p:txBody>
          <a:bodyPr wrap="square" lIns="0" tIns="0" rIns="0" bIns="0" anchor="ctr"/>
          <a:lstStyle>
            <a:defPPr>
              <a:defRPr sz="7050" b="1">
                <a:solidFill>
                  <a:srgbClr val="E7F0EF"/>
                </a:solidFill>
                <a:latin typeface="DejaVu Sans"/>
                <a:ea typeface="DejaVu Sans"/>
                <a:cs typeface="DejaVu Sans"/>
              </a:defRPr>
            </a:defPPr>
          </a:lstStyle>
          <a:p>
            <a:pPr>
              <a:defRPr sz="7050" b="1">
                <a:solidFill>
                  <a:srgbClr val="E7F0EF"/>
                </a:solidFill>
                <a:latin typeface="DejaVu Sans"/>
                <a:ea typeface="DejaVu Sans"/>
                <a:cs typeface="DejaVu Sans"/>
              </a:defRPr>
            </a:pPr>
            <a:r>
              <a:rPr sz="7050" b="1">
                <a:solidFill>
                  <a:srgbClr val="E7F0EF"/>
                </a:solidFill>
                <a:latin typeface="DejaVu Sans"/>
                <a:ea typeface="DejaVu Sans"/>
                <a:cs typeface="DejaVu Sans"/>
              </a:rPr>
              <a:t>E</a:t>
            </a:r>
          </a:p>
        </p:txBody>
      </p:sp>
      <p:sp>
        <p:nvSpPr>
          <p:cNvPr id="4" name="Obdĺžnik 3">
            <a:extLst>
              <a:ext uri="{FF2B5EF4-FFF2-40B4-BE49-F238E27FC236}">
                <a16:creationId xmlns:a16="http://schemas.microsoft.com/office/drawing/2014/main" id="{18C30327-F511-4A22-AF41-1F4187DBCEF9}"/>
              </a:ext>
            </a:extLst>
          </p:cNvPr>
          <p:cNvSpPr>
            <a:spLocks noGrp="1"/>
          </p:cNvSpPr>
          <p:nvPr/>
        </p:nvSpPr>
        <p:spPr>
          <a:xfrm>
            <a:off x="771525" y="1781175"/>
            <a:ext cx="9715500" cy="962025"/>
          </a:xfrm>
          <a:prstGeom prst="rect">
            <a:avLst/>
          </a:prstGeom>
          <a:noFill/>
          <a:ln w="0">
            <a:noFill/>
            <a:prstDash val="solid"/>
          </a:ln>
        </p:spPr>
        <p:txBody>
          <a:bodyPr wrap="square" lIns="0" tIns="0" rIns="0" bIns="0" anchor="ctr"/>
          <a:lstStyle>
            <a:defPPr>
              <a:defRPr sz="2175" b="1">
                <a:solidFill>
                  <a:srgbClr val="153044"/>
                </a:solidFill>
                <a:latin typeface="DejaVu Sans"/>
                <a:ea typeface="DejaVu Sans"/>
                <a:cs typeface="DejaVu Sans"/>
              </a:defRPr>
            </a:defPPr>
          </a:lstStyle>
          <a:p>
            <a:pPr>
              <a:defRPr sz="2175" b="1">
                <a:solidFill>
                  <a:srgbClr val="153044"/>
                </a:solidFill>
                <a:latin typeface="DejaVu Sans"/>
                <a:ea typeface="DejaVu Sans"/>
                <a:cs typeface="DejaVu Sans"/>
              </a:defRPr>
            </a:pPr>
            <a:r>
              <a:rPr sz="2175" b="1">
                <a:solidFill>
                  <a:srgbClr val="153044"/>
                </a:solidFill>
                <a:latin typeface="DejaVu Sans"/>
                <a:ea typeface="DejaVu Sans"/>
                <a:cs typeface="DejaVu Sans"/>
              </a:rPr>
              <a:t>Zhrnúť malé množstvo odpovedí bez neodôvodneného zovšeobecnenia.</a:t>
            </a:r>
          </a:p>
        </p:txBody>
      </p:sp>
      <p:sp>
        <p:nvSpPr>
          <p:cNvPr id="5" name="Obdĺžnik 4">
            <a:extLst>
              <a:ext uri="{FF2B5EF4-FFF2-40B4-BE49-F238E27FC236}">
                <a16:creationId xmlns:a16="http://schemas.microsoft.com/office/drawing/2014/main" id="{A1D196C6-6172-4935-A00C-21296DD867B1}"/>
              </a:ext>
            </a:extLst>
          </p:cNvPr>
          <p:cNvSpPr>
            <a:spLocks noGrp="1"/>
          </p:cNvSpPr>
          <p:nvPr/>
        </p:nvSpPr>
        <p:spPr>
          <a:xfrm>
            <a:off x="771525" y="2971800"/>
            <a:ext cx="10668000" cy="19050"/>
          </a:xfrm>
          <a:prstGeom prst="rect">
            <a:avLst/>
          </a:prstGeom>
          <a:solidFill>
            <a:srgbClr val="DDE6E5"/>
          </a:solidFill>
          <a:ln w="0">
            <a:noFill/>
            <a:prstDash val="solid"/>
          </a:ln>
        </p:spPr>
        <p:txBody>
          <a:bodyPr/>
          <a:lstStyle/>
          <a:p>
            <a:endParaRPr lang="sk-SK"/>
          </a:p>
        </p:txBody>
      </p:sp>
      <p:sp>
        <p:nvSpPr>
          <p:cNvPr id="6" name="Obdĺžnik 5">
            <a:extLst>
              <a:ext uri="{FF2B5EF4-FFF2-40B4-BE49-F238E27FC236}">
                <a16:creationId xmlns:a16="http://schemas.microsoft.com/office/drawing/2014/main" id="{9E092855-699A-41DE-870A-A14AD114188E}"/>
              </a:ext>
            </a:extLst>
          </p:cNvPr>
          <p:cNvSpPr>
            <a:spLocks noGrp="1"/>
          </p:cNvSpPr>
          <p:nvPr/>
        </p:nvSpPr>
        <p:spPr>
          <a:xfrm>
            <a:off x="771525" y="3371850"/>
            <a:ext cx="9620250" cy="666750"/>
          </a:xfrm>
          <a:prstGeom prst="rect">
            <a:avLst/>
          </a:prstGeom>
          <a:noFill/>
          <a:ln w="0">
            <a:noFill/>
            <a:prstDash val="solid"/>
          </a:ln>
        </p:spPr>
        <p:txBody>
          <a:bodyPr wrap="square" lIns="0" tIns="0" rIns="0" bIns="0" anchor="ctr"/>
          <a:lstStyle>
            <a:defPPr>
              <a:defRPr sz="1950" b="1">
                <a:solidFill>
                  <a:srgbClr val="246C99"/>
                </a:solidFill>
                <a:latin typeface="DejaVu Sans"/>
                <a:ea typeface="DejaVu Sans"/>
                <a:cs typeface="DejaVu Sans"/>
              </a:defRPr>
            </a:defPPr>
          </a:lstStyle>
          <a:p>
            <a:pPr>
              <a:defRPr sz="1950" b="1">
                <a:solidFill>
                  <a:srgbClr val="246C99"/>
                </a:solidFill>
                <a:latin typeface="DejaVu Sans"/>
                <a:ea typeface="DejaVu Sans"/>
                <a:cs typeface="DejaVu Sans"/>
              </a:defRPr>
            </a:pPr>
            <a:r>
              <a:rPr sz="1950" b="1">
                <a:solidFill>
                  <a:srgbClr val="246C99"/>
                </a:solidFill>
                <a:latin typeface="DejaVu Sans"/>
                <a:ea typeface="DejaVu Sans"/>
                <a:cs typeface="DejaVu Sans"/>
              </a:rPr>
              <a:t>Porovnanie: Téma a ID odpovedí</a:t>
            </a:r>
          </a:p>
        </p:txBody>
      </p:sp>
      <p:sp>
        <p:nvSpPr>
          <p:cNvPr id="7" name="Obdĺžnik 6">
            <a:extLst>
              <a:ext uri="{FF2B5EF4-FFF2-40B4-BE49-F238E27FC236}">
                <a16:creationId xmlns:a16="http://schemas.microsoft.com/office/drawing/2014/main" id="{9B22DD27-5038-4C30-9DCF-9814BE7B9A87}"/>
              </a:ext>
            </a:extLst>
          </p:cNvPr>
          <p:cNvSpPr>
            <a:spLocks noGrp="1"/>
          </p:cNvSpPr>
          <p:nvPr/>
        </p:nvSpPr>
        <p:spPr>
          <a:xfrm>
            <a:off x="771525" y="4391025"/>
            <a:ext cx="9667875" cy="781050"/>
          </a:xfrm>
          <a:prstGeom prst="rect">
            <a:avLst/>
          </a:prstGeom>
          <a:noFill/>
          <a:ln w="0">
            <a:noFill/>
            <a:prstDash val="solid"/>
          </a:ln>
        </p:spPr>
        <p:txBody>
          <a:bodyPr wrap="square" lIns="0" tIns="0" rIns="0" bIns="0" anchor="ctr"/>
          <a:lstStyle>
            <a:defPPr>
              <a:defRPr sz="1725" b="0">
                <a:solidFill>
                  <a:srgbClr val="4C6370"/>
                </a:solidFill>
                <a:latin typeface="DejaVu Sans"/>
                <a:ea typeface="DejaVu Sans"/>
                <a:cs typeface="DejaVu Sans"/>
              </a:defRPr>
            </a:defPPr>
          </a:lstStyle>
          <a:p>
            <a:pPr>
              <a:defRPr sz="1725" b="0">
                <a:solidFill>
                  <a:srgbClr val="4C6370"/>
                </a:solidFill>
                <a:latin typeface="DejaVu Sans"/>
                <a:ea typeface="DejaVu Sans"/>
                <a:cs typeface="DejaVu Sans"/>
              </a:defRPr>
            </a:pPr>
            <a:r>
              <a:rPr sz="1725" b="0">
                <a:solidFill>
                  <a:srgbClr val="4C6370"/>
                </a:solidFill>
                <a:latin typeface="DejaVu Sans"/>
                <a:ea typeface="DejaVu Sans"/>
                <a:cs typeface="DejaVu Sans"/>
              </a:rPr>
              <a:t>Postup: prepočítať alebo dohľadať každý výsledok</a:t>
            </a:r>
          </a:p>
        </p:txBody>
      </p:sp>
      <p:sp>
        <p:nvSpPr>
          <p:cNvPr id="8" name="Obdĺžnik 7">
            <a:extLst>
              <a:ext uri="{FF2B5EF4-FFF2-40B4-BE49-F238E27FC236}">
                <a16:creationId xmlns:a16="http://schemas.microsoft.com/office/drawing/2014/main" id="{CA52666F-398C-49CE-96F4-B523BF6DBDFF}"/>
              </a:ext>
            </a:extLst>
          </p:cNvPr>
          <p:cNvSpPr>
            <a:spLocks noGrp="1"/>
          </p:cNvSpPr>
          <p:nvPr/>
        </p:nvSpPr>
        <p:spPr>
          <a:xfrm>
            <a:off x="771525" y="5448300"/>
            <a:ext cx="9810750" cy="428625"/>
          </a:xfrm>
          <a:prstGeom prst="rect">
            <a:avLst/>
          </a:prstGeom>
          <a:noFill/>
          <a:ln w="0">
            <a:noFill/>
            <a:prstDash val="solid"/>
          </a:ln>
        </p:spPr>
        <p:txBody>
          <a:bodyPr wrap="square" lIns="0" tIns="0" rIns="0" bIns="0" anchor="ctr"/>
          <a:lstStyle>
            <a:defPPr>
              <a:defRPr sz="1425" b="0">
                <a:solidFill>
                  <a:srgbClr val="4C6370"/>
                </a:solidFill>
                <a:latin typeface="DejaVu Sans"/>
                <a:ea typeface="DejaVu Sans"/>
                <a:cs typeface="DejaVu Sans"/>
              </a:defRPr>
            </a:defPPr>
          </a:lstStyle>
          <a:p>
            <a:pPr>
              <a:defRPr sz="1425" b="0">
                <a:solidFill>
                  <a:srgbClr val="4C6370"/>
                </a:solidFill>
                <a:latin typeface="DejaVu Sans"/>
                <a:ea typeface="DejaVu Sans"/>
                <a:cs typeface="DejaVu Sans"/>
              </a:defRPr>
            </a:pPr>
            <a:r>
              <a:rPr sz="1425" b="0">
                <a:solidFill>
                  <a:srgbClr val="4C6370"/>
                </a:solidFill>
                <a:latin typeface="DejaVu Sans"/>
                <a:ea typeface="DejaVu Sans"/>
                <a:cs typeface="DejaVu Sans"/>
              </a:rPr>
              <a:t>Celé zadanie a prompty sú v poznámkach k snímke.</a:t>
            </a:r>
          </a:p>
        </p:txBody>
      </p:sp>
    </p:spTree>
    <p:extLst>
      <p:ext uri="{BB962C8B-B14F-4D97-AF65-F5344CB8AC3E}">
        <p14:creationId xmlns:p14="http://schemas.microsoft.com/office/powerpoint/2010/main" val="922694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A3A"/>
        </a:solidFill>
        <a:effectLst/>
      </p:bgPr>
    </p:bg>
    <p:spTree>
      <p:nvGrpSpPr>
        <p:cNvPr id="1" name=""/>
        <p:cNvGrpSpPr/>
        <p:nvPr/>
      </p:nvGrpSpPr>
      <p:grpSpPr>
        <a:xfrm>
          <a:off x="0" y="0"/>
          <a:ext cx="0" cy="0"/>
          <a:chOff x="0" y="0"/>
          <a:chExt cx="0" cy="0"/>
        </a:xfrm>
      </p:grpSpPr>
      <p:sp>
        <p:nvSpPr>
          <p:cNvPr id="10" name="Obdĺžnik 9">
            <a:extLst>
              <a:ext uri="{FF2B5EF4-FFF2-40B4-BE49-F238E27FC236}">
                <a16:creationId xmlns:a16="http://schemas.microsoft.com/office/drawing/2014/main" id="{8C2BA71B-995E-4AEB-B15F-CCC0A0B88E52}"/>
              </a:ext>
            </a:extLst>
          </p:cNvPr>
          <p:cNvSpPr>
            <a:spLocks noGrp="1"/>
          </p:cNvSpPr>
          <p:nvPr/>
        </p:nvSpPr>
        <p:spPr>
          <a:xfrm>
            <a:off x="685800" y="666750"/>
            <a:ext cx="10477500" cy="895350"/>
          </a:xfrm>
          <a:prstGeom prst="rect">
            <a:avLst/>
          </a:prstGeom>
          <a:noFill/>
          <a:ln w="0">
            <a:noFill/>
            <a:prstDash val="solid"/>
          </a:ln>
        </p:spPr>
        <p:txBody>
          <a:bodyPr wrap="square" lIns="0" tIns="0" rIns="0" bIns="0" anchor="ctr"/>
          <a:lstStyle>
            <a:defPPr>
              <a:defRPr sz="2775" b="1">
                <a:solidFill>
                  <a:srgbClr val="FFFFFF"/>
                </a:solidFill>
                <a:latin typeface="DejaVu Sans"/>
                <a:ea typeface="DejaVu Sans"/>
                <a:cs typeface="DejaVu Sans"/>
              </a:defRPr>
            </a:defPPr>
          </a:lstStyle>
          <a:p>
            <a:pPr>
              <a:defRPr sz="2775" b="1">
                <a:solidFill>
                  <a:srgbClr val="FFFFFF"/>
                </a:solidFill>
                <a:latin typeface="DejaVu Sans"/>
                <a:ea typeface="DejaVu Sans"/>
                <a:cs typeface="DejaVu Sans"/>
              </a:defRPr>
            </a:pPr>
            <a:r>
              <a:rPr sz="2775" b="1">
                <a:solidFill>
                  <a:srgbClr val="FFFFFF"/>
                </a:solidFill>
                <a:latin typeface="DejaVu Sans"/>
                <a:ea typeface="DejaVu Sans"/>
                <a:cs typeface="DejaVu Sans"/>
              </a:rPr>
              <a:t>Údaje: kontrolný kľúč</a:t>
            </a:r>
          </a:p>
        </p:txBody>
      </p:sp>
      <p:sp>
        <p:nvSpPr>
          <p:cNvPr id="2" name="Obdĺžnik 1">
            <a:extLst>
              <a:ext uri="{FF2B5EF4-FFF2-40B4-BE49-F238E27FC236}">
                <a16:creationId xmlns:a16="http://schemas.microsoft.com/office/drawing/2014/main" id="{5F82192E-9877-4C27-A9C1-315D06E0D176}"/>
              </a:ext>
            </a:extLst>
          </p:cNvPr>
          <p:cNvSpPr>
            <a:spLocks noGrp="1"/>
          </p:cNvSpPr>
          <p:nvPr/>
        </p:nvSpPr>
        <p:spPr>
          <a:xfrm>
            <a:off x="733425" y="1752600"/>
            <a:ext cx="1104900" cy="66675"/>
          </a:xfrm>
          <a:prstGeom prst="rect">
            <a:avLst/>
          </a:prstGeom>
          <a:solidFill>
            <a:srgbClr val="E99661"/>
          </a:solidFill>
          <a:ln w="0">
            <a:noFill/>
            <a:prstDash val="solid"/>
          </a:ln>
        </p:spPr>
        <p:txBody>
          <a:bodyPr/>
          <a:lstStyle/>
          <a:p>
            <a:endParaRPr lang="sk-SK"/>
          </a:p>
        </p:txBody>
      </p:sp>
      <p:sp>
        <p:nvSpPr>
          <p:cNvPr id="3" name="Obdĺžnik 2">
            <a:extLst>
              <a:ext uri="{FF2B5EF4-FFF2-40B4-BE49-F238E27FC236}">
                <a16:creationId xmlns:a16="http://schemas.microsoft.com/office/drawing/2014/main" id="{76EC0357-CC9E-47A0-B453-665C46221F4D}"/>
              </a:ext>
            </a:extLst>
          </p:cNvPr>
          <p:cNvSpPr>
            <a:spLocks noGrp="1"/>
          </p:cNvSpPr>
          <p:nvPr/>
        </p:nvSpPr>
        <p:spPr>
          <a:xfrm>
            <a:off x="771525" y="233362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01</a:t>
            </a:r>
          </a:p>
        </p:txBody>
      </p:sp>
      <p:sp>
        <p:nvSpPr>
          <p:cNvPr id="4" name="Obdĺžnik 3">
            <a:extLst>
              <a:ext uri="{FF2B5EF4-FFF2-40B4-BE49-F238E27FC236}">
                <a16:creationId xmlns:a16="http://schemas.microsoft.com/office/drawing/2014/main" id="{7C56A962-7374-4757-BA74-8820A7D74386}"/>
              </a:ext>
            </a:extLst>
          </p:cNvPr>
          <p:cNvSpPr>
            <a:spLocks noGrp="1"/>
          </p:cNvSpPr>
          <p:nvPr/>
        </p:nvSpPr>
        <p:spPr>
          <a:xfrm>
            <a:off x="1695450" y="2409825"/>
            <a:ext cx="9382125" cy="723900"/>
          </a:xfrm>
          <a:prstGeom prst="rect">
            <a:avLst/>
          </a:prstGeom>
          <a:noFill/>
          <a:ln w="0">
            <a:noFill/>
            <a:prstDash val="solid"/>
          </a:ln>
        </p:spPr>
        <p:txBody>
          <a:bodyPr wrap="square" lIns="0" tIns="0" rIns="0" bIns="0" anchor="ctr"/>
          <a:lstStyle>
            <a:defPPr>
              <a:defRPr sz="2025" b="1">
                <a:solidFill>
                  <a:srgbClr val="FFFFFF"/>
                </a:solidFill>
                <a:latin typeface="DejaVu Sans"/>
                <a:ea typeface="DejaVu Sans"/>
                <a:cs typeface="DejaVu Sans"/>
              </a:defRPr>
            </a:defPPr>
          </a:lstStyle>
          <a:p>
            <a:pPr>
              <a:defRPr sz="2025" b="1">
                <a:solidFill>
                  <a:srgbClr val="FFFFFF"/>
                </a:solidFill>
                <a:latin typeface="DejaVu Sans"/>
                <a:ea typeface="DejaVu Sans"/>
                <a:cs typeface="DejaVu Sans"/>
              </a:defRPr>
            </a:pPr>
            <a:r>
              <a:rPr sz="2025" b="1">
                <a:solidFill>
                  <a:srgbClr val="FFFFFF"/>
                </a:solidFill>
                <a:latin typeface="DejaVu Sans"/>
                <a:ea typeface="DejaVu Sans"/>
                <a:cs typeface="DejaVu Sans"/>
              </a:rPr>
              <a:t>Registrácie: 8 + 7 + 1 = 16 riadkov</a:t>
            </a:r>
          </a:p>
        </p:txBody>
      </p:sp>
      <p:sp>
        <p:nvSpPr>
          <p:cNvPr id="5" name="Obdĺžnik 4">
            <a:extLst>
              <a:ext uri="{FF2B5EF4-FFF2-40B4-BE49-F238E27FC236}">
                <a16:creationId xmlns:a16="http://schemas.microsoft.com/office/drawing/2014/main" id="{25851D0E-906B-4583-B3AC-1338686AB4C9}"/>
              </a:ext>
            </a:extLst>
          </p:cNvPr>
          <p:cNvSpPr>
            <a:spLocks noGrp="1"/>
          </p:cNvSpPr>
          <p:nvPr/>
        </p:nvSpPr>
        <p:spPr>
          <a:xfrm>
            <a:off x="771525" y="349567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02</a:t>
            </a:r>
          </a:p>
        </p:txBody>
      </p:sp>
      <p:sp>
        <p:nvSpPr>
          <p:cNvPr id="6" name="Obdĺžnik 5">
            <a:extLst>
              <a:ext uri="{FF2B5EF4-FFF2-40B4-BE49-F238E27FC236}">
                <a16:creationId xmlns:a16="http://schemas.microsoft.com/office/drawing/2014/main" id="{E9498833-F865-4048-9D18-A507B5724E69}"/>
              </a:ext>
            </a:extLst>
          </p:cNvPr>
          <p:cNvSpPr>
            <a:spLocks noGrp="1"/>
          </p:cNvSpPr>
          <p:nvPr/>
        </p:nvSpPr>
        <p:spPr>
          <a:xfrm>
            <a:off x="1695450" y="3571875"/>
            <a:ext cx="9382125" cy="723900"/>
          </a:xfrm>
          <a:prstGeom prst="rect">
            <a:avLst/>
          </a:prstGeom>
          <a:noFill/>
          <a:ln w="0">
            <a:noFill/>
            <a:prstDash val="solid"/>
          </a:ln>
        </p:spPr>
        <p:txBody>
          <a:bodyPr wrap="square" lIns="0" tIns="0" rIns="0" bIns="0" anchor="ctr"/>
          <a:lstStyle>
            <a:defPPr>
              <a:defRPr sz="2025" b="0">
                <a:solidFill>
                  <a:srgbClr val="FFFFFF"/>
                </a:solidFill>
                <a:latin typeface="DejaVu Sans"/>
                <a:ea typeface="DejaVu Sans"/>
                <a:cs typeface="DejaVu Sans"/>
              </a:defRPr>
            </a:defPPr>
          </a:lstStyle>
          <a:p>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Náklady: opravený súčet 395 EUR</a:t>
            </a:r>
          </a:p>
        </p:txBody>
      </p:sp>
      <p:sp>
        <p:nvSpPr>
          <p:cNvPr id="7" name="Obdĺžnik 6">
            <a:extLst>
              <a:ext uri="{FF2B5EF4-FFF2-40B4-BE49-F238E27FC236}">
                <a16:creationId xmlns:a16="http://schemas.microsoft.com/office/drawing/2014/main" id="{39141CF8-4AB4-4BCA-BDCA-0DC3D0A7B63E}"/>
              </a:ext>
            </a:extLst>
          </p:cNvPr>
          <p:cNvSpPr>
            <a:spLocks noGrp="1"/>
          </p:cNvSpPr>
          <p:nvPr/>
        </p:nvSpPr>
        <p:spPr>
          <a:xfrm>
            <a:off x="771525" y="4657725"/>
            <a:ext cx="714375" cy="762000"/>
          </a:xfrm>
          <a:prstGeom prst="rect">
            <a:avLst/>
          </a:prstGeom>
          <a:noFill/>
          <a:ln w="0">
            <a:noFill/>
            <a:prstDash val="solid"/>
          </a:ln>
        </p:spPr>
        <p:txBody>
          <a:bodyPr wrap="square" lIns="0" tIns="0" rIns="0" bIns="0" anchor="ctr"/>
          <a:lstStyle>
            <a:defPPr>
              <a:defRPr sz="3300" b="1">
                <a:solidFill>
                  <a:srgbClr val="61C8BD"/>
                </a:solidFill>
                <a:latin typeface="DejaVu Sans"/>
                <a:ea typeface="DejaVu Sans"/>
                <a:cs typeface="DejaVu Sans"/>
              </a:defRPr>
            </a:defPPr>
          </a:lstStyle>
          <a:p>
            <a:pPr>
              <a:defRPr sz="3300" b="1">
                <a:solidFill>
                  <a:srgbClr val="61C8BD"/>
                </a:solidFill>
                <a:latin typeface="DejaVu Sans"/>
                <a:ea typeface="DejaVu Sans"/>
                <a:cs typeface="DejaVu Sans"/>
              </a:defRPr>
            </a:pPr>
            <a:r>
              <a:rPr sz="3300" b="1">
                <a:solidFill>
                  <a:srgbClr val="61C8BD"/>
                </a:solidFill>
                <a:latin typeface="DejaVu Sans"/>
                <a:ea typeface="DejaVu Sans"/>
                <a:cs typeface="DejaVu Sans"/>
              </a:rPr>
              <a:t>03</a:t>
            </a:r>
          </a:p>
        </p:txBody>
      </p:sp>
      <p:sp>
        <p:nvSpPr>
          <p:cNvPr id="8" name="Obdĺžnik 7">
            <a:extLst>
              <a:ext uri="{FF2B5EF4-FFF2-40B4-BE49-F238E27FC236}">
                <a16:creationId xmlns:a16="http://schemas.microsoft.com/office/drawing/2014/main" id="{4E98EFDA-9B98-4812-B650-EC5BBD7719A5}"/>
              </a:ext>
            </a:extLst>
          </p:cNvPr>
          <p:cNvSpPr>
            <a:spLocks noGrp="1"/>
          </p:cNvSpPr>
          <p:nvPr/>
        </p:nvSpPr>
        <p:spPr>
          <a:xfrm>
            <a:off x="1695450" y="4733925"/>
            <a:ext cx="9382125" cy="723900"/>
          </a:xfrm>
          <a:prstGeom prst="rect">
            <a:avLst/>
          </a:prstGeom>
          <a:noFill/>
          <a:ln w="0">
            <a:noFill/>
            <a:prstDash val="solid"/>
          </a:ln>
        </p:spPr>
        <p:txBody>
          <a:bodyPr wrap="square" lIns="0" tIns="0" rIns="0" bIns="0" anchor="ctr"/>
          <a:lstStyle>
            <a:defPPr>
              <a:defRPr sz="2025" b="0">
                <a:solidFill>
                  <a:srgbClr val="FFFFFF"/>
                </a:solidFill>
                <a:latin typeface="DejaVu Sans"/>
                <a:ea typeface="DejaVu Sans"/>
                <a:cs typeface="DejaVu Sans"/>
              </a:defRPr>
            </a:defPPr>
          </a:lstStyle>
          <a:p>
            <a:pPr>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Témy spätnej väzby majú uvedené ID odpovedí</a:t>
            </a:r>
          </a:p>
        </p:txBody>
      </p:sp>
    </p:spTree>
    <p:extLst>
      <p:ext uri="{BB962C8B-B14F-4D97-AF65-F5344CB8AC3E}">
        <p14:creationId xmlns:p14="http://schemas.microsoft.com/office/powerpoint/2010/main" val="10916995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F5F3"/>
        </a:solidFill>
        <a:effectLst/>
      </p:bgPr>
    </p:bg>
    <p:spTree>
      <p:nvGrpSpPr>
        <p:cNvPr id="1" name=""/>
        <p:cNvGrpSpPr/>
        <p:nvPr/>
      </p:nvGrpSpPr>
      <p:grpSpPr>
        <a:xfrm>
          <a:off x="0" y="0"/>
          <a:ext cx="0" cy="0"/>
          <a:chOff x="0" y="0"/>
          <a:chExt cx="0" cy="0"/>
        </a:xfrm>
      </p:grpSpPr>
      <p:sp>
        <p:nvSpPr>
          <p:cNvPr id="12" name="Obdĺžnik 11">
            <a:extLst>
              <a:ext uri="{FF2B5EF4-FFF2-40B4-BE49-F238E27FC236}">
                <a16:creationId xmlns:a16="http://schemas.microsoft.com/office/drawing/2014/main" id="{56808479-2418-472F-B220-1D2AD294306F}"/>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Záverečná úloha</a:t>
            </a:r>
          </a:p>
        </p:txBody>
      </p:sp>
      <p:sp>
        <p:nvSpPr>
          <p:cNvPr id="2" name="Obdĺžnik 1">
            <a:extLst>
              <a:ext uri="{FF2B5EF4-FFF2-40B4-BE49-F238E27FC236}">
                <a16:creationId xmlns:a16="http://schemas.microsoft.com/office/drawing/2014/main" id="{1CFD4E0A-AFFF-4767-B11F-230F0DC88DA3}"/>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6D80DF24-9044-4C33-8F90-7A51C470485A}"/>
              </a:ext>
            </a:extLst>
          </p:cNvPr>
          <p:cNvSpPr>
            <a:spLocks noGrp="1"/>
          </p:cNvSpPr>
          <p:nvPr/>
        </p:nvSpPr>
        <p:spPr>
          <a:xfrm>
            <a:off x="742950" y="2133600"/>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01</a:t>
            </a:r>
          </a:p>
        </p:txBody>
      </p:sp>
      <p:sp>
        <p:nvSpPr>
          <p:cNvPr id="4" name="Obdĺžnik 3">
            <a:extLst>
              <a:ext uri="{FF2B5EF4-FFF2-40B4-BE49-F238E27FC236}">
                <a16:creationId xmlns:a16="http://schemas.microsoft.com/office/drawing/2014/main" id="{CC4C7E9D-4CC6-4C3F-8A55-3170FA3F48E6}"/>
              </a:ext>
            </a:extLst>
          </p:cNvPr>
          <p:cNvSpPr>
            <a:spLocks noGrp="1"/>
          </p:cNvSpPr>
          <p:nvPr/>
        </p:nvSpPr>
        <p:spPr>
          <a:xfrm>
            <a:off x="1666875" y="2190750"/>
            <a:ext cx="8524875" cy="704850"/>
          </a:xfrm>
          <a:prstGeom prst="rect">
            <a:avLst/>
          </a:prstGeom>
          <a:noFill/>
          <a:ln w="0">
            <a:noFill/>
            <a:prstDash val="solid"/>
          </a:ln>
        </p:spPr>
        <p:txBody>
          <a:bodyPr wrap="square" lIns="0" tIns="0" rIns="0" bIns="0" anchor="ctr"/>
          <a:lstStyle>
            <a:defPPr>
              <a:defRPr sz="2100" b="1">
                <a:solidFill>
                  <a:srgbClr val="153044"/>
                </a:solidFill>
                <a:latin typeface="DejaVu Sans"/>
                <a:ea typeface="DejaVu Sans"/>
                <a:cs typeface="DejaVu Sans"/>
              </a:defRPr>
            </a:defPPr>
          </a:lstStyle>
          <a:p>
            <a:pPr>
              <a:defRPr sz="2100" b="1">
                <a:solidFill>
                  <a:srgbClr val="153044"/>
                </a:solidFill>
                <a:latin typeface="DejaVu Sans"/>
                <a:ea typeface="DejaVu Sans"/>
                <a:cs typeface="DejaVu Sans"/>
              </a:defRPr>
            </a:pPr>
            <a:r>
              <a:rPr sz="2100" b="1">
                <a:solidFill>
                  <a:srgbClr val="153044"/>
                </a:solidFill>
                <a:latin typeface="DejaVu Sans"/>
                <a:ea typeface="DejaVu Sans"/>
                <a:cs typeface="DejaVu Sans"/>
              </a:rPr>
              <a:t>Vyberte vlastnú bezpečnú modelovú situáciu</a:t>
            </a:r>
          </a:p>
        </p:txBody>
      </p:sp>
      <p:sp>
        <p:nvSpPr>
          <p:cNvPr id="5" name="Obdĺžnik 4">
            <a:extLst>
              <a:ext uri="{FF2B5EF4-FFF2-40B4-BE49-F238E27FC236}">
                <a16:creationId xmlns:a16="http://schemas.microsoft.com/office/drawing/2014/main" id="{B3EC5D0A-C378-43CF-8A4B-E0DDB3FCAE89}"/>
              </a:ext>
            </a:extLst>
          </p:cNvPr>
          <p:cNvSpPr>
            <a:spLocks noGrp="1"/>
          </p:cNvSpPr>
          <p:nvPr/>
        </p:nvSpPr>
        <p:spPr>
          <a:xfrm>
            <a:off x="1676400" y="3143250"/>
            <a:ext cx="8572500" cy="19050"/>
          </a:xfrm>
          <a:prstGeom prst="rect">
            <a:avLst/>
          </a:prstGeom>
          <a:solidFill>
            <a:srgbClr val="D8E2E2"/>
          </a:solidFill>
          <a:ln w="0">
            <a:noFill/>
            <a:prstDash val="solid"/>
          </a:ln>
        </p:spPr>
        <p:txBody>
          <a:bodyPr/>
          <a:lstStyle/>
          <a:p>
            <a:endParaRPr lang="sk-SK"/>
          </a:p>
        </p:txBody>
      </p:sp>
      <p:sp>
        <p:nvSpPr>
          <p:cNvPr id="6" name="Obdĺžnik 5">
            <a:extLst>
              <a:ext uri="{FF2B5EF4-FFF2-40B4-BE49-F238E27FC236}">
                <a16:creationId xmlns:a16="http://schemas.microsoft.com/office/drawing/2014/main" id="{BC0861CA-B35E-4710-B242-80F2EA55316C}"/>
              </a:ext>
            </a:extLst>
          </p:cNvPr>
          <p:cNvSpPr>
            <a:spLocks noGrp="1"/>
          </p:cNvSpPr>
          <p:nvPr/>
        </p:nvSpPr>
        <p:spPr>
          <a:xfrm>
            <a:off x="742950" y="3343275"/>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02</a:t>
            </a:r>
          </a:p>
        </p:txBody>
      </p:sp>
      <p:sp>
        <p:nvSpPr>
          <p:cNvPr id="7" name="Obdĺžnik 6">
            <a:extLst>
              <a:ext uri="{FF2B5EF4-FFF2-40B4-BE49-F238E27FC236}">
                <a16:creationId xmlns:a16="http://schemas.microsoft.com/office/drawing/2014/main" id="{385200AE-0D3C-49C3-8CC4-A3476387CC55}"/>
              </a:ext>
            </a:extLst>
          </p:cNvPr>
          <p:cNvSpPr>
            <a:spLocks noGrp="1"/>
          </p:cNvSpPr>
          <p:nvPr/>
        </p:nvSpPr>
        <p:spPr>
          <a:xfrm>
            <a:off x="1666875" y="3400425"/>
            <a:ext cx="8524875" cy="704850"/>
          </a:xfrm>
          <a:prstGeom prst="rect">
            <a:avLst/>
          </a:prstGeom>
          <a:noFill/>
          <a:ln w="0">
            <a:noFill/>
            <a:prstDash val="solid"/>
          </a:ln>
        </p:spPr>
        <p:txBody>
          <a:bodyPr wrap="square" lIns="0" tIns="0" rIns="0" bIns="0" anchor="ctr"/>
          <a:lstStyle>
            <a:defPPr>
              <a:defRPr sz="2100" b="0">
                <a:solidFill>
                  <a:srgbClr val="153044"/>
                </a:solidFill>
                <a:latin typeface="DejaVu Sans"/>
                <a:ea typeface="DejaVu Sans"/>
                <a:cs typeface="DejaVu Sans"/>
              </a:defRPr>
            </a:defPPr>
          </a:lstStyle>
          <a:p>
            <a:pPr>
              <a:defRPr sz="2100" b="0">
                <a:solidFill>
                  <a:srgbClr val="153044"/>
                </a:solidFill>
                <a:latin typeface="DejaVu Sans"/>
                <a:ea typeface="DejaVu Sans"/>
                <a:cs typeface="DejaVu Sans"/>
              </a:defRPr>
            </a:pPr>
            <a:r>
              <a:rPr sz="2100" b="0">
                <a:solidFill>
                  <a:srgbClr val="153044"/>
                </a:solidFill>
                <a:latin typeface="DejaVu Sans"/>
                <a:ea typeface="DejaVu Sans"/>
                <a:cs typeface="DejaVu Sans"/>
              </a:rPr>
              <a:t>Vyskúšajte prvý a upravený prompt</a:t>
            </a:r>
          </a:p>
        </p:txBody>
      </p:sp>
      <p:sp>
        <p:nvSpPr>
          <p:cNvPr id="8" name="Obdĺžnik 7">
            <a:extLst>
              <a:ext uri="{FF2B5EF4-FFF2-40B4-BE49-F238E27FC236}">
                <a16:creationId xmlns:a16="http://schemas.microsoft.com/office/drawing/2014/main" id="{8191A51F-1D60-462C-A16A-5CE978226E7E}"/>
              </a:ext>
            </a:extLst>
          </p:cNvPr>
          <p:cNvSpPr>
            <a:spLocks noGrp="1"/>
          </p:cNvSpPr>
          <p:nvPr/>
        </p:nvSpPr>
        <p:spPr>
          <a:xfrm>
            <a:off x="1676400" y="4352925"/>
            <a:ext cx="8572500" cy="19050"/>
          </a:xfrm>
          <a:prstGeom prst="rect">
            <a:avLst/>
          </a:prstGeom>
          <a:solidFill>
            <a:srgbClr val="D8E2E2"/>
          </a:solidFill>
          <a:ln w="0">
            <a:noFill/>
            <a:prstDash val="solid"/>
          </a:ln>
        </p:spPr>
        <p:txBody>
          <a:bodyPr/>
          <a:lstStyle/>
          <a:p>
            <a:endParaRPr lang="sk-SK"/>
          </a:p>
        </p:txBody>
      </p:sp>
      <p:sp>
        <p:nvSpPr>
          <p:cNvPr id="9" name="Obdĺžnik 8">
            <a:extLst>
              <a:ext uri="{FF2B5EF4-FFF2-40B4-BE49-F238E27FC236}">
                <a16:creationId xmlns:a16="http://schemas.microsoft.com/office/drawing/2014/main" id="{A600AE61-F0DD-4528-856B-ECF4B27DEC09}"/>
              </a:ext>
            </a:extLst>
          </p:cNvPr>
          <p:cNvSpPr>
            <a:spLocks noGrp="1"/>
          </p:cNvSpPr>
          <p:nvPr/>
        </p:nvSpPr>
        <p:spPr>
          <a:xfrm>
            <a:off x="742950" y="4552950"/>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03</a:t>
            </a:r>
          </a:p>
        </p:txBody>
      </p:sp>
      <p:sp>
        <p:nvSpPr>
          <p:cNvPr id="10" name="Obdĺžnik 9">
            <a:extLst>
              <a:ext uri="{FF2B5EF4-FFF2-40B4-BE49-F238E27FC236}">
                <a16:creationId xmlns:a16="http://schemas.microsoft.com/office/drawing/2014/main" id="{FF481CBA-E944-4968-AB65-F390143D0460}"/>
              </a:ext>
            </a:extLst>
          </p:cNvPr>
          <p:cNvSpPr>
            <a:spLocks noGrp="1"/>
          </p:cNvSpPr>
          <p:nvPr/>
        </p:nvSpPr>
        <p:spPr>
          <a:xfrm>
            <a:off x="1666875" y="4610100"/>
            <a:ext cx="8524875" cy="704850"/>
          </a:xfrm>
          <a:prstGeom prst="rect">
            <a:avLst/>
          </a:prstGeom>
          <a:noFill/>
          <a:ln w="0">
            <a:noFill/>
            <a:prstDash val="solid"/>
          </a:ln>
        </p:spPr>
        <p:txBody>
          <a:bodyPr wrap="square" lIns="0" tIns="0" rIns="0" bIns="0" anchor="ctr"/>
          <a:lstStyle>
            <a:defPPr>
              <a:defRPr sz="2100" b="0">
                <a:solidFill>
                  <a:srgbClr val="153044"/>
                </a:solidFill>
                <a:latin typeface="DejaVu Sans"/>
                <a:ea typeface="DejaVu Sans"/>
                <a:cs typeface="DejaVu Sans"/>
              </a:defRPr>
            </a:defPPr>
          </a:lstStyle>
          <a:p>
            <a:pPr>
              <a:defRPr sz="2100" b="0">
                <a:solidFill>
                  <a:srgbClr val="153044"/>
                </a:solidFill>
                <a:latin typeface="DejaVu Sans"/>
                <a:ea typeface="DejaVu Sans"/>
                <a:cs typeface="DejaVu Sans"/>
              </a:defRPr>
            </a:pPr>
            <a:r>
              <a:rPr sz="2100" b="0">
                <a:solidFill>
                  <a:srgbClr val="153044"/>
                </a:solidFill>
                <a:latin typeface="DejaVu Sans"/>
                <a:ea typeface="DejaVu Sans"/>
                <a:cs typeface="DejaVu Sans"/>
              </a:rPr>
              <a:t>Pomenujte, čo ešte musí overiť človek</a:t>
            </a:r>
          </a:p>
        </p:txBody>
      </p:sp>
    </p:spTree>
    <p:extLst>
      <p:ext uri="{BB962C8B-B14F-4D97-AF65-F5344CB8AC3E}">
        <p14:creationId xmlns:p14="http://schemas.microsoft.com/office/powerpoint/2010/main" val="2043803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18" name="Obdĺžnik 17">
            <a:extLst>
              <a:ext uri="{FF2B5EF4-FFF2-40B4-BE49-F238E27FC236}">
                <a16:creationId xmlns:a16="http://schemas.microsoft.com/office/drawing/2014/main" id="{0DC4AC54-8251-4828-B25E-2E98AD65C5AA}"/>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Kontrolný zoznam promptu</a:t>
            </a:r>
          </a:p>
        </p:txBody>
      </p:sp>
      <p:sp>
        <p:nvSpPr>
          <p:cNvPr id="2" name="Obdĺžnik 1">
            <a:extLst>
              <a:ext uri="{FF2B5EF4-FFF2-40B4-BE49-F238E27FC236}">
                <a16:creationId xmlns:a16="http://schemas.microsoft.com/office/drawing/2014/main" id="{2754C651-9794-441C-AABC-71DFA52621EC}"/>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21790874-BC52-4B49-BD28-E2AC249A4195}"/>
              </a:ext>
            </a:extLst>
          </p:cNvPr>
          <p:cNvSpPr>
            <a:spLocks noGrp="1"/>
          </p:cNvSpPr>
          <p:nvPr/>
        </p:nvSpPr>
        <p:spPr>
          <a:xfrm>
            <a:off x="714375" y="2305050"/>
            <a:ext cx="3095625" cy="2381250"/>
          </a:xfrm>
          <a:prstGeom prst="rect">
            <a:avLst/>
          </a:prstGeom>
          <a:solidFill>
            <a:srgbClr val="FFFFFF"/>
          </a:solidFill>
          <a:ln w="0">
            <a:noFill/>
            <a:prstDash val="solid"/>
          </a:ln>
        </p:spPr>
        <p:txBody>
          <a:bodyPr/>
          <a:lstStyle/>
          <a:p>
            <a:endParaRPr lang="sk-SK"/>
          </a:p>
        </p:txBody>
      </p:sp>
      <p:sp>
        <p:nvSpPr>
          <p:cNvPr id="4" name="Obdĺžnik 3">
            <a:extLst>
              <a:ext uri="{FF2B5EF4-FFF2-40B4-BE49-F238E27FC236}">
                <a16:creationId xmlns:a16="http://schemas.microsoft.com/office/drawing/2014/main" id="{179407C1-F554-4FCB-908E-80D71F295E3D}"/>
              </a:ext>
            </a:extLst>
          </p:cNvPr>
          <p:cNvSpPr>
            <a:spLocks noGrp="1"/>
          </p:cNvSpPr>
          <p:nvPr/>
        </p:nvSpPr>
        <p:spPr>
          <a:xfrm>
            <a:off x="714375" y="2305050"/>
            <a:ext cx="3095625" cy="85725"/>
          </a:xfrm>
          <a:prstGeom prst="rect">
            <a:avLst/>
          </a:prstGeom>
          <a:solidFill>
            <a:srgbClr val="087E80"/>
          </a:solidFill>
          <a:ln w="0">
            <a:noFill/>
            <a:prstDash val="solid"/>
          </a:ln>
        </p:spPr>
        <p:txBody>
          <a:bodyPr/>
          <a:lstStyle/>
          <a:p>
            <a:endParaRPr lang="sk-SK"/>
          </a:p>
        </p:txBody>
      </p:sp>
      <p:sp>
        <p:nvSpPr>
          <p:cNvPr id="5" name="Obdĺžnik 4">
            <a:extLst>
              <a:ext uri="{FF2B5EF4-FFF2-40B4-BE49-F238E27FC236}">
                <a16:creationId xmlns:a16="http://schemas.microsoft.com/office/drawing/2014/main" id="{8524A653-4D87-4749-A073-0476A8E99C2F}"/>
              </a:ext>
            </a:extLst>
          </p:cNvPr>
          <p:cNvSpPr>
            <a:spLocks noGrp="1"/>
          </p:cNvSpPr>
          <p:nvPr/>
        </p:nvSpPr>
        <p:spPr>
          <a:xfrm>
            <a:off x="9429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01</a:t>
            </a:r>
          </a:p>
        </p:txBody>
      </p:sp>
      <p:sp>
        <p:nvSpPr>
          <p:cNvPr id="6" name="Obdĺžnik 5">
            <a:extLst>
              <a:ext uri="{FF2B5EF4-FFF2-40B4-BE49-F238E27FC236}">
                <a16:creationId xmlns:a16="http://schemas.microsoft.com/office/drawing/2014/main" id="{7504AA8F-9C1E-450C-8FBE-2AC22BC229CB}"/>
              </a:ext>
            </a:extLst>
          </p:cNvPr>
          <p:cNvSpPr>
            <a:spLocks noGrp="1"/>
          </p:cNvSpPr>
          <p:nvPr/>
        </p:nvSpPr>
        <p:spPr>
          <a:xfrm>
            <a:off x="9429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Je jasný cieľ, adresát a podklad?</a:t>
            </a:r>
          </a:p>
        </p:txBody>
      </p:sp>
      <p:sp>
        <p:nvSpPr>
          <p:cNvPr id="7" name="Obdĺžnik 6">
            <a:extLst>
              <a:ext uri="{FF2B5EF4-FFF2-40B4-BE49-F238E27FC236}">
                <a16:creationId xmlns:a16="http://schemas.microsoft.com/office/drawing/2014/main" id="{9C79C463-F810-4F2B-B8CC-644BA89EB211}"/>
              </a:ext>
            </a:extLst>
          </p:cNvPr>
          <p:cNvSpPr>
            <a:spLocks noGrp="1"/>
          </p:cNvSpPr>
          <p:nvPr/>
        </p:nvSpPr>
        <p:spPr>
          <a:xfrm>
            <a:off x="390525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8" name="Obdĺžnik 7">
            <a:extLst>
              <a:ext uri="{FF2B5EF4-FFF2-40B4-BE49-F238E27FC236}">
                <a16:creationId xmlns:a16="http://schemas.microsoft.com/office/drawing/2014/main" id="{723417A7-8306-4350-A42A-932A5B177631}"/>
              </a:ext>
            </a:extLst>
          </p:cNvPr>
          <p:cNvSpPr>
            <a:spLocks noGrp="1"/>
          </p:cNvSpPr>
          <p:nvPr/>
        </p:nvSpPr>
        <p:spPr>
          <a:xfrm>
            <a:off x="4429125" y="2305050"/>
            <a:ext cx="3095625" cy="2381250"/>
          </a:xfrm>
          <a:prstGeom prst="rect">
            <a:avLst/>
          </a:prstGeom>
          <a:solidFill>
            <a:srgbClr val="FFFFFF"/>
          </a:solidFill>
          <a:ln w="0">
            <a:noFill/>
            <a:prstDash val="solid"/>
          </a:ln>
        </p:spPr>
        <p:txBody>
          <a:bodyPr/>
          <a:lstStyle/>
          <a:p>
            <a:endParaRPr lang="sk-SK"/>
          </a:p>
        </p:txBody>
      </p:sp>
      <p:sp>
        <p:nvSpPr>
          <p:cNvPr id="9" name="Obdĺžnik 8">
            <a:extLst>
              <a:ext uri="{FF2B5EF4-FFF2-40B4-BE49-F238E27FC236}">
                <a16:creationId xmlns:a16="http://schemas.microsoft.com/office/drawing/2014/main" id="{6DFAE6E2-DB0C-41B1-AF75-2AA8A9422752}"/>
              </a:ext>
            </a:extLst>
          </p:cNvPr>
          <p:cNvSpPr>
            <a:spLocks noGrp="1"/>
          </p:cNvSpPr>
          <p:nvPr/>
        </p:nvSpPr>
        <p:spPr>
          <a:xfrm>
            <a:off x="4429125" y="2305050"/>
            <a:ext cx="3095625" cy="85725"/>
          </a:xfrm>
          <a:prstGeom prst="rect">
            <a:avLst/>
          </a:prstGeom>
          <a:solidFill>
            <a:srgbClr val="087E80"/>
          </a:solidFill>
          <a:ln w="0">
            <a:noFill/>
            <a:prstDash val="solid"/>
          </a:ln>
        </p:spPr>
        <p:txBody>
          <a:bodyPr/>
          <a:lstStyle/>
          <a:p>
            <a:endParaRPr lang="sk-SK"/>
          </a:p>
        </p:txBody>
      </p:sp>
      <p:sp>
        <p:nvSpPr>
          <p:cNvPr id="10" name="Obdĺžnik 9">
            <a:extLst>
              <a:ext uri="{FF2B5EF4-FFF2-40B4-BE49-F238E27FC236}">
                <a16:creationId xmlns:a16="http://schemas.microsoft.com/office/drawing/2014/main" id="{9FE34049-B61A-4F65-8E5F-1C0AD0724507}"/>
              </a:ext>
            </a:extLst>
          </p:cNvPr>
          <p:cNvSpPr>
            <a:spLocks noGrp="1"/>
          </p:cNvSpPr>
          <p:nvPr/>
        </p:nvSpPr>
        <p:spPr>
          <a:xfrm>
            <a:off x="465772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02</a:t>
            </a:r>
          </a:p>
        </p:txBody>
      </p:sp>
      <p:sp>
        <p:nvSpPr>
          <p:cNvPr id="11" name="Obdĺžnik 10">
            <a:extLst>
              <a:ext uri="{FF2B5EF4-FFF2-40B4-BE49-F238E27FC236}">
                <a16:creationId xmlns:a16="http://schemas.microsoft.com/office/drawing/2014/main" id="{82CE20D0-0F7E-4319-A5AF-3791A599D38C}"/>
              </a:ext>
            </a:extLst>
          </p:cNvPr>
          <p:cNvSpPr>
            <a:spLocks noGrp="1"/>
          </p:cNvSpPr>
          <p:nvPr/>
        </p:nvSpPr>
        <p:spPr>
          <a:xfrm>
            <a:off x="465772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Sú určené obmedzenia a formát?</a:t>
            </a:r>
          </a:p>
        </p:txBody>
      </p:sp>
      <p:sp>
        <p:nvSpPr>
          <p:cNvPr id="12" name="Obdĺžnik 11">
            <a:extLst>
              <a:ext uri="{FF2B5EF4-FFF2-40B4-BE49-F238E27FC236}">
                <a16:creationId xmlns:a16="http://schemas.microsoft.com/office/drawing/2014/main" id="{85982DCC-C1AC-43DF-9AD8-602CBC2DA2E9}"/>
              </a:ext>
            </a:extLst>
          </p:cNvPr>
          <p:cNvSpPr>
            <a:spLocks noGrp="1"/>
          </p:cNvSpPr>
          <p:nvPr/>
        </p:nvSpPr>
        <p:spPr>
          <a:xfrm>
            <a:off x="762000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13" name="Obdĺžnik 12">
            <a:extLst>
              <a:ext uri="{FF2B5EF4-FFF2-40B4-BE49-F238E27FC236}">
                <a16:creationId xmlns:a16="http://schemas.microsoft.com/office/drawing/2014/main" id="{772B5D31-37D9-4B28-8D0A-C0180BD26C76}"/>
              </a:ext>
            </a:extLst>
          </p:cNvPr>
          <p:cNvSpPr>
            <a:spLocks noGrp="1"/>
          </p:cNvSpPr>
          <p:nvPr/>
        </p:nvSpPr>
        <p:spPr>
          <a:xfrm>
            <a:off x="8143875" y="2305050"/>
            <a:ext cx="3095625" cy="2381250"/>
          </a:xfrm>
          <a:prstGeom prst="rect">
            <a:avLst/>
          </a:prstGeom>
          <a:solidFill>
            <a:srgbClr val="FFFFFF"/>
          </a:solidFill>
          <a:ln w="0">
            <a:noFill/>
            <a:prstDash val="solid"/>
          </a:ln>
        </p:spPr>
        <p:txBody>
          <a:bodyPr/>
          <a:lstStyle/>
          <a:p>
            <a:endParaRPr lang="sk-SK"/>
          </a:p>
        </p:txBody>
      </p:sp>
      <p:sp>
        <p:nvSpPr>
          <p:cNvPr id="14" name="Obdĺžnik 13">
            <a:extLst>
              <a:ext uri="{FF2B5EF4-FFF2-40B4-BE49-F238E27FC236}">
                <a16:creationId xmlns:a16="http://schemas.microsoft.com/office/drawing/2014/main" id="{01448819-D261-4362-8443-F08687D8917C}"/>
              </a:ext>
            </a:extLst>
          </p:cNvPr>
          <p:cNvSpPr>
            <a:spLocks noGrp="1"/>
          </p:cNvSpPr>
          <p:nvPr/>
        </p:nvSpPr>
        <p:spPr>
          <a:xfrm>
            <a:off x="8143875" y="2305050"/>
            <a:ext cx="3095625" cy="85725"/>
          </a:xfrm>
          <a:prstGeom prst="rect">
            <a:avLst/>
          </a:prstGeom>
          <a:solidFill>
            <a:srgbClr val="087E80"/>
          </a:solidFill>
          <a:ln w="0">
            <a:noFill/>
            <a:prstDash val="solid"/>
          </a:ln>
        </p:spPr>
        <p:txBody>
          <a:bodyPr/>
          <a:lstStyle/>
          <a:p>
            <a:endParaRPr lang="sk-SK"/>
          </a:p>
        </p:txBody>
      </p:sp>
      <p:sp>
        <p:nvSpPr>
          <p:cNvPr id="15" name="Obdĺžnik 14">
            <a:extLst>
              <a:ext uri="{FF2B5EF4-FFF2-40B4-BE49-F238E27FC236}">
                <a16:creationId xmlns:a16="http://schemas.microsoft.com/office/drawing/2014/main" id="{26FA1BBE-C19A-4A5A-BB88-0E1A598EC87B}"/>
              </a:ext>
            </a:extLst>
          </p:cNvPr>
          <p:cNvSpPr>
            <a:spLocks noGrp="1"/>
          </p:cNvSpPr>
          <p:nvPr/>
        </p:nvSpPr>
        <p:spPr>
          <a:xfrm>
            <a:off x="83724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03</a:t>
            </a:r>
          </a:p>
        </p:txBody>
      </p:sp>
      <p:sp>
        <p:nvSpPr>
          <p:cNvPr id="16" name="Obdĺžnik 15">
            <a:extLst>
              <a:ext uri="{FF2B5EF4-FFF2-40B4-BE49-F238E27FC236}">
                <a16:creationId xmlns:a16="http://schemas.microsoft.com/office/drawing/2014/main" id="{664EA16A-AEDD-474A-AAA4-A6B8E085F7A5}"/>
              </a:ext>
            </a:extLst>
          </p:cNvPr>
          <p:cNvSpPr>
            <a:spLocks noGrp="1"/>
          </p:cNvSpPr>
          <p:nvPr/>
        </p:nvSpPr>
        <p:spPr>
          <a:xfrm>
            <a:off x="83724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Viem overiť každý dôležitý údaj?</a:t>
            </a:r>
          </a:p>
        </p:txBody>
      </p:sp>
    </p:spTree>
    <p:extLst>
      <p:ext uri="{BB962C8B-B14F-4D97-AF65-F5344CB8AC3E}">
        <p14:creationId xmlns:p14="http://schemas.microsoft.com/office/powerpoint/2010/main" val="1876105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FF5F3"/>
        </a:solidFill>
        <a:effectLst/>
      </p:bgPr>
    </p:bg>
    <p:spTree>
      <p:nvGrpSpPr>
        <p:cNvPr id="1" name=""/>
        <p:cNvGrpSpPr/>
        <p:nvPr/>
      </p:nvGrpSpPr>
      <p:grpSpPr>
        <a:xfrm>
          <a:off x="0" y="0"/>
          <a:ext cx="0" cy="0"/>
          <a:chOff x="0" y="0"/>
          <a:chExt cx="0" cy="0"/>
        </a:xfrm>
      </p:grpSpPr>
      <p:sp>
        <p:nvSpPr>
          <p:cNvPr id="12" name="Obdĺžnik 11">
            <a:extLst>
              <a:ext uri="{FF2B5EF4-FFF2-40B4-BE49-F238E27FC236}">
                <a16:creationId xmlns:a16="http://schemas.microsoft.com/office/drawing/2014/main" id="{2CD6BAE1-6A80-4A3C-AAEA-AD4EF4E0BB01}"/>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Najčastejšie chyby</a:t>
            </a:r>
          </a:p>
        </p:txBody>
      </p:sp>
      <p:sp>
        <p:nvSpPr>
          <p:cNvPr id="2" name="Obdĺžnik 1">
            <a:extLst>
              <a:ext uri="{FF2B5EF4-FFF2-40B4-BE49-F238E27FC236}">
                <a16:creationId xmlns:a16="http://schemas.microsoft.com/office/drawing/2014/main" id="{5103AA0B-3B99-41BD-82DF-D3F3CFFC01DF}"/>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0AA0B810-D0C7-4668-99A9-B65D5CFD6D38}"/>
              </a:ext>
            </a:extLst>
          </p:cNvPr>
          <p:cNvSpPr>
            <a:spLocks noGrp="1"/>
          </p:cNvSpPr>
          <p:nvPr/>
        </p:nvSpPr>
        <p:spPr>
          <a:xfrm>
            <a:off x="742950" y="2133600"/>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01</a:t>
            </a:r>
          </a:p>
        </p:txBody>
      </p:sp>
      <p:sp>
        <p:nvSpPr>
          <p:cNvPr id="4" name="Obdĺžnik 3">
            <a:extLst>
              <a:ext uri="{FF2B5EF4-FFF2-40B4-BE49-F238E27FC236}">
                <a16:creationId xmlns:a16="http://schemas.microsoft.com/office/drawing/2014/main" id="{A881DBC9-ECE3-4DBB-919B-E8D9FE55BAC6}"/>
              </a:ext>
            </a:extLst>
          </p:cNvPr>
          <p:cNvSpPr>
            <a:spLocks noGrp="1"/>
          </p:cNvSpPr>
          <p:nvPr/>
        </p:nvSpPr>
        <p:spPr>
          <a:xfrm>
            <a:off x="1666875" y="2190750"/>
            <a:ext cx="8524875" cy="704850"/>
          </a:xfrm>
          <a:prstGeom prst="rect">
            <a:avLst/>
          </a:prstGeom>
          <a:noFill/>
          <a:ln w="0">
            <a:noFill/>
            <a:prstDash val="solid"/>
          </a:ln>
        </p:spPr>
        <p:txBody>
          <a:bodyPr wrap="square" lIns="0" tIns="0" rIns="0" bIns="0" anchor="ctr"/>
          <a:lstStyle>
            <a:defPPr>
              <a:defRPr sz="2100" b="1">
                <a:solidFill>
                  <a:srgbClr val="153044"/>
                </a:solidFill>
                <a:latin typeface="DejaVu Sans"/>
                <a:ea typeface="DejaVu Sans"/>
                <a:cs typeface="DejaVu Sans"/>
              </a:defRPr>
            </a:defPPr>
          </a:lstStyle>
          <a:p>
            <a:pPr>
              <a:defRPr sz="2100" b="1">
                <a:solidFill>
                  <a:srgbClr val="153044"/>
                </a:solidFill>
                <a:latin typeface="DejaVu Sans"/>
                <a:ea typeface="DejaVu Sans"/>
                <a:cs typeface="DejaVu Sans"/>
              </a:defRPr>
            </a:pPr>
            <a:r>
              <a:rPr sz="2100" b="1">
                <a:solidFill>
                  <a:srgbClr val="153044"/>
                </a:solidFill>
                <a:latin typeface="DejaVu Sans"/>
                <a:ea typeface="DejaVu Sans"/>
                <a:cs typeface="DejaVu Sans"/>
              </a:rPr>
              <a:t>Chýbajúci alebo zastaraný podklad</a:t>
            </a:r>
          </a:p>
        </p:txBody>
      </p:sp>
      <p:sp>
        <p:nvSpPr>
          <p:cNvPr id="5" name="Obdĺžnik 4">
            <a:extLst>
              <a:ext uri="{FF2B5EF4-FFF2-40B4-BE49-F238E27FC236}">
                <a16:creationId xmlns:a16="http://schemas.microsoft.com/office/drawing/2014/main" id="{AEC6254A-05B1-4DF3-8A2D-B1058DCB313E}"/>
              </a:ext>
            </a:extLst>
          </p:cNvPr>
          <p:cNvSpPr>
            <a:spLocks noGrp="1"/>
          </p:cNvSpPr>
          <p:nvPr/>
        </p:nvSpPr>
        <p:spPr>
          <a:xfrm>
            <a:off x="1676400" y="3143250"/>
            <a:ext cx="8572500" cy="19050"/>
          </a:xfrm>
          <a:prstGeom prst="rect">
            <a:avLst/>
          </a:prstGeom>
          <a:solidFill>
            <a:srgbClr val="D8E2E2"/>
          </a:solidFill>
          <a:ln w="0">
            <a:noFill/>
            <a:prstDash val="solid"/>
          </a:ln>
        </p:spPr>
        <p:txBody>
          <a:bodyPr/>
          <a:lstStyle/>
          <a:p>
            <a:endParaRPr lang="sk-SK"/>
          </a:p>
        </p:txBody>
      </p:sp>
      <p:sp>
        <p:nvSpPr>
          <p:cNvPr id="6" name="Obdĺžnik 5">
            <a:extLst>
              <a:ext uri="{FF2B5EF4-FFF2-40B4-BE49-F238E27FC236}">
                <a16:creationId xmlns:a16="http://schemas.microsoft.com/office/drawing/2014/main" id="{1F717D1D-E258-4543-9E58-ED8A81ECC460}"/>
              </a:ext>
            </a:extLst>
          </p:cNvPr>
          <p:cNvSpPr>
            <a:spLocks noGrp="1"/>
          </p:cNvSpPr>
          <p:nvPr/>
        </p:nvSpPr>
        <p:spPr>
          <a:xfrm>
            <a:off x="742950" y="3343275"/>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02</a:t>
            </a:r>
          </a:p>
        </p:txBody>
      </p:sp>
      <p:sp>
        <p:nvSpPr>
          <p:cNvPr id="7" name="Obdĺžnik 6">
            <a:extLst>
              <a:ext uri="{FF2B5EF4-FFF2-40B4-BE49-F238E27FC236}">
                <a16:creationId xmlns:a16="http://schemas.microsoft.com/office/drawing/2014/main" id="{81AE3166-8685-4966-BAA7-F67E9B823ED6}"/>
              </a:ext>
            </a:extLst>
          </p:cNvPr>
          <p:cNvSpPr>
            <a:spLocks noGrp="1"/>
          </p:cNvSpPr>
          <p:nvPr/>
        </p:nvSpPr>
        <p:spPr>
          <a:xfrm>
            <a:off x="1666875" y="3400425"/>
            <a:ext cx="8524875" cy="704850"/>
          </a:xfrm>
          <a:prstGeom prst="rect">
            <a:avLst/>
          </a:prstGeom>
          <a:noFill/>
          <a:ln w="0">
            <a:noFill/>
            <a:prstDash val="solid"/>
          </a:ln>
        </p:spPr>
        <p:txBody>
          <a:bodyPr wrap="square" lIns="0" tIns="0" rIns="0" bIns="0" anchor="ctr"/>
          <a:lstStyle>
            <a:defPPr>
              <a:defRPr sz="2100" b="0">
                <a:solidFill>
                  <a:srgbClr val="153044"/>
                </a:solidFill>
                <a:latin typeface="DejaVu Sans"/>
                <a:ea typeface="DejaVu Sans"/>
                <a:cs typeface="DejaVu Sans"/>
              </a:defRPr>
            </a:defPPr>
          </a:lstStyle>
          <a:p>
            <a:pPr>
              <a:defRPr sz="2100" b="0">
                <a:solidFill>
                  <a:srgbClr val="153044"/>
                </a:solidFill>
                <a:latin typeface="DejaVu Sans"/>
                <a:ea typeface="DejaVu Sans"/>
                <a:cs typeface="DejaVu Sans"/>
              </a:defRPr>
            </a:pPr>
            <a:r>
              <a:rPr sz="2100" b="0">
                <a:solidFill>
                  <a:srgbClr val="153044"/>
                </a:solidFill>
                <a:latin typeface="DejaVu Sans"/>
                <a:ea typeface="DejaVu Sans"/>
                <a:cs typeface="DejaVu Sans"/>
              </a:rPr>
              <a:t>Vymyslené pravidlo, kontakt či sankcia</a:t>
            </a:r>
          </a:p>
        </p:txBody>
      </p:sp>
      <p:sp>
        <p:nvSpPr>
          <p:cNvPr id="8" name="Obdĺžnik 7">
            <a:extLst>
              <a:ext uri="{FF2B5EF4-FFF2-40B4-BE49-F238E27FC236}">
                <a16:creationId xmlns:a16="http://schemas.microsoft.com/office/drawing/2014/main" id="{9D29C7AE-84C7-4528-A4BF-47560556B1B1}"/>
              </a:ext>
            </a:extLst>
          </p:cNvPr>
          <p:cNvSpPr>
            <a:spLocks noGrp="1"/>
          </p:cNvSpPr>
          <p:nvPr/>
        </p:nvSpPr>
        <p:spPr>
          <a:xfrm>
            <a:off x="1676400" y="4352925"/>
            <a:ext cx="8572500" cy="19050"/>
          </a:xfrm>
          <a:prstGeom prst="rect">
            <a:avLst/>
          </a:prstGeom>
          <a:solidFill>
            <a:srgbClr val="D8E2E2"/>
          </a:solidFill>
          <a:ln w="0">
            <a:noFill/>
            <a:prstDash val="solid"/>
          </a:ln>
        </p:spPr>
        <p:txBody>
          <a:bodyPr/>
          <a:lstStyle/>
          <a:p>
            <a:endParaRPr lang="sk-SK"/>
          </a:p>
        </p:txBody>
      </p:sp>
      <p:sp>
        <p:nvSpPr>
          <p:cNvPr id="9" name="Obdĺžnik 8">
            <a:extLst>
              <a:ext uri="{FF2B5EF4-FFF2-40B4-BE49-F238E27FC236}">
                <a16:creationId xmlns:a16="http://schemas.microsoft.com/office/drawing/2014/main" id="{8077E2F7-1AFE-43B1-A70E-F7C571764753}"/>
              </a:ext>
            </a:extLst>
          </p:cNvPr>
          <p:cNvSpPr>
            <a:spLocks noGrp="1"/>
          </p:cNvSpPr>
          <p:nvPr/>
        </p:nvSpPr>
        <p:spPr>
          <a:xfrm>
            <a:off x="742950" y="4552950"/>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03</a:t>
            </a:r>
          </a:p>
        </p:txBody>
      </p:sp>
      <p:sp>
        <p:nvSpPr>
          <p:cNvPr id="10" name="Obdĺžnik 9">
            <a:extLst>
              <a:ext uri="{FF2B5EF4-FFF2-40B4-BE49-F238E27FC236}">
                <a16:creationId xmlns:a16="http://schemas.microsoft.com/office/drawing/2014/main" id="{187EF74C-3292-4E7D-BEC1-281B987BF50C}"/>
              </a:ext>
            </a:extLst>
          </p:cNvPr>
          <p:cNvSpPr>
            <a:spLocks noGrp="1"/>
          </p:cNvSpPr>
          <p:nvPr/>
        </p:nvSpPr>
        <p:spPr>
          <a:xfrm>
            <a:off x="1666875" y="4610100"/>
            <a:ext cx="8524875" cy="704850"/>
          </a:xfrm>
          <a:prstGeom prst="rect">
            <a:avLst/>
          </a:prstGeom>
          <a:noFill/>
          <a:ln w="0">
            <a:noFill/>
            <a:prstDash val="solid"/>
          </a:ln>
        </p:spPr>
        <p:txBody>
          <a:bodyPr wrap="square" lIns="0" tIns="0" rIns="0" bIns="0" anchor="ctr"/>
          <a:lstStyle>
            <a:defPPr>
              <a:defRPr sz="2100" b="0">
                <a:solidFill>
                  <a:srgbClr val="153044"/>
                </a:solidFill>
                <a:latin typeface="DejaVu Sans"/>
                <a:ea typeface="DejaVu Sans"/>
                <a:cs typeface="DejaVu Sans"/>
              </a:defRPr>
            </a:defPPr>
          </a:lstStyle>
          <a:p>
            <a:pPr>
              <a:defRPr sz="2100" b="0">
                <a:solidFill>
                  <a:srgbClr val="153044"/>
                </a:solidFill>
                <a:latin typeface="DejaVu Sans"/>
                <a:ea typeface="DejaVu Sans"/>
                <a:cs typeface="DejaVu Sans"/>
              </a:defRPr>
            </a:pPr>
            <a:r>
              <a:rPr sz="2100" b="0">
                <a:solidFill>
                  <a:srgbClr val="153044"/>
                </a:solidFill>
                <a:latin typeface="DejaVu Sans"/>
                <a:ea typeface="DejaVu Sans"/>
                <a:cs typeface="DejaVu Sans"/>
              </a:rPr>
              <a:t>Neskontrolované číslo, termín alebo rozhodnutie</a:t>
            </a:r>
          </a:p>
        </p:txBody>
      </p:sp>
    </p:spTree>
    <p:extLst>
      <p:ext uri="{BB962C8B-B14F-4D97-AF65-F5344CB8AC3E}">
        <p14:creationId xmlns:p14="http://schemas.microsoft.com/office/powerpoint/2010/main" val="602498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18" name="Obdĺžnik 17">
            <a:extLst>
              <a:ext uri="{FF2B5EF4-FFF2-40B4-BE49-F238E27FC236}">
                <a16:creationId xmlns:a16="http://schemas.microsoft.com/office/drawing/2014/main" id="{16CD3FE5-2DA7-4FA0-9183-70696B352400}"/>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Univerzálna šablóna</a:t>
            </a:r>
          </a:p>
        </p:txBody>
      </p:sp>
      <p:sp>
        <p:nvSpPr>
          <p:cNvPr id="2" name="Obdĺžnik 1">
            <a:extLst>
              <a:ext uri="{FF2B5EF4-FFF2-40B4-BE49-F238E27FC236}">
                <a16:creationId xmlns:a16="http://schemas.microsoft.com/office/drawing/2014/main" id="{63EF9013-D1AF-40BF-99E4-E483F2BD014F}"/>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0F0EA09E-003D-4A7C-9254-A95A48F88101}"/>
              </a:ext>
            </a:extLst>
          </p:cNvPr>
          <p:cNvSpPr>
            <a:spLocks noGrp="1"/>
          </p:cNvSpPr>
          <p:nvPr/>
        </p:nvSpPr>
        <p:spPr>
          <a:xfrm>
            <a:off x="714375" y="2305050"/>
            <a:ext cx="3095625" cy="2381250"/>
          </a:xfrm>
          <a:prstGeom prst="rect">
            <a:avLst/>
          </a:prstGeom>
          <a:solidFill>
            <a:srgbClr val="FFFFFF"/>
          </a:solidFill>
          <a:ln w="0">
            <a:noFill/>
            <a:prstDash val="solid"/>
          </a:ln>
        </p:spPr>
        <p:txBody>
          <a:bodyPr/>
          <a:lstStyle/>
          <a:p>
            <a:endParaRPr lang="sk-SK"/>
          </a:p>
        </p:txBody>
      </p:sp>
      <p:sp>
        <p:nvSpPr>
          <p:cNvPr id="4" name="Obdĺžnik 3">
            <a:extLst>
              <a:ext uri="{FF2B5EF4-FFF2-40B4-BE49-F238E27FC236}">
                <a16:creationId xmlns:a16="http://schemas.microsoft.com/office/drawing/2014/main" id="{DDE7F908-5B5F-4679-9503-27483B5C7F0C}"/>
              </a:ext>
            </a:extLst>
          </p:cNvPr>
          <p:cNvSpPr>
            <a:spLocks noGrp="1"/>
          </p:cNvSpPr>
          <p:nvPr/>
        </p:nvSpPr>
        <p:spPr>
          <a:xfrm>
            <a:off x="714375" y="2305050"/>
            <a:ext cx="3095625" cy="85725"/>
          </a:xfrm>
          <a:prstGeom prst="rect">
            <a:avLst/>
          </a:prstGeom>
          <a:solidFill>
            <a:srgbClr val="087E80"/>
          </a:solidFill>
          <a:ln w="0">
            <a:noFill/>
            <a:prstDash val="solid"/>
          </a:ln>
        </p:spPr>
        <p:txBody>
          <a:bodyPr/>
          <a:lstStyle/>
          <a:p>
            <a:endParaRPr lang="sk-SK"/>
          </a:p>
        </p:txBody>
      </p:sp>
      <p:sp>
        <p:nvSpPr>
          <p:cNvPr id="5" name="Obdĺžnik 4">
            <a:extLst>
              <a:ext uri="{FF2B5EF4-FFF2-40B4-BE49-F238E27FC236}">
                <a16:creationId xmlns:a16="http://schemas.microsoft.com/office/drawing/2014/main" id="{3B866359-0788-43E3-BDB0-54CC47838D15}"/>
              </a:ext>
            </a:extLst>
          </p:cNvPr>
          <p:cNvSpPr>
            <a:spLocks noGrp="1"/>
          </p:cNvSpPr>
          <p:nvPr/>
        </p:nvSpPr>
        <p:spPr>
          <a:xfrm>
            <a:off x="9429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01</a:t>
            </a:r>
          </a:p>
        </p:txBody>
      </p:sp>
      <p:sp>
        <p:nvSpPr>
          <p:cNvPr id="6" name="Obdĺžnik 5">
            <a:extLst>
              <a:ext uri="{FF2B5EF4-FFF2-40B4-BE49-F238E27FC236}">
                <a16:creationId xmlns:a16="http://schemas.microsoft.com/office/drawing/2014/main" id="{6C9A5E1F-CB82-4164-92EF-F0F606D21292}"/>
              </a:ext>
            </a:extLst>
          </p:cNvPr>
          <p:cNvSpPr>
            <a:spLocks noGrp="1"/>
          </p:cNvSpPr>
          <p:nvPr/>
        </p:nvSpPr>
        <p:spPr>
          <a:xfrm>
            <a:off x="9429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Cieľ a adresát</a:t>
            </a:r>
          </a:p>
        </p:txBody>
      </p:sp>
      <p:sp>
        <p:nvSpPr>
          <p:cNvPr id="7" name="Obdĺžnik 6">
            <a:extLst>
              <a:ext uri="{FF2B5EF4-FFF2-40B4-BE49-F238E27FC236}">
                <a16:creationId xmlns:a16="http://schemas.microsoft.com/office/drawing/2014/main" id="{9C69413F-3B5F-4292-971C-4EAC49181E7C}"/>
              </a:ext>
            </a:extLst>
          </p:cNvPr>
          <p:cNvSpPr>
            <a:spLocks noGrp="1"/>
          </p:cNvSpPr>
          <p:nvPr/>
        </p:nvSpPr>
        <p:spPr>
          <a:xfrm>
            <a:off x="390525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8" name="Obdĺžnik 7">
            <a:extLst>
              <a:ext uri="{FF2B5EF4-FFF2-40B4-BE49-F238E27FC236}">
                <a16:creationId xmlns:a16="http://schemas.microsoft.com/office/drawing/2014/main" id="{D61E9755-9E54-4328-A7BC-F4613E2F2BFD}"/>
              </a:ext>
            </a:extLst>
          </p:cNvPr>
          <p:cNvSpPr>
            <a:spLocks noGrp="1"/>
          </p:cNvSpPr>
          <p:nvPr/>
        </p:nvSpPr>
        <p:spPr>
          <a:xfrm>
            <a:off x="4429125" y="2305050"/>
            <a:ext cx="3095625" cy="2381250"/>
          </a:xfrm>
          <a:prstGeom prst="rect">
            <a:avLst/>
          </a:prstGeom>
          <a:solidFill>
            <a:srgbClr val="FFFFFF"/>
          </a:solidFill>
          <a:ln w="0">
            <a:noFill/>
            <a:prstDash val="solid"/>
          </a:ln>
        </p:spPr>
        <p:txBody>
          <a:bodyPr/>
          <a:lstStyle/>
          <a:p>
            <a:endParaRPr lang="sk-SK"/>
          </a:p>
        </p:txBody>
      </p:sp>
      <p:sp>
        <p:nvSpPr>
          <p:cNvPr id="9" name="Obdĺžnik 8">
            <a:extLst>
              <a:ext uri="{FF2B5EF4-FFF2-40B4-BE49-F238E27FC236}">
                <a16:creationId xmlns:a16="http://schemas.microsoft.com/office/drawing/2014/main" id="{BBCF3355-6622-4361-AECF-D1D391B74ABE}"/>
              </a:ext>
            </a:extLst>
          </p:cNvPr>
          <p:cNvSpPr>
            <a:spLocks noGrp="1"/>
          </p:cNvSpPr>
          <p:nvPr/>
        </p:nvSpPr>
        <p:spPr>
          <a:xfrm>
            <a:off x="4429125" y="2305050"/>
            <a:ext cx="3095625" cy="85725"/>
          </a:xfrm>
          <a:prstGeom prst="rect">
            <a:avLst/>
          </a:prstGeom>
          <a:solidFill>
            <a:srgbClr val="087E80"/>
          </a:solidFill>
          <a:ln w="0">
            <a:noFill/>
            <a:prstDash val="solid"/>
          </a:ln>
        </p:spPr>
        <p:txBody>
          <a:bodyPr/>
          <a:lstStyle/>
          <a:p>
            <a:endParaRPr lang="sk-SK"/>
          </a:p>
        </p:txBody>
      </p:sp>
      <p:sp>
        <p:nvSpPr>
          <p:cNvPr id="10" name="Obdĺžnik 9">
            <a:extLst>
              <a:ext uri="{FF2B5EF4-FFF2-40B4-BE49-F238E27FC236}">
                <a16:creationId xmlns:a16="http://schemas.microsoft.com/office/drawing/2014/main" id="{3DEFA709-76F1-42AD-9A6D-7DB44597BC26}"/>
              </a:ext>
            </a:extLst>
          </p:cNvPr>
          <p:cNvSpPr>
            <a:spLocks noGrp="1"/>
          </p:cNvSpPr>
          <p:nvPr/>
        </p:nvSpPr>
        <p:spPr>
          <a:xfrm>
            <a:off x="465772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02</a:t>
            </a:r>
          </a:p>
        </p:txBody>
      </p:sp>
      <p:sp>
        <p:nvSpPr>
          <p:cNvPr id="11" name="Obdĺžnik 10">
            <a:extLst>
              <a:ext uri="{FF2B5EF4-FFF2-40B4-BE49-F238E27FC236}">
                <a16:creationId xmlns:a16="http://schemas.microsoft.com/office/drawing/2014/main" id="{A9614993-53FD-4969-AD1D-966A929B4993}"/>
              </a:ext>
            </a:extLst>
          </p:cNvPr>
          <p:cNvSpPr>
            <a:spLocks noGrp="1"/>
          </p:cNvSpPr>
          <p:nvPr/>
        </p:nvSpPr>
        <p:spPr>
          <a:xfrm>
            <a:off x="465772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Podklad a hranice zadania</a:t>
            </a:r>
          </a:p>
        </p:txBody>
      </p:sp>
      <p:sp>
        <p:nvSpPr>
          <p:cNvPr id="12" name="Obdĺžnik 11">
            <a:extLst>
              <a:ext uri="{FF2B5EF4-FFF2-40B4-BE49-F238E27FC236}">
                <a16:creationId xmlns:a16="http://schemas.microsoft.com/office/drawing/2014/main" id="{FD7D587E-2997-48C9-8BF1-3A46CC249DCD}"/>
              </a:ext>
            </a:extLst>
          </p:cNvPr>
          <p:cNvSpPr>
            <a:spLocks noGrp="1"/>
          </p:cNvSpPr>
          <p:nvPr/>
        </p:nvSpPr>
        <p:spPr>
          <a:xfrm>
            <a:off x="7620000" y="3219450"/>
            <a:ext cx="447675" cy="590550"/>
          </a:xfrm>
          <a:prstGeom prst="rect">
            <a:avLst/>
          </a:prstGeom>
          <a:noFill/>
          <a:ln w="0">
            <a:noFill/>
            <a:prstDash val="solid"/>
          </a:ln>
        </p:spPr>
        <p:txBody>
          <a:bodyPr wrap="square" lIns="0" tIns="0" rIns="0" bIns="0" anchor="ctr"/>
          <a:lstStyle>
            <a:defPPr>
              <a:defRPr sz="2625" b="1">
                <a:solidFill>
                  <a:srgbClr val="087E80"/>
                </a:solidFill>
                <a:latin typeface="DejaVu Sans"/>
                <a:ea typeface="DejaVu Sans"/>
                <a:cs typeface="DejaVu Sans"/>
              </a:defRPr>
            </a:defPPr>
          </a:lstStyle>
          <a:p>
            <a:pPr>
              <a:defRPr sz="2625" b="1">
                <a:solidFill>
                  <a:srgbClr val="087E80"/>
                </a:solidFill>
                <a:latin typeface="DejaVu Sans"/>
                <a:ea typeface="DejaVu Sans"/>
                <a:cs typeface="DejaVu Sans"/>
              </a:defRPr>
            </a:pPr>
            <a:r>
              <a:rPr sz="2625" b="1">
                <a:solidFill>
                  <a:srgbClr val="087E80"/>
                </a:solidFill>
                <a:latin typeface="DejaVu Sans"/>
                <a:ea typeface="DejaVu Sans"/>
                <a:cs typeface="DejaVu Sans"/>
              </a:rPr>
              <a:t>→</a:t>
            </a:r>
          </a:p>
        </p:txBody>
      </p:sp>
      <p:sp>
        <p:nvSpPr>
          <p:cNvPr id="13" name="Obdĺžnik 12">
            <a:extLst>
              <a:ext uri="{FF2B5EF4-FFF2-40B4-BE49-F238E27FC236}">
                <a16:creationId xmlns:a16="http://schemas.microsoft.com/office/drawing/2014/main" id="{B72540BA-4BB6-4CAC-BE72-ECE7C09A38A3}"/>
              </a:ext>
            </a:extLst>
          </p:cNvPr>
          <p:cNvSpPr>
            <a:spLocks noGrp="1"/>
          </p:cNvSpPr>
          <p:nvPr/>
        </p:nvSpPr>
        <p:spPr>
          <a:xfrm>
            <a:off x="8143875" y="2305050"/>
            <a:ext cx="3095625" cy="2381250"/>
          </a:xfrm>
          <a:prstGeom prst="rect">
            <a:avLst/>
          </a:prstGeom>
          <a:solidFill>
            <a:srgbClr val="FFFFFF"/>
          </a:solidFill>
          <a:ln w="0">
            <a:noFill/>
            <a:prstDash val="solid"/>
          </a:ln>
        </p:spPr>
        <p:txBody>
          <a:bodyPr/>
          <a:lstStyle/>
          <a:p>
            <a:endParaRPr lang="sk-SK"/>
          </a:p>
        </p:txBody>
      </p:sp>
      <p:sp>
        <p:nvSpPr>
          <p:cNvPr id="14" name="Obdĺžnik 13">
            <a:extLst>
              <a:ext uri="{FF2B5EF4-FFF2-40B4-BE49-F238E27FC236}">
                <a16:creationId xmlns:a16="http://schemas.microsoft.com/office/drawing/2014/main" id="{2BF4916E-3B73-48C3-8598-4F6750A665DF}"/>
              </a:ext>
            </a:extLst>
          </p:cNvPr>
          <p:cNvSpPr>
            <a:spLocks noGrp="1"/>
          </p:cNvSpPr>
          <p:nvPr/>
        </p:nvSpPr>
        <p:spPr>
          <a:xfrm>
            <a:off x="8143875" y="2305050"/>
            <a:ext cx="3095625" cy="85725"/>
          </a:xfrm>
          <a:prstGeom prst="rect">
            <a:avLst/>
          </a:prstGeom>
          <a:solidFill>
            <a:srgbClr val="087E80"/>
          </a:solidFill>
          <a:ln w="0">
            <a:noFill/>
            <a:prstDash val="solid"/>
          </a:ln>
        </p:spPr>
        <p:txBody>
          <a:bodyPr/>
          <a:lstStyle/>
          <a:p>
            <a:endParaRPr lang="sk-SK"/>
          </a:p>
        </p:txBody>
      </p:sp>
      <p:sp>
        <p:nvSpPr>
          <p:cNvPr id="15" name="Obdĺžnik 14">
            <a:extLst>
              <a:ext uri="{FF2B5EF4-FFF2-40B4-BE49-F238E27FC236}">
                <a16:creationId xmlns:a16="http://schemas.microsoft.com/office/drawing/2014/main" id="{0AAE6AA7-00A0-4D23-B872-22F891DD9B8C}"/>
              </a:ext>
            </a:extLst>
          </p:cNvPr>
          <p:cNvSpPr>
            <a:spLocks noGrp="1"/>
          </p:cNvSpPr>
          <p:nvPr/>
        </p:nvSpPr>
        <p:spPr>
          <a:xfrm>
            <a:off x="8372475" y="2524125"/>
            <a:ext cx="895350" cy="704850"/>
          </a:xfrm>
          <a:prstGeom prst="rect">
            <a:avLst/>
          </a:prstGeom>
          <a:noFill/>
          <a:ln w="0">
            <a:noFill/>
            <a:prstDash val="solid"/>
          </a:ln>
        </p:spPr>
        <p:txBody>
          <a:bodyPr wrap="square" lIns="0" tIns="0" rIns="0" bIns="0" anchor="ctr"/>
          <a:lstStyle>
            <a:defPPr>
              <a:defRPr sz="3600" b="1">
                <a:solidFill>
                  <a:srgbClr val="087E80"/>
                </a:solidFill>
                <a:latin typeface="DejaVu Sans"/>
                <a:ea typeface="DejaVu Sans"/>
                <a:cs typeface="DejaVu Sans"/>
              </a:defRPr>
            </a:defPPr>
          </a:lstStyle>
          <a:p>
            <a:pPr>
              <a:defRPr sz="3600" b="1">
                <a:solidFill>
                  <a:srgbClr val="087E80"/>
                </a:solidFill>
                <a:latin typeface="DejaVu Sans"/>
                <a:ea typeface="DejaVu Sans"/>
                <a:cs typeface="DejaVu Sans"/>
              </a:defRPr>
            </a:pPr>
            <a:r>
              <a:rPr sz="3600" b="1">
                <a:solidFill>
                  <a:srgbClr val="087E80"/>
                </a:solidFill>
                <a:latin typeface="DejaVu Sans"/>
                <a:ea typeface="DejaVu Sans"/>
                <a:cs typeface="DejaVu Sans"/>
              </a:rPr>
              <a:t>03</a:t>
            </a:r>
          </a:p>
        </p:txBody>
      </p:sp>
      <p:sp>
        <p:nvSpPr>
          <p:cNvPr id="16" name="Obdĺžnik 15">
            <a:extLst>
              <a:ext uri="{FF2B5EF4-FFF2-40B4-BE49-F238E27FC236}">
                <a16:creationId xmlns:a16="http://schemas.microsoft.com/office/drawing/2014/main" id="{216FC08C-2AF0-473E-BA42-FE8C36B59732}"/>
              </a:ext>
            </a:extLst>
          </p:cNvPr>
          <p:cNvSpPr>
            <a:spLocks noGrp="1"/>
          </p:cNvSpPr>
          <p:nvPr/>
        </p:nvSpPr>
        <p:spPr>
          <a:xfrm>
            <a:off x="8372475" y="3381375"/>
            <a:ext cx="2667000" cy="1047750"/>
          </a:xfrm>
          <a:prstGeom prst="rect">
            <a:avLst/>
          </a:prstGeom>
          <a:noFill/>
          <a:ln w="0">
            <a:noFill/>
            <a:prstDash val="solid"/>
          </a:ln>
        </p:spPr>
        <p:txBody>
          <a:bodyPr wrap="square" lIns="0" tIns="0" rIns="0" bIns="0" anchor="ctr"/>
          <a:lstStyle>
            <a:defPPr>
              <a:defRPr sz="1800" b="1">
                <a:solidFill>
                  <a:srgbClr val="153044"/>
                </a:solidFill>
                <a:latin typeface="DejaVu Sans"/>
                <a:ea typeface="DejaVu Sans"/>
                <a:cs typeface="DejaVu Sans"/>
              </a:defRPr>
            </a:defPPr>
          </a:lstStyle>
          <a:p>
            <a:pPr>
              <a:defRPr sz="1800" b="1">
                <a:solidFill>
                  <a:srgbClr val="153044"/>
                </a:solidFill>
                <a:latin typeface="DejaVu Sans"/>
                <a:ea typeface="DejaVu Sans"/>
                <a:cs typeface="DejaVu Sans"/>
              </a:defRPr>
            </a:pPr>
            <a:r>
              <a:rPr sz="1800" b="1">
                <a:solidFill>
                  <a:srgbClr val="153044"/>
                </a:solidFill>
                <a:latin typeface="DejaVu Sans"/>
                <a:ea typeface="DejaVu Sans"/>
                <a:cs typeface="DejaVu Sans"/>
              </a:rPr>
              <a:t>Formát, nejasnosti a kontrola</a:t>
            </a:r>
          </a:p>
        </p:txBody>
      </p:sp>
    </p:spTree>
    <p:extLst>
      <p:ext uri="{BB962C8B-B14F-4D97-AF65-F5344CB8AC3E}">
        <p14:creationId xmlns:p14="http://schemas.microsoft.com/office/powerpoint/2010/main" val="17264354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FF5F3"/>
        </a:solidFill>
        <a:effectLst/>
      </p:bgPr>
    </p:bg>
    <p:spTree>
      <p:nvGrpSpPr>
        <p:cNvPr id="1" name=""/>
        <p:cNvGrpSpPr/>
        <p:nvPr/>
      </p:nvGrpSpPr>
      <p:grpSpPr>
        <a:xfrm>
          <a:off x="0" y="0"/>
          <a:ext cx="0" cy="0"/>
          <a:chOff x="0" y="0"/>
          <a:chExt cx="0" cy="0"/>
        </a:xfrm>
      </p:grpSpPr>
      <p:sp>
        <p:nvSpPr>
          <p:cNvPr id="12" name="Obdĺžnik 11">
            <a:extLst>
              <a:ext uri="{FF2B5EF4-FFF2-40B4-BE49-F238E27FC236}">
                <a16:creationId xmlns:a16="http://schemas.microsoft.com/office/drawing/2014/main" id="{624922FA-8545-4AA7-9F7E-44DF05B59509}"/>
              </a:ext>
            </a:extLst>
          </p:cNvPr>
          <p:cNvSpPr>
            <a:spLocks noGrp="1"/>
          </p:cNvSpPr>
          <p:nvPr/>
        </p:nvSpPr>
        <p:spPr>
          <a:xfrm>
            <a:off x="704850" y="590550"/>
            <a:ext cx="10668000" cy="971550"/>
          </a:xfrm>
          <a:prstGeom prst="rect">
            <a:avLst/>
          </a:prstGeom>
          <a:noFill/>
          <a:ln w="0">
            <a:noFill/>
            <a:prstDash val="solid"/>
          </a:ln>
        </p:spPr>
        <p:txBody>
          <a:bodyPr wrap="square" lIns="0" tIns="0" rIns="0" bIns="0" anchor="ctr"/>
          <a:lstStyle>
            <a:defPPr>
              <a:defRPr sz="2700" b="1">
                <a:solidFill>
                  <a:srgbClr val="102A3A"/>
                </a:solidFill>
                <a:latin typeface="DejaVu Sans"/>
                <a:ea typeface="DejaVu Sans"/>
                <a:cs typeface="DejaVu Sans"/>
              </a:defRPr>
            </a:defPPr>
          </a:lstStyle>
          <a:p>
            <a:pPr>
              <a:defRPr sz="2700" b="1">
                <a:solidFill>
                  <a:srgbClr val="102A3A"/>
                </a:solidFill>
                <a:latin typeface="DejaVu Sans"/>
                <a:ea typeface="DejaVu Sans"/>
                <a:cs typeface="DejaVu Sans"/>
              </a:defRPr>
            </a:pPr>
            <a:r>
              <a:rPr sz="2700" b="1">
                <a:solidFill>
                  <a:srgbClr val="102A3A"/>
                </a:solidFill>
                <a:latin typeface="DejaVu Sans"/>
                <a:ea typeface="DejaVu Sans"/>
                <a:cs typeface="DejaVu Sans"/>
              </a:rPr>
              <a:t>Práca po školení</a:t>
            </a:r>
          </a:p>
        </p:txBody>
      </p:sp>
      <p:sp>
        <p:nvSpPr>
          <p:cNvPr id="2" name="Obdĺžnik 1">
            <a:extLst>
              <a:ext uri="{FF2B5EF4-FFF2-40B4-BE49-F238E27FC236}">
                <a16:creationId xmlns:a16="http://schemas.microsoft.com/office/drawing/2014/main" id="{52A97D3C-41D8-473C-BC51-B4D43DF0FE33}"/>
              </a:ext>
            </a:extLst>
          </p:cNvPr>
          <p:cNvSpPr>
            <a:spLocks noGrp="1"/>
          </p:cNvSpPr>
          <p:nvPr/>
        </p:nvSpPr>
        <p:spPr>
          <a:xfrm>
            <a:off x="733425" y="1676400"/>
            <a:ext cx="1143000" cy="66675"/>
          </a:xfrm>
          <a:prstGeom prst="rect">
            <a:avLst/>
          </a:prstGeom>
          <a:solidFill>
            <a:srgbClr val="087E80"/>
          </a:solidFill>
          <a:ln w="0">
            <a:noFill/>
            <a:prstDash val="solid"/>
          </a:ln>
        </p:spPr>
        <p:txBody>
          <a:bodyPr/>
          <a:lstStyle/>
          <a:p>
            <a:endParaRPr lang="sk-SK"/>
          </a:p>
        </p:txBody>
      </p:sp>
      <p:sp>
        <p:nvSpPr>
          <p:cNvPr id="3" name="Obdĺžnik 2">
            <a:extLst>
              <a:ext uri="{FF2B5EF4-FFF2-40B4-BE49-F238E27FC236}">
                <a16:creationId xmlns:a16="http://schemas.microsoft.com/office/drawing/2014/main" id="{A62B4AD6-4871-45E9-96D1-6630F4239B97}"/>
              </a:ext>
            </a:extLst>
          </p:cNvPr>
          <p:cNvSpPr>
            <a:spLocks noGrp="1"/>
          </p:cNvSpPr>
          <p:nvPr/>
        </p:nvSpPr>
        <p:spPr>
          <a:xfrm>
            <a:off x="742950" y="2133600"/>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01</a:t>
            </a:r>
          </a:p>
        </p:txBody>
      </p:sp>
      <p:sp>
        <p:nvSpPr>
          <p:cNvPr id="4" name="Obdĺžnik 3">
            <a:extLst>
              <a:ext uri="{FF2B5EF4-FFF2-40B4-BE49-F238E27FC236}">
                <a16:creationId xmlns:a16="http://schemas.microsoft.com/office/drawing/2014/main" id="{03D2C17E-6E1C-45A6-93AF-02B8580C47D7}"/>
              </a:ext>
            </a:extLst>
          </p:cNvPr>
          <p:cNvSpPr>
            <a:spLocks noGrp="1"/>
          </p:cNvSpPr>
          <p:nvPr/>
        </p:nvSpPr>
        <p:spPr>
          <a:xfrm>
            <a:off x="1666875" y="2190750"/>
            <a:ext cx="8524875" cy="704850"/>
          </a:xfrm>
          <a:prstGeom prst="rect">
            <a:avLst/>
          </a:prstGeom>
          <a:noFill/>
          <a:ln w="0">
            <a:noFill/>
            <a:prstDash val="solid"/>
          </a:ln>
        </p:spPr>
        <p:txBody>
          <a:bodyPr wrap="square" lIns="0" tIns="0" rIns="0" bIns="0" anchor="ctr"/>
          <a:lstStyle>
            <a:defPPr>
              <a:defRPr sz="2100" b="1">
                <a:solidFill>
                  <a:srgbClr val="153044"/>
                </a:solidFill>
                <a:latin typeface="DejaVu Sans"/>
                <a:ea typeface="DejaVu Sans"/>
                <a:cs typeface="DejaVu Sans"/>
              </a:defRPr>
            </a:defPPr>
          </a:lstStyle>
          <a:p>
            <a:pPr>
              <a:defRPr sz="2100" b="1">
                <a:solidFill>
                  <a:srgbClr val="153044"/>
                </a:solidFill>
                <a:latin typeface="DejaVu Sans"/>
                <a:ea typeface="DejaVu Sans"/>
                <a:cs typeface="DejaVu Sans"/>
              </a:defRPr>
            </a:pPr>
            <a:r>
              <a:rPr sz="2100" b="1">
                <a:solidFill>
                  <a:srgbClr val="153044"/>
                </a:solidFill>
                <a:latin typeface="DejaVu Sans"/>
                <a:ea typeface="DejaVu Sans"/>
                <a:cs typeface="DejaVu Sans"/>
              </a:rPr>
              <a:t>Začnite malou opakujúcou sa úlohou</a:t>
            </a:r>
          </a:p>
        </p:txBody>
      </p:sp>
      <p:sp>
        <p:nvSpPr>
          <p:cNvPr id="5" name="Obdĺžnik 4">
            <a:extLst>
              <a:ext uri="{FF2B5EF4-FFF2-40B4-BE49-F238E27FC236}">
                <a16:creationId xmlns:a16="http://schemas.microsoft.com/office/drawing/2014/main" id="{2DBCB959-569E-4A88-A25C-08B113DC8316}"/>
              </a:ext>
            </a:extLst>
          </p:cNvPr>
          <p:cNvSpPr>
            <a:spLocks noGrp="1"/>
          </p:cNvSpPr>
          <p:nvPr/>
        </p:nvSpPr>
        <p:spPr>
          <a:xfrm>
            <a:off x="1676400" y="3143250"/>
            <a:ext cx="8572500" cy="19050"/>
          </a:xfrm>
          <a:prstGeom prst="rect">
            <a:avLst/>
          </a:prstGeom>
          <a:solidFill>
            <a:srgbClr val="D8E2E2"/>
          </a:solidFill>
          <a:ln w="0">
            <a:noFill/>
            <a:prstDash val="solid"/>
          </a:ln>
        </p:spPr>
        <p:txBody>
          <a:bodyPr/>
          <a:lstStyle/>
          <a:p>
            <a:endParaRPr lang="sk-SK"/>
          </a:p>
        </p:txBody>
      </p:sp>
      <p:sp>
        <p:nvSpPr>
          <p:cNvPr id="6" name="Obdĺžnik 5">
            <a:extLst>
              <a:ext uri="{FF2B5EF4-FFF2-40B4-BE49-F238E27FC236}">
                <a16:creationId xmlns:a16="http://schemas.microsoft.com/office/drawing/2014/main" id="{E052ECDF-B148-46F1-890B-5354AEA42F39}"/>
              </a:ext>
            </a:extLst>
          </p:cNvPr>
          <p:cNvSpPr>
            <a:spLocks noGrp="1"/>
          </p:cNvSpPr>
          <p:nvPr/>
        </p:nvSpPr>
        <p:spPr>
          <a:xfrm>
            <a:off x="742950" y="3343275"/>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02</a:t>
            </a:r>
          </a:p>
        </p:txBody>
      </p:sp>
      <p:sp>
        <p:nvSpPr>
          <p:cNvPr id="7" name="Obdĺžnik 6">
            <a:extLst>
              <a:ext uri="{FF2B5EF4-FFF2-40B4-BE49-F238E27FC236}">
                <a16:creationId xmlns:a16="http://schemas.microsoft.com/office/drawing/2014/main" id="{15829BB5-6E62-4599-8497-BFFB25C0C700}"/>
              </a:ext>
            </a:extLst>
          </p:cNvPr>
          <p:cNvSpPr>
            <a:spLocks noGrp="1"/>
          </p:cNvSpPr>
          <p:nvPr/>
        </p:nvSpPr>
        <p:spPr>
          <a:xfrm>
            <a:off x="1666875" y="3400425"/>
            <a:ext cx="8524875" cy="704850"/>
          </a:xfrm>
          <a:prstGeom prst="rect">
            <a:avLst/>
          </a:prstGeom>
          <a:noFill/>
          <a:ln w="0">
            <a:noFill/>
            <a:prstDash val="solid"/>
          </a:ln>
        </p:spPr>
        <p:txBody>
          <a:bodyPr wrap="square" lIns="0" tIns="0" rIns="0" bIns="0" anchor="ctr"/>
          <a:lstStyle>
            <a:defPPr>
              <a:defRPr sz="2100" b="0">
                <a:solidFill>
                  <a:srgbClr val="153044"/>
                </a:solidFill>
                <a:latin typeface="DejaVu Sans"/>
                <a:ea typeface="DejaVu Sans"/>
                <a:cs typeface="DejaVu Sans"/>
              </a:defRPr>
            </a:defPPr>
          </a:lstStyle>
          <a:p>
            <a:pPr>
              <a:defRPr sz="2100" b="0">
                <a:solidFill>
                  <a:srgbClr val="153044"/>
                </a:solidFill>
                <a:latin typeface="DejaVu Sans"/>
                <a:ea typeface="DejaVu Sans"/>
                <a:cs typeface="DejaVu Sans"/>
              </a:defRPr>
            </a:pPr>
            <a:r>
              <a:rPr sz="2100" b="0">
                <a:solidFill>
                  <a:srgbClr val="153044"/>
                </a:solidFill>
                <a:latin typeface="DejaVu Sans"/>
                <a:ea typeface="DejaVu Sans"/>
                <a:cs typeface="DejaVu Sans"/>
              </a:rPr>
              <a:t>Použite schválený podklad a bezpečné údaje</a:t>
            </a:r>
          </a:p>
        </p:txBody>
      </p:sp>
      <p:sp>
        <p:nvSpPr>
          <p:cNvPr id="8" name="Obdĺžnik 7">
            <a:extLst>
              <a:ext uri="{FF2B5EF4-FFF2-40B4-BE49-F238E27FC236}">
                <a16:creationId xmlns:a16="http://schemas.microsoft.com/office/drawing/2014/main" id="{F174D2EB-6468-4FD3-AAEC-3549043835A6}"/>
              </a:ext>
            </a:extLst>
          </p:cNvPr>
          <p:cNvSpPr>
            <a:spLocks noGrp="1"/>
          </p:cNvSpPr>
          <p:nvPr/>
        </p:nvSpPr>
        <p:spPr>
          <a:xfrm>
            <a:off x="1676400" y="4352925"/>
            <a:ext cx="8572500" cy="19050"/>
          </a:xfrm>
          <a:prstGeom prst="rect">
            <a:avLst/>
          </a:prstGeom>
          <a:solidFill>
            <a:srgbClr val="D8E2E2"/>
          </a:solidFill>
          <a:ln w="0">
            <a:noFill/>
            <a:prstDash val="solid"/>
          </a:ln>
        </p:spPr>
        <p:txBody>
          <a:bodyPr/>
          <a:lstStyle/>
          <a:p>
            <a:endParaRPr lang="sk-SK"/>
          </a:p>
        </p:txBody>
      </p:sp>
      <p:sp>
        <p:nvSpPr>
          <p:cNvPr id="9" name="Obdĺžnik 8">
            <a:extLst>
              <a:ext uri="{FF2B5EF4-FFF2-40B4-BE49-F238E27FC236}">
                <a16:creationId xmlns:a16="http://schemas.microsoft.com/office/drawing/2014/main" id="{EEB372E5-C6F9-4E47-84F5-7D52BFECAD1D}"/>
              </a:ext>
            </a:extLst>
          </p:cNvPr>
          <p:cNvSpPr>
            <a:spLocks noGrp="1"/>
          </p:cNvSpPr>
          <p:nvPr/>
        </p:nvSpPr>
        <p:spPr>
          <a:xfrm>
            <a:off x="742950" y="4552950"/>
            <a:ext cx="666750" cy="762000"/>
          </a:xfrm>
          <a:prstGeom prst="rect">
            <a:avLst/>
          </a:prstGeom>
          <a:noFill/>
          <a:ln w="0">
            <a:noFill/>
            <a:prstDash val="solid"/>
          </a:ln>
        </p:spPr>
        <p:txBody>
          <a:bodyPr wrap="square" lIns="0" tIns="0" rIns="0" bIns="0" anchor="ctr"/>
          <a:lstStyle>
            <a:defPPr>
              <a:defRPr sz="3525" b="1">
                <a:solidFill>
                  <a:srgbClr val="087E80"/>
                </a:solidFill>
                <a:latin typeface="DejaVu Sans"/>
                <a:ea typeface="DejaVu Sans"/>
                <a:cs typeface="DejaVu Sans"/>
              </a:defRPr>
            </a:defPPr>
          </a:lstStyle>
          <a:p>
            <a:pPr>
              <a:defRPr sz="3525" b="1">
                <a:solidFill>
                  <a:srgbClr val="087E80"/>
                </a:solidFill>
                <a:latin typeface="DejaVu Sans"/>
                <a:ea typeface="DejaVu Sans"/>
                <a:cs typeface="DejaVu Sans"/>
              </a:defRPr>
            </a:pPr>
            <a:r>
              <a:rPr sz="3525" b="1">
                <a:solidFill>
                  <a:srgbClr val="087E80"/>
                </a:solidFill>
                <a:latin typeface="DejaVu Sans"/>
                <a:ea typeface="DejaVu Sans"/>
                <a:cs typeface="DejaVu Sans"/>
              </a:rPr>
              <a:t>03</a:t>
            </a:r>
          </a:p>
        </p:txBody>
      </p:sp>
      <p:sp>
        <p:nvSpPr>
          <p:cNvPr id="10" name="Obdĺžnik 9">
            <a:extLst>
              <a:ext uri="{FF2B5EF4-FFF2-40B4-BE49-F238E27FC236}">
                <a16:creationId xmlns:a16="http://schemas.microsoft.com/office/drawing/2014/main" id="{6750B389-47B7-4603-9C7B-7574EB2EA5A8}"/>
              </a:ext>
            </a:extLst>
          </p:cNvPr>
          <p:cNvSpPr>
            <a:spLocks noGrp="1"/>
          </p:cNvSpPr>
          <p:nvPr/>
        </p:nvSpPr>
        <p:spPr>
          <a:xfrm>
            <a:off x="1666875" y="4610100"/>
            <a:ext cx="8524875" cy="704850"/>
          </a:xfrm>
          <a:prstGeom prst="rect">
            <a:avLst/>
          </a:prstGeom>
          <a:noFill/>
          <a:ln w="0">
            <a:noFill/>
            <a:prstDash val="solid"/>
          </a:ln>
        </p:spPr>
        <p:txBody>
          <a:bodyPr wrap="square" lIns="0" tIns="0" rIns="0" bIns="0" anchor="ctr"/>
          <a:lstStyle>
            <a:defPPr>
              <a:defRPr sz="2100" b="0">
                <a:solidFill>
                  <a:srgbClr val="153044"/>
                </a:solidFill>
                <a:latin typeface="DejaVu Sans"/>
                <a:ea typeface="DejaVu Sans"/>
                <a:cs typeface="DejaVu Sans"/>
              </a:defRPr>
            </a:defPPr>
          </a:lstStyle>
          <a:p>
            <a:pPr>
              <a:defRPr sz="2100" b="0">
                <a:solidFill>
                  <a:srgbClr val="153044"/>
                </a:solidFill>
                <a:latin typeface="DejaVu Sans"/>
                <a:ea typeface="DejaVu Sans"/>
                <a:cs typeface="DejaVu Sans"/>
              </a:defRPr>
            </a:pPr>
            <a:r>
              <a:rPr sz="2100" b="0">
                <a:solidFill>
                  <a:srgbClr val="153044"/>
                </a:solidFill>
                <a:latin typeface="DejaVu Sans"/>
                <a:ea typeface="DejaVu Sans"/>
                <a:cs typeface="DejaVu Sans"/>
              </a:rPr>
              <a:t>Výstup pred použitím prečítajte a overte</a:t>
            </a:r>
          </a:p>
        </p:txBody>
      </p:sp>
    </p:spTree>
    <p:extLst>
      <p:ext uri="{BB962C8B-B14F-4D97-AF65-F5344CB8AC3E}">
        <p14:creationId xmlns:p14="http://schemas.microsoft.com/office/powerpoint/2010/main" val="68271228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21CD109-E99B-4F19-A192-A6E10B669633}">
  <we:reference id="WA200010215" version="2.0.0.1" store="Omex" storeType="OMEX"/>
  <we:alternateReferences>
    <we:reference id="WA200010215" version="2.0.0.1" store="WA200010215" storeType="OMEX"/>
  </we:alternateReferences>
  <we:properties>
    <we:property name="bps.codex_control.document_id" value="&quot;a93cdb30-8cf4-4caa-855b-49b17dd9dac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Orange Experience</Template>
  <TotalTime>103</TotalTime>
  <Words>9666</Words>
  <Application>Microsoft Office PowerPoint</Application>
  <DocSecurity>0</DocSecurity>
  <PresentationFormat>Širokouhlá</PresentationFormat>
  <Paragraphs>700</Paragraphs>
  <Slides>30</Slides>
  <Notes>30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30</vt:i4>
      </vt:variant>
    </vt:vector>
  </HeadingPairs>
  <TitlesOfParts>
    <vt:vector size="34" baseType="lpstr">
      <vt:lpstr>Aptos</vt:lpstr>
      <vt:lpstr>Arial</vt:lpstr>
      <vt:lpstr>DejaVu Sans</vt:lpstr>
      <vt:lpstr>ChatGPT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Miroslav Šebo</cp:lastModifiedBy>
  <cp:revision>1</cp:revision>
  <dcterms:created xsi:type="dcterms:W3CDTF">2026-10-11T19:23:27Z</dcterms:created>
  <dcterms:modified xsi:type="dcterms:W3CDTF">2026-10-18T19:28:04Z</dcterms:modified>
</cp:coreProperties>
</file>