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9" r:id="rId31"/>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8809BA-248D-4334-B63C-D73C5A5B578B}" v="12" dt="2026-10-04T18:37:20.5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267" autoAdjust="0"/>
  </p:normalViewPr>
  <p:slideViewPr>
    <p:cSldViewPr snapToGrid="0">
      <p:cViewPr varScale="1">
        <p:scale>
          <a:sx n="74" d="100"/>
          <a:sy n="74" d="100"/>
        </p:scale>
        <p:origin x="143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oslav Šebo" userId="0c16eab3-f23b-4b28-833f-9ba5f66533c9" providerId="ADAL" clId="{3CF8DCE2-FDE6-456F-B5E7-E007D7E8187A}"/>
    <pc:docChg chg="custSel delSld modSld">
      <pc:chgData name="Miroslav Šebo" userId="0c16eab3-f23b-4b28-833f-9ba5f66533c9" providerId="ADAL" clId="{3CF8DCE2-FDE6-456F-B5E7-E007D7E8187A}" dt="2026-10-04T18:53:28.094" v="124" actId="478"/>
      <pc:docMkLst>
        <pc:docMk/>
      </pc:docMkLst>
      <pc:sldChg chg="modNotesTx">
        <pc:chgData name="Miroslav Šebo" userId="0c16eab3-f23b-4b28-833f-9ba5f66533c9" providerId="ADAL" clId="{3CF8DCE2-FDE6-456F-B5E7-E007D7E8187A}" dt="2026-10-04T18:52:07.207" v="115" actId="790"/>
        <pc:sldMkLst>
          <pc:docMk/>
          <pc:sldMk cId="1943185441" sldId="259"/>
        </pc:sldMkLst>
      </pc:sldChg>
      <pc:sldChg chg="modSp">
        <pc:chgData name="Miroslav Šebo" userId="0c16eab3-f23b-4b28-833f-9ba5f66533c9" providerId="ADAL" clId="{3CF8DCE2-FDE6-456F-B5E7-E007D7E8187A}" dt="2026-10-04T17:48:15.332" v="0"/>
        <pc:sldMkLst>
          <pc:docMk/>
          <pc:sldMk cId="982832761" sldId="264"/>
        </pc:sldMkLst>
        <pc:spChg chg="mod">
          <ac:chgData name="Miroslav Šebo" userId="0c16eab3-f23b-4b28-833f-9ba5f66533c9" providerId="ADAL" clId="{3CF8DCE2-FDE6-456F-B5E7-E007D7E8187A}" dt="2026-10-04T17:48:15.332" v="0"/>
          <ac:spMkLst>
            <pc:docMk/>
            <pc:sldMk cId="982832761" sldId="264"/>
            <ac:spMk id="8" creationId="{2F151500-C47F-4379-AE34-16F6BCD7A3AC}"/>
          </ac:spMkLst>
        </pc:spChg>
      </pc:sldChg>
      <pc:sldChg chg="modSp">
        <pc:chgData name="Miroslav Šebo" userId="0c16eab3-f23b-4b28-833f-9ba5f66533c9" providerId="ADAL" clId="{3CF8DCE2-FDE6-456F-B5E7-E007D7E8187A}" dt="2026-10-04T17:55:54.877" v="1"/>
        <pc:sldMkLst>
          <pc:docMk/>
          <pc:sldMk cId="1352175911" sldId="266"/>
        </pc:sldMkLst>
        <pc:spChg chg="mod">
          <ac:chgData name="Miroslav Šebo" userId="0c16eab3-f23b-4b28-833f-9ba5f66533c9" providerId="ADAL" clId="{3CF8DCE2-FDE6-456F-B5E7-E007D7E8187A}" dt="2026-10-04T17:55:54.877" v="1"/>
          <ac:spMkLst>
            <pc:docMk/>
            <pc:sldMk cId="1352175911" sldId="266"/>
            <ac:spMk id="8" creationId="{9CDC86B3-F2AE-4566-9226-467FD26A1C27}"/>
          </ac:spMkLst>
        </pc:spChg>
      </pc:sldChg>
      <pc:sldChg chg="delSp mod modNotesTx">
        <pc:chgData name="Miroslav Šebo" userId="0c16eab3-f23b-4b28-833f-9ba5f66533c9" providerId="ADAL" clId="{3CF8DCE2-FDE6-456F-B5E7-E007D7E8187A}" dt="2026-10-04T18:20:55.695" v="3" actId="478"/>
        <pc:sldMkLst>
          <pc:docMk/>
          <pc:sldMk cId="1511486184" sldId="267"/>
        </pc:sldMkLst>
        <pc:spChg chg="del">
          <ac:chgData name="Miroslav Šebo" userId="0c16eab3-f23b-4b28-833f-9ba5f66533c9" providerId="ADAL" clId="{3CF8DCE2-FDE6-456F-B5E7-E007D7E8187A}" dt="2026-10-04T18:20:55.695" v="3" actId="478"/>
          <ac:spMkLst>
            <pc:docMk/>
            <pc:sldMk cId="1511486184" sldId="267"/>
            <ac:spMk id="12" creationId="{3D5EB011-3881-4B32-AE4A-3BFC720E2F60}"/>
          </ac:spMkLst>
        </pc:spChg>
      </pc:sldChg>
      <pc:sldChg chg="delSp modSp mod modNotesTx">
        <pc:chgData name="Miroslav Šebo" userId="0c16eab3-f23b-4b28-833f-9ba5f66533c9" providerId="ADAL" clId="{3CF8DCE2-FDE6-456F-B5E7-E007D7E8187A}" dt="2026-10-04T18:52:29.885" v="118" actId="6549"/>
        <pc:sldMkLst>
          <pc:docMk/>
          <pc:sldMk cId="751533388" sldId="268"/>
        </pc:sldMkLst>
        <pc:spChg chg="mod">
          <ac:chgData name="Miroslav Šebo" userId="0c16eab3-f23b-4b28-833f-9ba5f66533c9" providerId="ADAL" clId="{3CF8DCE2-FDE6-456F-B5E7-E007D7E8187A}" dt="2026-10-04T18:22:33.842" v="5"/>
          <ac:spMkLst>
            <pc:docMk/>
            <pc:sldMk cId="751533388" sldId="268"/>
            <ac:spMk id="8" creationId="{F5BC64D8-3E0C-466C-80ED-01F62DB9068F}"/>
          </ac:spMkLst>
        </pc:spChg>
        <pc:spChg chg="del">
          <ac:chgData name="Miroslav Šebo" userId="0c16eab3-f23b-4b28-833f-9ba5f66533c9" providerId="ADAL" clId="{3CF8DCE2-FDE6-456F-B5E7-E007D7E8187A}" dt="2026-10-04T18:23:58.909" v="19" actId="478"/>
          <ac:spMkLst>
            <pc:docMk/>
            <pc:sldMk cId="751533388" sldId="268"/>
            <ac:spMk id="9" creationId="{2401D58A-DCF3-4EC1-BD1B-F5AE25C4F089}"/>
          </ac:spMkLst>
        </pc:spChg>
      </pc:sldChg>
      <pc:sldChg chg="delSp mod modNotesTx">
        <pc:chgData name="Miroslav Šebo" userId="0c16eab3-f23b-4b28-833f-9ba5f66533c9" providerId="ADAL" clId="{3CF8DCE2-FDE6-456F-B5E7-E007D7E8187A}" dt="2026-10-04T18:23:27.540" v="15" actId="790"/>
        <pc:sldMkLst>
          <pc:docMk/>
          <pc:sldMk cId="1722771232" sldId="269"/>
        </pc:sldMkLst>
        <pc:spChg chg="del">
          <ac:chgData name="Miroslav Šebo" userId="0c16eab3-f23b-4b28-833f-9ba5f66533c9" providerId="ADAL" clId="{3CF8DCE2-FDE6-456F-B5E7-E007D7E8187A}" dt="2026-10-04T18:23:18.674" v="12" actId="478"/>
          <ac:spMkLst>
            <pc:docMk/>
            <pc:sldMk cId="1722771232" sldId="269"/>
            <ac:spMk id="12" creationId="{ABD808F0-2AC7-43D5-A5EF-A827CD76B17E}"/>
          </ac:spMkLst>
        </pc:spChg>
      </pc:sldChg>
      <pc:sldChg chg="delSp modSp mod modNotesTx">
        <pc:chgData name="Miroslav Šebo" userId="0c16eab3-f23b-4b28-833f-9ba5f66533c9" providerId="ADAL" clId="{3CF8DCE2-FDE6-456F-B5E7-E007D7E8187A}" dt="2026-10-04T18:52:38.852" v="119" actId="20577"/>
        <pc:sldMkLst>
          <pc:docMk/>
          <pc:sldMk cId="2129496680" sldId="270"/>
        </pc:sldMkLst>
        <pc:spChg chg="mod">
          <ac:chgData name="Miroslav Šebo" userId="0c16eab3-f23b-4b28-833f-9ba5f66533c9" providerId="ADAL" clId="{3CF8DCE2-FDE6-456F-B5E7-E007D7E8187A}" dt="2026-10-04T18:22:41.900" v="6"/>
          <ac:spMkLst>
            <pc:docMk/>
            <pc:sldMk cId="2129496680" sldId="270"/>
            <ac:spMk id="8" creationId="{7A1B8EBC-3CF4-4F6E-B3A6-26728639A185}"/>
          </ac:spMkLst>
        </pc:spChg>
        <pc:spChg chg="del mod">
          <ac:chgData name="Miroslav Šebo" userId="0c16eab3-f23b-4b28-833f-9ba5f66533c9" providerId="ADAL" clId="{3CF8DCE2-FDE6-456F-B5E7-E007D7E8187A}" dt="2026-10-04T18:22:48.024" v="8" actId="478"/>
          <ac:spMkLst>
            <pc:docMk/>
            <pc:sldMk cId="2129496680" sldId="270"/>
            <ac:spMk id="9" creationId="{67026ABF-477D-4A7B-9972-A70CBEE7DE2F}"/>
          </ac:spMkLst>
        </pc:spChg>
      </pc:sldChg>
      <pc:sldChg chg="delSp mod modNotesTx">
        <pc:chgData name="Miroslav Šebo" userId="0c16eab3-f23b-4b28-833f-9ba5f66533c9" providerId="ADAL" clId="{3CF8DCE2-FDE6-456F-B5E7-E007D7E8187A}" dt="2026-10-04T18:27:47.292" v="25" actId="790"/>
        <pc:sldMkLst>
          <pc:docMk/>
          <pc:sldMk cId="2055692082" sldId="271"/>
        </pc:sldMkLst>
        <pc:spChg chg="del">
          <ac:chgData name="Miroslav Šebo" userId="0c16eab3-f23b-4b28-833f-9ba5f66533c9" providerId="ADAL" clId="{3CF8DCE2-FDE6-456F-B5E7-E007D7E8187A}" dt="2026-10-04T18:27:26.639" v="22" actId="478"/>
          <ac:spMkLst>
            <pc:docMk/>
            <pc:sldMk cId="2055692082" sldId="271"/>
            <ac:spMk id="12" creationId="{E2E7B239-7B22-4A12-ADDE-1A01EA64C308}"/>
          </ac:spMkLst>
        </pc:spChg>
      </pc:sldChg>
      <pc:sldChg chg="delSp modSp mod modNotesTx">
        <pc:chgData name="Miroslav Šebo" userId="0c16eab3-f23b-4b28-833f-9ba5f66533c9" providerId="ADAL" clId="{3CF8DCE2-FDE6-456F-B5E7-E007D7E8187A}" dt="2026-10-04T18:31:56.739" v="31" actId="20577"/>
        <pc:sldMkLst>
          <pc:docMk/>
          <pc:sldMk cId="1399504189" sldId="272"/>
        </pc:sldMkLst>
        <pc:spChg chg="mod">
          <ac:chgData name="Miroslav Šebo" userId="0c16eab3-f23b-4b28-833f-9ba5f66533c9" providerId="ADAL" clId="{3CF8DCE2-FDE6-456F-B5E7-E007D7E8187A}" dt="2026-10-04T18:31:35.863" v="26"/>
          <ac:spMkLst>
            <pc:docMk/>
            <pc:sldMk cId="1399504189" sldId="272"/>
            <ac:spMk id="8" creationId="{C3B7A18E-4C1C-4579-8F37-BDC9C0BE78F7}"/>
          </ac:spMkLst>
        </pc:spChg>
        <pc:spChg chg="del">
          <ac:chgData name="Miroslav Šebo" userId="0c16eab3-f23b-4b28-833f-9ba5f66533c9" providerId="ADAL" clId="{3CF8DCE2-FDE6-456F-B5E7-E007D7E8187A}" dt="2026-10-04T18:31:40.306" v="27" actId="478"/>
          <ac:spMkLst>
            <pc:docMk/>
            <pc:sldMk cId="1399504189" sldId="272"/>
            <ac:spMk id="9" creationId="{AD62AA23-BCFB-4346-B1D7-99B2C5C0CD25}"/>
          </ac:spMkLst>
        </pc:spChg>
      </pc:sldChg>
      <pc:sldChg chg="delSp mod modNotesTx">
        <pc:chgData name="Miroslav Šebo" userId="0c16eab3-f23b-4b28-833f-9ba5f66533c9" providerId="ADAL" clId="{3CF8DCE2-FDE6-456F-B5E7-E007D7E8187A}" dt="2026-10-04T18:32:13.109" v="35" actId="790"/>
        <pc:sldMkLst>
          <pc:docMk/>
          <pc:sldMk cId="1380034038" sldId="273"/>
        </pc:sldMkLst>
        <pc:spChg chg="del">
          <ac:chgData name="Miroslav Šebo" userId="0c16eab3-f23b-4b28-833f-9ba5f66533c9" providerId="ADAL" clId="{3CF8DCE2-FDE6-456F-B5E7-E007D7E8187A}" dt="2026-10-04T18:32:04.660" v="32" actId="478"/>
          <ac:spMkLst>
            <pc:docMk/>
            <pc:sldMk cId="1380034038" sldId="273"/>
            <ac:spMk id="12" creationId="{9F75F856-1B48-4030-A1E0-586DEBDC55FF}"/>
          </ac:spMkLst>
        </pc:spChg>
      </pc:sldChg>
      <pc:sldChg chg="del">
        <pc:chgData name="Miroslav Šebo" userId="0c16eab3-f23b-4b28-833f-9ba5f66533c9" providerId="ADAL" clId="{3CF8DCE2-FDE6-456F-B5E7-E007D7E8187A}" dt="2026-10-04T18:32:21.264" v="36" actId="47"/>
        <pc:sldMkLst>
          <pc:docMk/>
          <pc:sldMk cId="1564353719" sldId="274"/>
        </pc:sldMkLst>
      </pc:sldChg>
      <pc:sldChg chg="delSp modSp mod modNotesTx">
        <pc:chgData name="Miroslav Šebo" userId="0c16eab3-f23b-4b28-833f-9ba5f66533c9" providerId="ADAL" clId="{3CF8DCE2-FDE6-456F-B5E7-E007D7E8187A}" dt="2026-10-04T18:33:03.646" v="44" actId="790"/>
        <pc:sldMkLst>
          <pc:docMk/>
          <pc:sldMk cId="1017640039" sldId="275"/>
        </pc:sldMkLst>
        <pc:spChg chg="mod">
          <ac:chgData name="Miroslav Šebo" userId="0c16eab3-f23b-4b28-833f-9ba5f66533c9" providerId="ADAL" clId="{3CF8DCE2-FDE6-456F-B5E7-E007D7E8187A}" dt="2026-10-04T18:32:28.924" v="37"/>
          <ac:spMkLst>
            <pc:docMk/>
            <pc:sldMk cId="1017640039" sldId="275"/>
            <ac:spMk id="8" creationId="{F96E6121-67BF-42C6-AB4F-ACC24BB7963E}"/>
          </ac:spMkLst>
        </pc:spChg>
        <pc:spChg chg="del">
          <ac:chgData name="Miroslav Šebo" userId="0c16eab3-f23b-4b28-833f-9ba5f66533c9" providerId="ADAL" clId="{3CF8DCE2-FDE6-456F-B5E7-E007D7E8187A}" dt="2026-10-04T18:32:31.785" v="38" actId="478"/>
          <ac:spMkLst>
            <pc:docMk/>
            <pc:sldMk cId="1017640039" sldId="275"/>
            <ac:spMk id="9" creationId="{CD99CE37-02F9-4630-BB30-2356288E51FB}"/>
          </ac:spMkLst>
        </pc:spChg>
      </pc:sldChg>
      <pc:sldChg chg="delSp mod modNotesTx">
        <pc:chgData name="Miroslav Šebo" userId="0c16eab3-f23b-4b28-833f-9ba5f66533c9" providerId="ADAL" clId="{3CF8DCE2-FDE6-456F-B5E7-E007D7E8187A}" dt="2026-10-04T18:53:28.094" v="124" actId="478"/>
        <pc:sldMkLst>
          <pc:docMk/>
          <pc:sldMk cId="408057843" sldId="276"/>
        </pc:sldMkLst>
        <pc:spChg chg="del">
          <ac:chgData name="Miroslav Šebo" userId="0c16eab3-f23b-4b28-833f-9ba5f66533c9" providerId="ADAL" clId="{3CF8DCE2-FDE6-456F-B5E7-E007D7E8187A}" dt="2026-10-04T18:53:28.094" v="124" actId="478"/>
          <ac:spMkLst>
            <pc:docMk/>
            <pc:sldMk cId="408057843" sldId="276"/>
            <ac:spMk id="12" creationId="{83460AE8-49F2-4174-B983-75F33820B400}"/>
          </ac:spMkLst>
        </pc:spChg>
      </pc:sldChg>
      <pc:sldChg chg="delSp modSp mod modNotesTx">
        <pc:chgData name="Miroslav Šebo" userId="0c16eab3-f23b-4b28-833f-9ba5f66533c9" providerId="ADAL" clId="{3CF8DCE2-FDE6-456F-B5E7-E007D7E8187A}" dt="2026-10-04T18:52:47.697" v="120" actId="20577"/>
        <pc:sldMkLst>
          <pc:docMk/>
          <pc:sldMk cId="117964871" sldId="277"/>
        </pc:sldMkLst>
        <pc:spChg chg="mod">
          <ac:chgData name="Miroslav Šebo" userId="0c16eab3-f23b-4b28-833f-9ba5f66533c9" providerId="ADAL" clId="{3CF8DCE2-FDE6-456F-B5E7-E007D7E8187A}" dt="2026-10-04T18:34:06.464" v="48"/>
          <ac:spMkLst>
            <pc:docMk/>
            <pc:sldMk cId="117964871" sldId="277"/>
            <ac:spMk id="8" creationId="{543B2559-3C69-481E-A59C-6393B5B84ACE}"/>
          </ac:spMkLst>
        </pc:spChg>
        <pc:spChg chg="del">
          <ac:chgData name="Miroslav Šebo" userId="0c16eab3-f23b-4b28-833f-9ba5f66533c9" providerId="ADAL" clId="{3CF8DCE2-FDE6-456F-B5E7-E007D7E8187A}" dt="2026-10-04T18:34:09.770" v="49" actId="478"/>
          <ac:spMkLst>
            <pc:docMk/>
            <pc:sldMk cId="117964871" sldId="277"/>
            <ac:spMk id="9" creationId="{B544F502-8F78-4A66-9B7F-0CA1762F5D08}"/>
          </ac:spMkLst>
        </pc:spChg>
      </pc:sldChg>
      <pc:sldChg chg="delSp mod modNotesTx">
        <pc:chgData name="Miroslav Šebo" userId="0c16eab3-f23b-4b28-833f-9ba5f66533c9" providerId="ADAL" clId="{3CF8DCE2-FDE6-456F-B5E7-E007D7E8187A}" dt="2026-10-04T18:34:47.949" v="58" actId="478"/>
        <pc:sldMkLst>
          <pc:docMk/>
          <pc:sldMk cId="625391731" sldId="278"/>
        </pc:sldMkLst>
        <pc:spChg chg="del">
          <ac:chgData name="Miroslav Šebo" userId="0c16eab3-f23b-4b28-833f-9ba5f66533c9" providerId="ADAL" clId="{3CF8DCE2-FDE6-456F-B5E7-E007D7E8187A}" dt="2026-10-04T18:34:47.949" v="58" actId="478"/>
          <ac:spMkLst>
            <pc:docMk/>
            <pc:sldMk cId="625391731" sldId="278"/>
            <ac:spMk id="12" creationId="{A22FEFC6-4363-4C88-8D61-3D3F2A566B5A}"/>
          </ac:spMkLst>
        </pc:spChg>
      </pc:sldChg>
      <pc:sldChg chg="delSp modSp mod modNotesTx">
        <pc:chgData name="Miroslav Šebo" userId="0c16eab3-f23b-4b28-833f-9ba5f66533c9" providerId="ADAL" clId="{3CF8DCE2-FDE6-456F-B5E7-E007D7E8187A}" dt="2026-10-04T18:52:54.018" v="123" actId="6549"/>
        <pc:sldMkLst>
          <pc:docMk/>
          <pc:sldMk cId="1925908640" sldId="279"/>
        </pc:sldMkLst>
        <pc:spChg chg="mod">
          <ac:chgData name="Miroslav Šebo" userId="0c16eab3-f23b-4b28-833f-9ba5f66533c9" providerId="ADAL" clId="{3CF8DCE2-FDE6-456F-B5E7-E007D7E8187A}" dt="2026-10-04T18:34:56.980" v="60"/>
          <ac:spMkLst>
            <pc:docMk/>
            <pc:sldMk cId="1925908640" sldId="279"/>
            <ac:spMk id="8" creationId="{7AC3996B-4DBA-4AC7-9F01-E93AF944BAE9}"/>
          </ac:spMkLst>
        </pc:spChg>
        <pc:spChg chg="del">
          <ac:chgData name="Miroslav Šebo" userId="0c16eab3-f23b-4b28-833f-9ba5f66533c9" providerId="ADAL" clId="{3CF8DCE2-FDE6-456F-B5E7-E007D7E8187A}" dt="2026-10-04T18:34:54.133" v="59" actId="478"/>
          <ac:spMkLst>
            <pc:docMk/>
            <pc:sldMk cId="1925908640" sldId="279"/>
            <ac:spMk id="9" creationId="{DDEC9D2A-299B-4245-B27F-79B3476482B9}"/>
          </ac:spMkLst>
        </pc:spChg>
      </pc:sldChg>
      <pc:sldChg chg="delSp mod modNotesTx">
        <pc:chgData name="Miroslav Šebo" userId="0c16eab3-f23b-4b28-833f-9ba5f66533c9" providerId="ADAL" clId="{3CF8DCE2-FDE6-456F-B5E7-E007D7E8187A}" dt="2026-10-04T18:35:34.245" v="67" actId="790"/>
        <pc:sldMkLst>
          <pc:docMk/>
          <pc:sldMk cId="1538824215" sldId="280"/>
        </pc:sldMkLst>
        <pc:spChg chg="del">
          <ac:chgData name="Miroslav Šebo" userId="0c16eab3-f23b-4b28-833f-9ba5f66533c9" providerId="ADAL" clId="{3CF8DCE2-FDE6-456F-B5E7-E007D7E8187A}" dt="2026-10-04T18:35:25.977" v="64" actId="478"/>
          <ac:spMkLst>
            <pc:docMk/>
            <pc:sldMk cId="1538824215" sldId="280"/>
            <ac:spMk id="12" creationId="{368E203F-F76E-4D10-9AF9-D45F8A80E359}"/>
          </ac:spMkLst>
        </pc:spChg>
      </pc:sldChg>
      <pc:sldChg chg="delSp modSp mod modNotesTx">
        <pc:chgData name="Miroslav Šebo" userId="0c16eab3-f23b-4b28-833f-9ba5f66533c9" providerId="ADAL" clId="{3CF8DCE2-FDE6-456F-B5E7-E007D7E8187A}" dt="2026-10-04T18:36:21.322" v="75" actId="790"/>
        <pc:sldMkLst>
          <pc:docMk/>
          <pc:sldMk cId="1066086445" sldId="281"/>
        </pc:sldMkLst>
        <pc:spChg chg="mod">
          <ac:chgData name="Miroslav Šebo" userId="0c16eab3-f23b-4b28-833f-9ba5f66533c9" providerId="ADAL" clId="{3CF8DCE2-FDE6-456F-B5E7-E007D7E8187A}" dt="2026-10-04T18:36:04.491" v="68"/>
          <ac:spMkLst>
            <pc:docMk/>
            <pc:sldMk cId="1066086445" sldId="281"/>
            <ac:spMk id="8" creationId="{10902790-F7A0-4489-96BA-32DB2776C004}"/>
          </ac:spMkLst>
        </pc:spChg>
        <pc:spChg chg="del">
          <ac:chgData name="Miroslav Šebo" userId="0c16eab3-f23b-4b28-833f-9ba5f66533c9" providerId="ADAL" clId="{3CF8DCE2-FDE6-456F-B5E7-E007D7E8187A}" dt="2026-10-04T18:36:07.924" v="69" actId="478"/>
          <ac:spMkLst>
            <pc:docMk/>
            <pc:sldMk cId="1066086445" sldId="281"/>
            <ac:spMk id="9" creationId="{1AFBDB49-699B-4354-A798-47D242C85D0B}"/>
          </ac:spMkLst>
        </pc:spChg>
      </pc:sldChg>
      <pc:sldChg chg="delSp mod modNotesTx">
        <pc:chgData name="Miroslav Šebo" userId="0c16eab3-f23b-4b28-833f-9ba5f66533c9" providerId="ADAL" clId="{3CF8DCE2-FDE6-456F-B5E7-E007D7E8187A}" dt="2026-10-04T18:36:37.701" v="79" actId="790"/>
        <pc:sldMkLst>
          <pc:docMk/>
          <pc:sldMk cId="401433575" sldId="282"/>
        </pc:sldMkLst>
        <pc:spChg chg="del">
          <ac:chgData name="Miroslav Šebo" userId="0c16eab3-f23b-4b28-833f-9ba5f66533c9" providerId="ADAL" clId="{3CF8DCE2-FDE6-456F-B5E7-E007D7E8187A}" dt="2026-10-04T18:36:29.761" v="76" actId="478"/>
          <ac:spMkLst>
            <pc:docMk/>
            <pc:sldMk cId="401433575" sldId="282"/>
            <ac:spMk id="12" creationId="{4E44FF07-E8DC-49C7-AC17-F7D2FC3812CD}"/>
          </ac:spMkLst>
        </pc:spChg>
      </pc:sldChg>
      <pc:sldChg chg="delSp modSp mod modNotesTx">
        <pc:chgData name="Miroslav Šebo" userId="0c16eab3-f23b-4b28-833f-9ba5f66533c9" providerId="ADAL" clId="{3CF8DCE2-FDE6-456F-B5E7-E007D7E8187A}" dt="2026-10-04T18:36:59.611" v="87" actId="790"/>
        <pc:sldMkLst>
          <pc:docMk/>
          <pc:sldMk cId="84580698" sldId="283"/>
        </pc:sldMkLst>
        <pc:spChg chg="mod">
          <ac:chgData name="Miroslav Šebo" userId="0c16eab3-f23b-4b28-833f-9ba5f66533c9" providerId="ADAL" clId="{3CF8DCE2-FDE6-456F-B5E7-E007D7E8187A}" dt="2026-10-04T18:36:46.026" v="81"/>
          <ac:spMkLst>
            <pc:docMk/>
            <pc:sldMk cId="84580698" sldId="283"/>
            <ac:spMk id="8" creationId="{69787437-DEBC-4F16-9DA2-046C8309D30C}"/>
          </ac:spMkLst>
        </pc:spChg>
        <pc:spChg chg="del">
          <ac:chgData name="Miroslav Šebo" userId="0c16eab3-f23b-4b28-833f-9ba5f66533c9" providerId="ADAL" clId="{3CF8DCE2-FDE6-456F-B5E7-E007D7E8187A}" dt="2026-10-04T18:36:43.671" v="80" actId="478"/>
          <ac:spMkLst>
            <pc:docMk/>
            <pc:sldMk cId="84580698" sldId="283"/>
            <ac:spMk id="9" creationId="{13DCE012-B9A1-4611-BC7B-D512B17C9D45}"/>
          </ac:spMkLst>
        </pc:spChg>
      </pc:sldChg>
      <pc:sldChg chg="delSp mod modNotesTx">
        <pc:chgData name="Miroslav Šebo" userId="0c16eab3-f23b-4b28-833f-9ba5f66533c9" providerId="ADAL" clId="{3CF8DCE2-FDE6-456F-B5E7-E007D7E8187A}" dt="2026-10-04T18:37:14.378" v="91" actId="790"/>
        <pc:sldMkLst>
          <pc:docMk/>
          <pc:sldMk cId="711357552" sldId="284"/>
        </pc:sldMkLst>
        <pc:spChg chg="del">
          <ac:chgData name="Miroslav Šebo" userId="0c16eab3-f23b-4b28-833f-9ba5f66533c9" providerId="ADAL" clId="{3CF8DCE2-FDE6-456F-B5E7-E007D7E8187A}" dt="2026-10-04T18:37:09.093" v="90" actId="478"/>
          <ac:spMkLst>
            <pc:docMk/>
            <pc:sldMk cId="711357552" sldId="284"/>
            <ac:spMk id="12" creationId="{808F295C-AA6F-4851-87A9-D330431B1C8D}"/>
          </ac:spMkLst>
        </pc:spChg>
      </pc:sldChg>
      <pc:sldChg chg="delSp modSp mod modNotesTx">
        <pc:chgData name="Miroslav Šebo" userId="0c16eab3-f23b-4b28-833f-9ba5f66533c9" providerId="ADAL" clId="{3CF8DCE2-FDE6-456F-B5E7-E007D7E8187A}" dt="2026-10-04T18:37:48.657" v="103" actId="6549"/>
        <pc:sldMkLst>
          <pc:docMk/>
          <pc:sldMk cId="1214752973" sldId="285"/>
        </pc:sldMkLst>
        <pc:spChg chg="mod">
          <ac:chgData name="Miroslav Šebo" userId="0c16eab3-f23b-4b28-833f-9ba5f66533c9" providerId="ADAL" clId="{3CF8DCE2-FDE6-456F-B5E7-E007D7E8187A}" dt="2026-10-04T18:37:20.569" v="92"/>
          <ac:spMkLst>
            <pc:docMk/>
            <pc:sldMk cId="1214752973" sldId="285"/>
            <ac:spMk id="8" creationId="{76F8F2A5-578D-4237-932B-4E5D694D752E}"/>
          </ac:spMkLst>
        </pc:spChg>
        <pc:spChg chg="del">
          <ac:chgData name="Miroslav Šebo" userId="0c16eab3-f23b-4b28-833f-9ba5f66533c9" providerId="ADAL" clId="{3CF8DCE2-FDE6-456F-B5E7-E007D7E8187A}" dt="2026-10-04T18:37:23.263" v="93" actId="478"/>
          <ac:spMkLst>
            <pc:docMk/>
            <pc:sldMk cId="1214752973" sldId="285"/>
            <ac:spMk id="9" creationId="{AB273BF9-0C95-4821-AEF7-531B3AD1A9DC}"/>
          </ac:spMkLst>
        </pc:spChg>
      </pc:sldChg>
      <pc:sldChg chg="delSp mod modNotesTx">
        <pc:chgData name="Miroslav Šebo" userId="0c16eab3-f23b-4b28-833f-9ba5f66533c9" providerId="ADAL" clId="{3CF8DCE2-FDE6-456F-B5E7-E007D7E8187A}" dt="2026-10-04T18:37:44.097" v="100" actId="790"/>
        <pc:sldMkLst>
          <pc:docMk/>
          <pc:sldMk cId="1958037036" sldId="286"/>
        </pc:sldMkLst>
        <pc:spChg chg="del">
          <ac:chgData name="Miroslav Šebo" userId="0c16eab3-f23b-4b28-833f-9ba5f66533c9" providerId="ADAL" clId="{3CF8DCE2-FDE6-456F-B5E7-E007D7E8187A}" dt="2026-10-04T18:37:37.674" v="97" actId="478"/>
          <ac:spMkLst>
            <pc:docMk/>
            <pc:sldMk cId="1958037036" sldId="286"/>
            <ac:spMk id="12" creationId="{28FD77B9-FF12-4A6D-942E-1D297BFFF2E3}"/>
          </ac:spMkLst>
        </pc:spChg>
      </pc:sldChg>
      <pc:sldChg chg="del modNotesTx">
        <pc:chgData name="Miroslav Šebo" userId="0c16eab3-f23b-4b28-833f-9ba5f66533c9" providerId="ADAL" clId="{3CF8DCE2-FDE6-456F-B5E7-E007D7E8187A}" dt="2026-10-04T18:46:42.137" v="107" actId="47"/>
        <pc:sldMkLst>
          <pc:docMk/>
          <pc:sldMk cId="470918209" sldId="287"/>
        </pc:sldMkLst>
      </pc:sldChg>
      <pc:sldChg chg="del">
        <pc:chgData name="Miroslav Šebo" userId="0c16eab3-f23b-4b28-833f-9ba5f66533c9" providerId="ADAL" clId="{3CF8DCE2-FDE6-456F-B5E7-E007D7E8187A}" dt="2026-10-04T18:46:46.357" v="108" actId="47"/>
        <pc:sldMkLst>
          <pc:docMk/>
          <pc:sldMk cId="728912775" sldId="288"/>
        </pc:sldMkLst>
      </pc:sldChg>
      <pc:sldChg chg="delSp mod modNotesTx">
        <pc:chgData name="Miroslav Šebo" userId="0c16eab3-f23b-4b28-833f-9ba5f66533c9" providerId="ADAL" clId="{3CF8DCE2-FDE6-456F-B5E7-E007D7E8187A}" dt="2026-10-04T18:51:53.804" v="113" actId="6549"/>
        <pc:sldMkLst>
          <pc:docMk/>
          <pc:sldMk cId="637028388" sldId="289"/>
        </pc:sldMkLst>
        <pc:spChg chg="del">
          <ac:chgData name="Miroslav Šebo" userId="0c16eab3-f23b-4b28-833f-9ba5f66533c9" providerId="ADAL" clId="{3CF8DCE2-FDE6-456F-B5E7-E007D7E8187A}" dt="2026-10-04T18:47:11.977" v="111" actId="478"/>
          <ac:spMkLst>
            <pc:docMk/>
            <pc:sldMk cId="637028388" sldId="289"/>
            <ac:spMk id="6" creationId="{C679E443-43E4-4EEC-A909-07529E799380}"/>
          </ac:spMkLst>
        </pc:spChg>
      </pc:sldChg>
      <pc:sldChg chg="del">
        <pc:chgData name="Miroslav Šebo" userId="0c16eab3-f23b-4b28-833f-9ba5f66533c9" providerId="ADAL" clId="{3CF8DCE2-FDE6-456F-B5E7-E007D7E8187A}" dt="2026-10-04T18:51:57.213" v="114" actId="47"/>
        <pc:sldMkLst>
          <pc:docMk/>
          <pc:sldMk cId="2864431550" sldId="2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Vitajte na praktickom školení zameranom na formulovanie zadaní pre generatívnu AI v univerzitnom prostredí. Budete pracovať s pripravenými modelovými podkladmi a porovnávať výsledky dvoch rôzne presných zadaní. Cieľom je naučiť sa posudzovať použiteľnosť odpovede pre konkrétnu pedagogickú alebo výskumnú úlohu. Samotná plynulosť textu nestačí na odborné schválenie výsledku.</a:t>
            </a:r>
          </a:p>
          <a:p>
            <a:r>
              <a:rPr lang="sk-SK" noProof="0" dirty="0"/>
              <a:t>Materiál môžete používať aj samostatne. Pri každom cvičení nájdete v poznámkach pri praktickej snímke celý vstup, slabý </a:t>
            </a:r>
            <a:r>
              <a:rPr lang="sk-SK" noProof="0" dirty="0" err="1"/>
              <a:t>prompt</a:t>
            </a:r>
            <a:r>
              <a:rPr lang="sk-SK" noProof="0" dirty="0"/>
              <a:t>, kvalitný </a:t>
            </a:r>
            <a:r>
              <a:rPr lang="sk-SK" noProof="0" dirty="0" err="1"/>
              <a:t>prompt</a:t>
            </a:r>
            <a:r>
              <a:rPr lang="sk-SK" noProof="0" dirty="0"/>
              <a:t> aj nadväzujúci pokyn. Text je pripravený na kopírovanie. Ukážky výsledkov sú autorské ilustrácie očakávanej štruktúry, nie záznamy garantovaných odpovedí konkrétneho modelu. Všetky opisy skupín, študentských prác a výskumov sú modelové.</a:t>
            </a:r>
          </a:p>
          <a:p>
            <a:r>
              <a:rPr lang="sk-SK" noProof="0" dirty="0"/>
              <a:t>Pracujte s bežnou textovou konverzáciou v </a:t>
            </a:r>
            <a:r>
              <a:rPr lang="sk-SK" noProof="0" dirty="0" err="1"/>
              <a:t>ChatGPT</a:t>
            </a:r>
            <a:r>
              <a:rPr lang="sk-SK" noProof="0" dirty="0"/>
              <a:t>. Cvičenia nevyžadujú nahrávanie súborov, konkrétny platený model ani špecializované nástroje. Ak nemáte prístup, môžete pracovať vo dvojici alebo ručne posúdiť pripravené </a:t>
            </a:r>
            <a:r>
              <a:rPr lang="sk-SK" noProof="0" dirty="0" err="1"/>
              <a:t>prompty</a:t>
            </a:r>
            <a:r>
              <a:rPr lang="sk-SK" noProof="0" dirty="0"/>
              <a:t> a ukážky. Počas kurzu si uchovajte pôvodné zadanie, upravené zadanie a jednu poznámku o tom, čo sa zmenilo. Pri vlastných neskorších úlohách používajte len podklady, s ktorými smiete v príslušnom prostredí pracovať.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Po skončení školenia by ste mali vedieť zostaviť zadanie, ktoré pomáha riešiť jednu jasne vymedzenú úlohu. Namiesto všeobecnej požiadavky „pomôžte mi s výučbou“ určíte publikum, podmienky práce a očakávaný výsledok. Napríklad pri príprave seminára uvediete jeho dĺžku, počet študentov, dostupné vybavenie a spôsob overenia učenia. Pri porovnávaní abstraktov obmedzíte odpoveď na informácie skutočne obsiahnuté v podkladoch.</a:t>
            </a:r>
          </a:p>
          <a:p>
            <a:r>
              <a:rPr lang="sk-SK" noProof="0" dirty="0"/>
              <a:t>Druhým výsledkom je schopnosť reagovať na chybu. Ak je výstup príliš všeobecný, doplníte konkrétne kritérium. Ak obsahuje údaje mimo zdroja, požiadate o priradenie tvrdení k úryvkom a sporné miesta následne skontrolujete. Nadväzujúci </a:t>
            </a:r>
            <a:r>
              <a:rPr lang="sk-SK" noProof="0" dirty="0" err="1"/>
              <a:t>prompt</a:t>
            </a:r>
            <a:r>
              <a:rPr lang="sk-SK" noProof="0" dirty="0"/>
              <a:t> má riešiť pozorovaný problém. Opakovanie príkazu „urob to lepšie“ neposkytuje jasnú informáciu o očakávanej zmene.</a:t>
            </a:r>
          </a:p>
          <a:p>
            <a:r>
              <a:rPr lang="sk-SK" noProof="0" dirty="0"/>
              <a:t>Tretím výsledkom je zodpovedné rozhodnutie o použití odpovede. V závere vytvoríte vlastný </a:t>
            </a:r>
            <a:r>
              <a:rPr lang="sk-SK" noProof="0" dirty="0" err="1"/>
              <a:t>prompt</a:t>
            </a:r>
            <a:r>
              <a:rPr lang="sk-SK" noProof="0" dirty="0"/>
              <a:t> a ukážete, podľa čoho ste výstup posúdili. Úspech sa tu nehodnotí dĺžkou zadania ani počtom odborných výrazov. Dôležité je, či výsledok spĺňa účel a či viete pomenovať jeho hranice. Skúste si teraz vybrať jednu opakujúcu sa činnosť zo svojej práce. Počas školenia sledujte, ktoré z precvičovaných postupov by sa na ňu dali preniesť.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err="1"/>
              <a:t>Prompt</a:t>
            </a:r>
            <a:r>
              <a:rPr lang="sk-SK" noProof="0" dirty="0"/>
              <a:t> je v tomto školení textové zadanie, ktorým usmerňujete odpoveď AI. Praktická pomôcka na snímke má šesť častí, ale nejde o povinný recept. Krátka jazyková oprava môže vyžadovať len text a presnú požiadavku. Pri návrhu výučby je potrebný širší kontext, pretože rovnaká téma môže viesť k rozdielnym aktivitám pre prvákov a doktorandov.</a:t>
            </a:r>
          </a:p>
          <a:p>
            <a:r>
              <a:rPr lang="sk-SK" noProof="0" dirty="0"/>
              <a:t>Rozlišujte vstup a požiadavku. Vstupom môže byť anotácia predmetu. Požiadavkou je vytvoriť z nej časový plán. Pomocou značiek &lt;podklad&gt; a &lt;/podklad&gt; v cvičeniach vyznačíte hranice textu. Značky sú organizačná pomôcka, nezaručujú správnosť odpovede. Veta „pracuj iba s podkladom a chýbajúce údaje označ“ stanovuje hranicu práce, ale jej dodržanie musíte skontrolovať.</a:t>
            </a:r>
          </a:p>
          <a:p>
            <a:r>
              <a:rPr lang="sk-SK" noProof="0" dirty="0"/>
              <a:t>Príklad: „Z priloženej anotácie priprav plán 90-minútového seminára pre 24 študentov. Použi tabuľku s časmi a dôkazom učenia. Nevymýšľaj chýbajúce zdroje.“ Každá časť obmedzuje inú nejasnosť. Rola skúseného pedagóga môže vyjadriť očakávanú perspektívu, sama však nepotvrdzuje odbornú správnosť výsledku. Overte, či v zadaní dokážete ukázať cieľ, vstup a kritérium. Ak niektoré chýba, rozhodnite, či je pre túto úlohu potrebné.</a:t>
            </a:r>
          </a:p>
          <a:p>
            <a:r>
              <a:rPr lang="sk-SK" noProof="0" dirty="0"/>
              <a:t>Zdroj všeobecných odporúčaní na jasnosť a kontext: </a:t>
            </a:r>
            <a:r>
              <a:rPr lang="sk-SK" noProof="0" dirty="0" err="1"/>
              <a:t>OpenAI</a:t>
            </a:r>
            <a:r>
              <a:rPr lang="sk-SK" noProof="0" dirty="0"/>
              <a:t>, </a:t>
            </a:r>
            <a:r>
              <a:rPr lang="sk-SK" noProof="0" dirty="0" err="1"/>
              <a:t>Prompt</a:t>
            </a:r>
            <a:r>
              <a:rPr lang="sk-SK" noProof="0" dirty="0"/>
              <a:t> </a:t>
            </a:r>
            <a:r>
              <a:rPr lang="sk-SK" noProof="0" dirty="0" err="1"/>
              <a:t>engineering</a:t>
            </a:r>
            <a:r>
              <a:rPr lang="sk-SK" noProof="0" dirty="0"/>
              <a:t> </a:t>
            </a:r>
            <a:r>
              <a:rPr lang="sk-SK" noProof="0" dirty="0" err="1"/>
              <a:t>best</a:t>
            </a:r>
            <a:r>
              <a:rPr lang="sk-SK" noProof="0" dirty="0"/>
              <a:t> </a:t>
            </a:r>
            <a:r>
              <a:rPr lang="sk-SK" noProof="0" dirty="0" err="1"/>
              <a:t>practices</a:t>
            </a:r>
            <a:r>
              <a:rPr lang="sk-SK" noProof="0" dirty="0"/>
              <a:t> </a:t>
            </a:r>
            <a:r>
              <a:rPr lang="sk-SK" noProof="0" dirty="0" err="1"/>
              <a:t>for</a:t>
            </a:r>
            <a:r>
              <a:rPr lang="sk-SK" noProof="0" dirty="0"/>
              <a:t> </a:t>
            </a:r>
            <a:r>
              <a:rPr lang="sk-SK" noProof="0" dirty="0" err="1"/>
              <a:t>ChatGPT</a:t>
            </a:r>
            <a:r>
              <a:rPr lang="sk-SK" noProof="0" dirty="0"/>
              <a:t>, https://help.openai.com/en/articles/10032626-prompt-engineering-best-practices-for-chatgpt (overené 2. 10. 2026). Šesťčlenné členenie je didaktická pomôcka tohto workshopu.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Postup porovnávania sa opakuje pri všetkých dvanástich cvičeniach. Najprv otvorte poznámky pri snímke označenej ako praktický nácvik. Skopírujte celý blok od &lt;podklad&gt; po &lt;/podklad&gt; a pod neho pripojte slabý </a:t>
            </a:r>
            <a:r>
              <a:rPr lang="sk-SK" noProof="0" dirty="0" err="1"/>
              <a:t>prompt</a:t>
            </a:r>
            <a:r>
              <a:rPr lang="sk-SK" noProof="0" dirty="0"/>
              <a:t>. Obe časti odošlite spolu ako jednu správu. Potom začnite druhú novú konverzáciu a vložte ten istý podklad spolu s kvalitným </a:t>
            </a:r>
            <a:r>
              <a:rPr lang="sk-SK" noProof="0" dirty="0" err="1"/>
              <a:t>promptom</a:t>
            </a:r>
            <a:r>
              <a:rPr lang="sk-SK" noProof="0" dirty="0"/>
              <a:t>. Vďaka tomu druhá odpoveď nevychádza z opráv a vysvetlení v prvej konverzácii.</a:t>
            </a:r>
          </a:p>
          <a:p>
            <a:r>
              <a:rPr lang="sk-SK" noProof="0" dirty="0"/>
              <a:t>Ak je to možné, použite rovnaký dostupný model a rovnaké nastavenia. Nová konverzácia nemusí odstrániť vplyv všetkých nastavení účtu. Porovnanie preto berte ako didaktický nácvik, nie kontrolovaný experiment. Jedna dvojica odpovedí nedokazuje všeobecnú nadradenosť určitej formulácie a slabý </a:t>
            </a:r>
            <a:r>
              <a:rPr lang="sk-SK" noProof="0" dirty="0" err="1"/>
              <a:t>prompt</a:t>
            </a:r>
            <a:r>
              <a:rPr lang="sk-SK" noProof="0" dirty="0"/>
              <a:t> môže niekedy priniesť použiteľný výsledok.</a:t>
            </a:r>
          </a:p>
          <a:p>
            <a:r>
              <a:rPr lang="sk-SK" noProof="0" dirty="0"/>
              <a:t>Po porovnaní odošlite nadväzujúci </a:t>
            </a:r>
            <a:r>
              <a:rPr lang="sk-SK" noProof="0" dirty="0" err="1"/>
              <a:t>prompt</a:t>
            </a:r>
            <a:r>
              <a:rPr lang="sk-SK" noProof="0" dirty="0"/>
              <a:t> v druhej konverzácii, aby sa vzťahoval na konkrétnu odpoveď. Skontrolujte, či oprava odstránila problém a nevytvorila nový. Ukážky v poznámkach predstavujú len možné riešenia. Odlišné riešenie môže byť rovnako dobré, ak spĺňa kritériá. Na osemminútový nácvik odporúčame jednu minútu prípravy, dve minúty na slabé zadanie, dve na kvalitné zadanie, dve na revíziu a jednu na krátku reflexiu.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Odpoveď posudzujte podľa účelu, podkladu a konkrétnych podmienok. Pri časovom pláne spočítajte minúty. Pri testovej otázke skúste obhájiť každú možnosť. Pri výskumnom závere porovnajte formuláciu s tým, čo zdroj naozaj meral. Rovnaký všeobecný kontrolný pokyn preto nemusí stačiť na všetky typy práce.</a:t>
            </a:r>
          </a:p>
          <a:p>
            <a:r>
              <a:rPr lang="sk-SK" noProof="0" dirty="0"/>
              <a:t>Užitočný nadväzujúci </a:t>
            </a:r>
            <a:r>
              <a:rPr lang="sk-SK" noProof="0" dirty="0" err="1"/>
              <a:t>prompt</a:t>
            </a:r>
            <a:r>
              <a:rPr lang="sk-SK" noProof="0" dirty="0"/>
              <a:t> znie: „Pri každom tvrdení uveď krátky úryvok z podkladu, ktorý ho podporuje. Ak oporu nenájdeš, označ to.“ Ani takáto samokontrola AI nenahrádza vaše čítanie zdroja. Citovaný úryvok môže existovať, ale nemusí podporovať daný záver. Typickou chybou je považovať odborný tón alebo tabuľkové spracovanie za dôkaz správnosti.</a:t>
            </a:r>
          </a:p>
          <a:p>
            <a:r>
              <a:rPr lang="sk-SK" noProof="0" dirty="0"/>
              <a:t>Pri tomto školení používajte pripravené modelové vstupy. Pri reálnej práci posúďte oprávnenie pracovať s obsahom a pravidlá svojej inštitúcie. Odstránenie mena samo nemusí zabrániť identifikácii osoby, ak text obsahuje špecifické okolnosti. V pochybnostiach nahraďte údaje modelovým príkladom.</a:t>
            </a:r>
          </a:p>
          <a:p>
            <a:r>
              <a:rPr lang="sk-SK" noProof="0" dirty="0"/>
              <a:t>Pred ďalším krokom si položte otázku: Viem ukázať konkrétny dôvod, prečo výstup prijímam? Ak nie, potrebuje ďalšiu kontrolu. Zodpovednosť za vyučovací materiál, hodnotenie alebo výskumnú interpretáciu zostáva pri človeku, ktorý ich používa.</a:t>
            </a:r>
          </a:p>
          <a:p>
            <a:r>
              <a:rPr lang="sk-SK" noProof="0" dirty="0"/>
              <a:t>Kontext ľudského dohľadu a ochrany údajov: </a:t>
            </a:r>
            <a:r>
              <a:rPr lang="sk-SK" noProof="0" dirty="0" err="1"/>
              <a:t>Miao</a:t>
            </a:r>
            <a:r>
              <a:rPr lang="sk-SK" noProof="0" dirty="0"/>
              <a:t>, F., a Holmes, W. (2023), </a:t>
            </a:r>
            <a:r>
              <a:rPr lang="sk-SK" noProof="0" dirty="0" err="1"/>
              <a:t>Guidance</a:t>
            </a:r>
            <a:r>
              <a:rPr lang="sk-SK" noProof="0" dirty="0"/>
              <a:t> </a:t>
            </a:r>
            <a:r>
              <a:rPr lang="sk-SK" noProof="0" dirty="0" err="1"/>
              <a:t>for</a:t>
            </a:r>
            <a:r>
              <a:rPr lang="sk-SK" noProof="0" dirty="0"/>
              <a:t> </a:t>
            </a:r>
            <a:r>
              <a:rPr lang="sk-SK" noProof="0" dirty="0" err="1"/>
              <a:t>generative</a:t>
            </a:r>
            <a:r>
              <a:rPr lang="sk-SK" noProof="0" dirty="0"/>
              <a:t> AI in </a:t>
            </a:r>
            <a:r>
              <a:rPr lang="sk-SK" noProof="0" dirty="0" err="1"/>
              <a:t>education</a:t>
            </a:r>
            <a:r>
              <a:rPr lang="sk-SK" noProof="0" dirty="0"/>
              <a:t> and </a:t>
            </a:r>
            <a:r>
              <a:rPr lang="sk-SK" noProof="0" dirty="0" err="1"/>
              <a:t>research</a:t>
            </a:r>
            <a:r>
              <a:rPr lang="sk-SK" noProof="0" dirty="0"/>
              <a:t>. UNESCO. https://www.unesco.org/en/articles/guidance-generative-ai-education-and-research (overené 2. 10.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Vytvoriť uskutočniteľný plán s individuálnym overením učenia. Cieľ, aktivita a dôkaz učenia musia navzájom súvisieť.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„Priprav mi z anotácie dobrý seminár.“ Jeho slabinou je toto: Chýba požadovaná štruktúra, kontrola času aj spôsob rozlíšenia údajov a návrhov.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Súčet je 90 minút. Každý študent odovzdáva vlastný dôkaz učenia.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1: Plán 90-minútového seminára</a:t>
            </a:r>
          </a:p>
          <a:p>
            <a:r>
              <a:rPr lang="sk-SK" noProof="0" dirty="0"/>
              <a:t>1. CIEĽ A ČAS</a:t>
            </a:r>
          </a:p>
          <a:p>
            <a:r>
              <a:rPr lang="sk-SK" noProof="0" dirty="0"/>
              <a:t>Vytvoriť uskutočniteľný plán s individuálnym overením učenia.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a:t>
            </a:r>
          </a:p>
          <a:p>
            <a:r>
              <a:rPr lang="sk-SK" noProof="0" dirty="0"/>
              <a:t>Predmet Digitálne technológie vo vzdelávaní je určený pre študentov druhého ročníka učiteľstva. Seminár navštevuje 24 študentov. Všetci ovládajú základné spracovanie textu, ale skúsenosti s generatívnou AI sa líšia. Témou najbližšieho 90-minútového seminára je overovanie odpovedí AI pri príprave učebného materiálu. Študenti majú rozlíšiť tvrdenie, dôkaz a interpretáciu a opraviť krátky materiál obsahujúci nepodložené údaje.</a:t>
            </a:r>
          </a:p>
          <a:p>
            <a:r>
              <a:rPr lang="sk-SK" noProof="0" dirty="0"/>
              <a:t>Učebňa má projektor a internet. Dvojice majú k dispozícii jeden notebook. Vyučujúci poskytne krátky modelový text a dva overiteľné podklady. Výučba má začať zistením vstupných predstáv. Nasledovať má práca vo dvojiciach a spoločná diskusia o tom, podľa čoho možno tvrdeniam dôverovať. Posledná časť má overiť individuálne porozumenie, pretože skupinový výstup neukazuje výkon každého študenta.</a:t>
            </a:r>
          </a:p>
          <a:p>
            <a:r>
              <a:rPr lang="sk-SK" noProof="0" dirty="0"/>
              <a:t>Výsledkom seminára bude opravený odsek s vysvetlením dvoch zásahov. Nevyžaduje sa platený nástroj ani registrácia do ďalšej služby. Vyučujúci potrebuje časový plán, pokyny pre študentov a jednoduché hodnotiace kritériá. Súčasťou má byť alternatíva pre výpadok internetu. Podklady určené na samotné overovanie ešte nie sú súčasťou tejto anotácie, preto sa ich obsah nesmie vydávať za známy.</a:t>
            </a:r>
          </a:p>
          <a:p>
            <a:r>
              <a:rPr lang="sk-SK" noProof="0" dirty="0"/>
              <a:t>&lt;/podklad&gt;</a:t>
            </a:r>
          </a:p>
          <a:p>
            <a:r>
              <a:rPr lang="sk-SK" noProof="0" dirty="0"/>
              <a:t>3. SLABÝ PROMPT – SKOPÍRUJTE</a:t>
            </a:r>
          </a:p>
          <a:p>
            <a:r>
              <a:rPr lang="sk-SK" noProof="0" dirty="0"/>
              <a:t>Priprav mi z anotácie dobrý seminár.</a:t>
            </a:r>
          </a:p>
          <a:p>
            <a:r>
              <a:rPr lang="sk-SK" noProof="0" dirty="0"/>
              <a:t>4. VYSVETLENIE NEDOSTATKOV</a:t>
            </a:r>
          </a:p>
          <a:p>
            <a:r>
              <a:rPr lang="sk-SK" noProof="0" dirty="0"/>
              <a:t>Chýba požadovaná štruktúra, kontrola času aj spôsob rozlíšenia údajov a návrhov.</a:t>
            </a:r>
          </a:p>
          <a:p>
            <a:r>
              <a:rPr lang="sk-SK" noProof="0" dirty="0"/>
              <a:t>5. KVALITNÝ PROMPT – SKOPÍRUJTE</a:t>
            </a:r>
          </a:p>
          <a:p>
            <a:r>
              <a:rPr lang="sk-SK" noProof="0" dirty="0"/>
              <a:t>Z anotácie v &lt;podklad&gt; navrhni 90-minútový seminár pre uvedenú skupinu. Zachovaj podmienky anotácie. Vytvor tabuľku: čas od–do, cieľ, činnosť študenta, činnosť učiteľa, dôkaz učenia. Časy musia spolu tvoriť 90 minút. Zahrň vstupné zisťovanie, prácu vo dvojiciach a individuálny záver. Doplň alternatívu bez internetu. Konkrétne aktivity označ ako návrhy. Chýbajúce podklady nevymýšľaj ako existujúce zdroje.</a:t>
            </a:r>
          </a:p>
          <a:p>
            <a:r>
              <a:rPr lang="sk-SK" noProof="0" dirty="0"/>
              <a:t>6. NADVÄZUJÚCI PROMPT – SKOPÍRUJTE</a:t>
            </a:r>
          </a:p>
          <a:p>
            <a:r>
              <a:rPr lang="sk-SK" noProof="0" dirty="0"/>
              <a:t>Spočítaj trvanie všetkých častí. Skontroluj, či každá aktivita podporuje cieľ a či individuálny záver dokazuje výkon jednotlivca. Oprav prípadné nesúlady a uveď, ktoré materiály musí učiteľ ešte pripraviť.</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0–10: vstupná diagnostika; 10–25: rozbor príkladu; 25–50: overovanie vo dvojiciach; 50–65: revízia odseku; 65–80: diskusia; 80–90: individuálny výstup. Súčet 90 minút. Bez internetu sa použijú vopred vytlačené zdroje.</a:t>
            </a:r>
          </a:p>
          <a:p>
            <a:r>
              <a:rPr lang="sk-SK" noProof="0" dirty="0"/>
              <a:t>8. KONTROLNÉ KRITÉRIÁ</a:t>
            </a:r>
          </a:p>
          <a:p>
            <a:r>
              <a:rPr lang="sk-SK" noProof="0" dirty="0"/>
              <a:t>1. Súčet je 90 minút.</a:t>
            </a:r>
          </a:p>
          <a:p>
            <a:r>
              <a:rPr lang="sk-SK" noProof="0" dirty="0"/>
              <a:t>2. Každý študent odovzdáva vlastný dôkaz učenia.</a:t>
            </a:r>
          </a:p>
          <a:p>
            <a:r>
              <a:rPr lang="sk-SK" noProof="0" dirty="0"/>
              <a:t>3. Plán rešpektuje 12 dvojíc a dostupnú techniku.</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Ktorý detail v </a:t>
            </a:r>
            <a:r>
              <a:rPr lang="sk-SK" noProof="0" dirty="0" err="1"/>
              <a:t>prompte</a:t>
            </a:r>
            <a:r>
              <a:rPr lang="sk-SK" noProof="0" dirty="0"/>
              <a:t> najviac zmenil použiteľnosť plánu?</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Nahradiť neurčitý cieľ pozorovateľným výkonom. Pozorovateľné sloveso nestačí bez podmienok a kritéria.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„Napíš vzdelávacie ciele k tomuto semináru.“ Jeho slabinou je toto: AI môže použiť slovesá rozumieť alebo oboznámiť sa bez dôkazu splnenia.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Cieľ pomenúva pozorovateľný výkon. Kritérium sa dá posúdiť z výstupu. Aktivita pripravuje na ten istý výkon.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2: Overiteľné vzdelávacie ciele</a:t>
            </a:r>
          </a:p>
          <a:p>
            <a:r>
              <a:rPr lang="sk-SK" noProof="0" dirty="0"/>
              <a:t>1. CIEĽ A ČAS</a:t>
            </a:r>
          </a:p>
          <a:p>
            <a:r>
              <a:rPr lang="sk-SK" noProof="0" dirty="0"/>
              <a:t>Nahradiť neurčitý cieľ pozorovateľným výkonom.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a:t>
            </a:r>
          </a:p>
          <a:p>
            <a:r>
              <a:rPr lang="sk-SK" noProof="0" dirty="0"/>
              <a:t>Predmet Digitálne technológie vo vzdelávaní je určený pre študentov druhého ročníka učiteľstva. Seminár navštevuje 24 študentov. Všetci ovládajú základné spracovanie textu, ale skúsenosti s generatívnou AI sa líšia. Témou najbližšieho 90-minútového seminára je overovanie odpovedí AI pri príprave učebného materiálu. Študenti majú rozlíšiť tvrdenie, dôkaz a interpretáciu a opraviť krátky materiál obsahujúci nepodložené údaje.</a:t>
            </a:r>
          </a:p>
          <a:p>
            <a:r>
              <a:rPr lang="sk-SK" noProof="0" dirty="0"/>
              <a:t>Učebňa má projektor a internet. Dvojice majú k dispozícii jeden notebook. Vyučujúci poskytne krátky modelový text a dva overiteľné podklady. Výučba má začať zistením vstupných predstáv. Nasledovať má práca vo dvojiciach a spoločná diskusia o tom, podľa čoho možno tvrdeniam dôverovať. Posledná časť má overiť individuálne porozumenie, pretože skupinový výstup neukazuje výkon každého študenta.</a:t>
            </a:r>
          </a:p>
          <a:p>
            <a:r>
              <a:rPr lang="sk-SK" noProof="0" dirty="0"/>
              <a:t>Výsledkom seminára bude opravený odsek s vysvetlením dvoch zásahov. Nevyžaduje sa platený nástroj ani registrácia do ďalšej služby. Vyučujúci potrebuje časový plán, pokyny pre študentov a jednoduché hodnotiace kritériá. Súčasťou má byť alternatíva pre výpadok internetu. Podklady určené na samotné overovanie ešte nie sú súčasťou tejto anotácie, preto sa ich obsah nesmie vydávať za známy.</a:t>
            </a:r>
          </a:p>
          <a:p>
            <a:r>
              <a:rPr lang="sk-SK" noProof="0" dirty="0"/>
              <a:t>&lt;/podklad&gt;</a:t>
            </a:r>
          </a:p>
          <a:p>
            <a:r>
              <a:rPr lang="sk-SK" noProof="0" dirty="0"/>
              <a:t>3. SLABÝ PROMPT – SKOPÍRUJTE</a:t>
            </a:r>
          </a:p>
          <a:p>
            <a:r>
              <a:rPr lang="sk-SK" noProof="0" dirty="0"/>
              <a:t>Napíš vzdelávacie ciele k tomuto semináru.</a:t>
            </a:r>
          </a:p>
          <a:p>
            <a:r>
              <a:rPr lang="sk-SK" noProof="0" dirty="0"/>
              <a:t>4. VYSVETLENIE NEDOSTATKOV</a:t>
            </a:r>
          </a:p>
          <a:p>
            <a:r>
              <a:rPr lang="sk-SK" noProof="0" dirty="0"/>
              <a:t>AI môže použiť slovesá rozumieť alebo oboznámiť sa bez dôkazu splnenia.</a:t>
            </a:r>
          </a:p>
          <a:p>
            <a:r>
              <a:rPr lang="sk-SK" noProof="0" dirty="0"/>
              <a:t>5. KVALITNÝ PROMPT – SKOPÍRUJTE</a:t>
            </a:r>
          </a:p>
          <a:p>
            <a:r>
              <a:rPr lang="sk-SK" noProof="0" dirty="0"/>
              <a:t>Podľa &lt;podklad&gt; navrhni štyri vzdelávacie ciele uskutočniteľné počas jedného 90-minútového seminára. Každý začni slovami „Študent dokáže“. Uveď pozorovateľnú činnosť, podmienky a navrhované kritérium úspechu. Ku každému cieľu priraď jednu aktivitu a jeden dôkaz učenia. Použi tabuľku. Odlišuj vlastný návrh kritéria od údaja v anotácii. Nepouži samotné slovesá chápe, rozumie alebo pozná.</a:t>
            </a:r>
          </a:p>
          <a:p>
            <a:r>
              <a:rPr lang="sk-SK" noProof="0" dirty="0"/>
              <a:t>6. NADVÄZUJÚCI PROMPT – SKOPÍRUJTE</a:t>
            </a:r>
          </a:p>
          <a:p>
            <a:r>
              <a:rPr lang="sk-SK" noProof="0" dirty="0"/>
              <a:t>Vyber cieľ, ktorého splnenie sa overuje najťažšie. Preformuluj ho a ukáž konkrétnu prijateľnú odpoveď študenta aj odpoveď, ktorá kritérium nespĺňa.</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Študent dokáže v modelovom odseku označiť dve tvrdenia vyžadujúce overenie a ku každému uviesť vhodný typ zdroja. Navrhované kritérium: obe označenia vecne zdôvodní. Dôkaz: individuálny komentovaný odsek.</a:t>
            </a:r>
          </a:p>
          <a:p>
            <a:r>
              <a:rPr lang="sk-SK" noProof="0" dirty="0"/>
              <a:t>8. KONTROLNÉ KRITÉRIÁ</a:t>
            </a:r>
          </a:p>
          <a:p>
            <a:r>
              <a:rPr lang="sk-SK" noProof="0" dirty="0"/>
              <a:t>1. Cieľ pomenúva pozorovateľný výkon.</a:t>
            </a:r>
          </a:p>
          <a:p>
            <a:r>
              <a:rPr lang="sk-SK" noProof="0" dirty="0"/>
              <a:t>2. Kritérium sa dá posúdiť z výstupu.</a:t>
            </a:r>
          </a:p>
          <a:p>
            <a:r>
              <a:rPr lang="sk-SK" noProof="0" dirty="0"/>
              <a:t>3. Aktivita pripravuje na ten istý výkon.</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Ktorý pôvodný cieľ by dvaja hodnotitelia mohli posudzovať rozdielne?</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Pripraviť diferencovanú podporu pri spoločnom cieli. Diferenciácia mení podporu, pričom spoločný cieľ zostáva jasný.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„Vytvor z textu pracovný list pre slabších a lepších študentov.“ Jeho slabinou je toto: Nevymedzuje spoločný cieľ, používa nálepkovanie a môže znížiť nároky len jednej skupine.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Obe verzie používajú rovnaký odsek. Čas je 20 minút. </a:t>
            </a:r>
            <a:r>
              <a:rPr lang="sk-SK" noProof="0" dirty="0" err="1"/>
              <a:t>Nápoveda</a:t>
            </a:r>
            <a:r>
              <a:rPr lang="sk-SK" noProof="0" dirty="0"/>
              <a:t> podporuje uvažovanie a kľúč je oddelený.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3: Pracovný list s dvoma úrovňami podpory</a:t>
            </a:r>
          </a:p>
          <a:p>
            <a:r>
              <a:rPr lang="sk-SK" noProof="0" dirty="0"/>
              <a:t>1. CIEĽ A ČAS</a:t>
            </a:r>
          </a:p>
          <a:p>
            <a:r>
              <a:rPr lang="sk-SK" noProof="0" dirty="0"/>
              <a:t>Pripraviť diferencovanú podporu pri spoločnom cieli.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a:t>
            </a:r>
          </a:p>
          <a:p>
            <a:r>
              <a:rPr lang="sk-SK" noProof="0" dirty="0"/>
              <a:t>Téma pracovného listu: rozlišovanie tvrdení a dôkazov pri používaní AI. Skupina má 24 študentov učiteľstva. Osem študentov ešte samostatne neposudzovalo dôveryhodnosť digitálneho zdroja, šestnásť už porovnávalo dva zdroje v predchádzajúcom seminári. Na prácu je 20 minút. Všetci majú dosiahnuť spoločný cieľ: označiť nepodložené tvrdenie a navrhnúť primeraný spôsob jeho overenia.</a:t>
            </a:r>
          </a:p>
          <a:p>
            <a:r>
              <a:rPr lang="sk-SK" noProof="0" dirty="0"/>
              <a:t>Text na posúdenie: „Naša skupina začala používať AI pri učení. Traja spolužiaci tvrdia, že im pomáha. Preto AI zlepšuje výsledky všetkých vysokoškolákov. Jej odpovede netreba kontrolovať, pretože znejú odborne.“ Tento odsek je zámerne chybný. Nie je správou o skutočnom výskume.</a:t>
            </a:r>
          </a:p>
          <a:p>
            <a:r>
              <a:rPr lang="sk-SK" noProof="0" dirty="0"/>
              <a:t>Pracovný list má obsahovať tri úlohy. Prvá rozlišuje pozorovanie a zovšeobecnenie. Druhá skúma, aké dôkazy chýbajú. Tretia žiada preformulovať záver primerane dostupným informáciám. Začiatočníci potrebujú </a:t>
            </a:r>
            <a:r>
              <a:rPr lang="sk-SK" noProof="0" dirty="0" err="1"/>
              <a:t>nápovedy</a:t>
            </a:r>
            <a:r>
              <a:rPr lang="sk-SK" noProof="0" dirty="0"/>
              <a:t> a vysvetlenie slov dôkaz a zovšeobecnenie. Pokročilí majú pomenovať aj alternatívne vysvetlenie subjektívnej spokojnosti. Obe skupiny pracujú s rovnakým odsekom. Odovzdávajú krátke písomné odpovede a majú dostať rovnaké základné kritériá hodnotenia. Rozdiel má byť v podpore a náročnosti rozšírenia, nie v označení študentov ako schopných a neschopných.</a:t>
            </a:r>
          </a:p>
          <a:p>
            <a:r>
              <a:rPr lang="sk-SK" noProof="0" dirty="0"/>
              <a:t>&lt;/podklad&gt;</a:t>
            </a:r>
          </a:p>
          <a:p>
            <a:r>
              <a:rPr lang="sk-SK" noProof="0" dirty="0"/>
              <a:t>3. SLABÝ PROMPT – SKOPÍRUJTE</a:t>
            </a:r>
          </a:p>
          <a:p>
            <a:r>
              <a:rPr lang="sk-SK" noProof="0" dirty="0"/>
              <a:t>Vytvor z textu pracovný list pre slabších a lepších študentov.</a:t>
            </a:r>
          </a:p>
          <a:p>
            <a:r>
              <a:rPr lang="sk-SK" noProof="0" dirty="0"/>
              <a:t>4. VYSVETLENIE NEDOSTATKOV</a:t>
            </a:r>
          </a:p>
          <a:p>
            <a:r>
              <a:rPr lang="sk-SK" noProof="0" dirty="0"/>
              <a:t>Nevymedzuje spoločný cieľ, používa nálepkovanie a môže znížiť nároky len jednej skupine.</a:t>
            </a:r>
          </a:p>
          <a:p>
            <a:r>
              <a:rPr lang="sk-SK" noProof="0" dirty="0"/>
              <a:t>5. KVALITNÝ PROMPT – SKOPÍRUJTE</a:t>
            </a:r>
          </a:p>
          <a:p>
            <a:r>
              <a:rPr lang="sk-SK" noProof="0" dirty="0"/>
              <a:t>Z &lt;podklad&gt; vytvor 20-minútový pracovný list s tromi úlohami vo verziách A: s </a:t>
            </a:r>
            <a:r>
              <a:rPr lang="sk-SK" noProof="0" dirty="0" err="1"/>
              <a:t>nápovedou</a:t>
            </a:r>
            <a:r>
              <a:rPr lang="sk-SK" noProof="0" dirty="0"/>
              <a:t> a B: s rozšírením. Obe verzie musia sledovať uvedený spoločný cieľ a použiť celý hodnotený odsek. Rozdeľ čas na 5, 7 a 8 minút. Za každou verziou uveď oddelený kľúč pre učiteľa a spoločné kritériá. Neoznačuj študentov podľa schopností. Nevymýšľaj dôkazy podporujúce chybný odsek.</a:t>
            </a:r>
          </a:p>
          <a:p>
            <a:r>
              <a:rPr lang="sk-SK" noProof="0" dirty="0"/>
              <a:t>6. NADVÄZUJÚCI PROMPT – SKOPÍRUJTE</a:t>
            </a:r>
          </a:p>
          <a:p>
            <a:r>
              <a:rPr lang="sk-SK" noProof="0" dirty="0"/>
              <a:t>Porovnaj nároky oboch verzií. Zachovaj spoločný cieľ, odstráň </a:t>
            </a:r>
            <a:r>
              <a:rPr lang="sk-SK" noProof="0" dirty="0" err="1"/>
              <a:t>nápovedu</a:t>
            </a:r>
            <a:r>
              <a:rPr lang="sk-SK" noProof="0" dirty="0"/>
              <a:t>, ktorá prezrádza celé riešenie, a doplň jednu možnú nesprávnu odpoveď s vysvetlením.</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Úloha 1: Ktorá veta opisuje výpoveď troch ľudí a ktorá zovšeobecňuje? </a:t>
            </a:r>
            <a:r>
              <a:rPr lang="sk-SK" noProof="0" dirty="0" err="1"/>
              <a:t>Nápoveda</a:t>
            </a:r>
            <a:r>
              <a:rPr lang="sk-SK" noProof="0" dirty="0"/>
              <a:t> A: všimnite si slová „traja“ a „všetkých“. Rozšírenie B: navrhnite, aké údaje by boli potrebné na posúdenie širšieho záveru.</a:t>
            </a:r>
          </a:p>
          <a:p>
            <a:r>
              <a:rPr lang="sk-SK" noProof="0" dirty="0"/>
              <a:t>8. KONTROLNÉ KRITÉRIÁ</a:t>
            </a:r>
          </a:p>
          <a:p>
            <a:r>
              <a:rPr lang="sk-SK" noProof="0" dirty="0"/>
              <a:t>1. Obe verzie používajú rovnaký odsek.</a:t>
            </a:r>
          </a:p>
          <a:p>
            <a:r>
              <a:rPr lang="sk-SK" noProof="0" dirty="0"/>
              <a:t>2. Čas je 20 minút.</a:t>
            </a:r>
          </a:p>
          <a:p>
            <a:r>
              <a:rPr lang="sk-SK" noProof="0" dirty="0"/>
              <a:t>3. </a:t>
            </a:r>
            <a:r>
              <a:rPr lang="sk-SK" noProof="0" dirty="0" err="1"/>
              <a:t>Nápoveda</a:t>
            </a:r>
            <a:r>
              <a:rPr lang="sk-SK" noProof="0" dirty="0"/>
              <a:t> podporuje uvažovanie a kľúč je oddelený.</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Kde je hranica medzi pomocou a prezradením odpovede?</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Premeniť podklad na zrozumiteľnú osnovu bez nových tvrdení. Najprv sa rozhoduje o posolstve a poradí, až potom o vzhľade.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„Urob z toho prezentáciu.“ Jeho slabinou je toto: Neurčuje publikum, rozsah ani vzťah ku zdrojovému textu.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Šesť snímok a súčet 8 minút. Každé vecné tvrdenie má oporu. Príklad zostáva verný textu.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4: Osnova prezentácie z odborného textu</a:t>
            </a:r>
          </a:p>
          <a:p>
            <a:r>
              <a:rPr lang="sk-SK" noProof="0" dirty="0"/>
              <a:t>1. CIEĽ A ČAS</a:t>
            </a:r>
          </a:p>
          <a:p>
            <a:r>
              <a:rPr lang="sk-SK" noProof="0" dirty="0"/>
              <a:t>Premeniť podklad na zrozumiteľnú osnovu bez nových tvrdení.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a:t>
            </a:r>
          </a:p>
          <a:p>
            <a:r>
              <a:rPr lang="sk-SK" noProof="0" dirty="0" err="1"/>
              <a:t>Formatívne</a:t>
            </a:r>
            <a:r>
              <a:rPr lang="sk-SK" noProof="0" dirty="0"/>
              <a:t> hodnotenie v tomto príklade chápeme ako využitie informácií o priebežnom učení na rozhodnutie o ďalšom kroku. Učiteľ najprv pomenuje cieľ a ukáže kritériá úspechu. Počas činnosti zisťuje, ako študenti postupujú. Informácie môže získať krátkou odpoveďou, rozborom postupu alebo rozhovorom. Samotné zozbieranie odpovedí ešte nestačí. Dôležité je, čo učiteľ a študent na základe informácie urobia.</a:t>
            </a:r>
          </a:p>
          <a:p>
            <a:r>
              <a:rPr lang="sk-SK" noProof="0" dirty="0"/>
              <a:t>V seminári študenti pripravujú argumentačný odsek. Kritériom je zrozumiteľné tvrdenie, relevantný dôkaz a vysvetlenie ich súvislosti. Spätná väzba „Dobrá práca“ je príjemná, ale neukazuje, čo zachovať alebo upraviť. Konkrétnejšia reakcia znie: „Tvrdenie je jasné. Pri druhom argumente doplňte, z ktorého podkladu vychádzate, a vysvetlite jeho vzťah k záveru.“ Študent následne odsek prepracuje.</a:t>
            </a:r>
          </a:p>
          <a:p>
            <a:r>
              <a:rPr lang="sk-SK" noProof="0" dirty="0"/>
              <a:t>Hodnotenie nemusí mať vždy podobu známky. Známka môže sumarizovať výkon, ale sama nemusí poskytovať návod na zlepšenie. Sebahodnotenie a rovesnícka spätná väzba vyžadujú zrozumiteľné kritériá a nácvik. V tomto modelovom príklade sa úspech overuje porovnaním pôvodného a upraveného odseku. Z jedného zlepšeného odseku nemožno automaticky vyvodiť dlhodobý účinok celej metódy. Podklad neobsahuje údaje o veľkosti účinku ani bibliografické odkazy.</a:t>
            </a:r>
          </a:p>
          <a:p>
            <a:r>
              <a:rPr lang="sk-SK" noProof="0" dirty="0"/>
              <a:t>&lt;/podklad&gt;</a:t>
            </a:r>
          </a:p>
          <a:p>
            <a:r>
              <a:rPr lang="sk-SK" noProof="0" dirty="0"/>
              <a:t>3. SLABÝ PROMPT – SKOPÍRUJTE</a:t>
            </a:r>
          </a:p>
          <a:p>
            <a:r>
              <a:rPr lang="sk-SK" noProof="0" dirty="0"/>
              <a:t>Urob z toho prezentáciu.</a:t>
            </a:r>
          </a:p>
          <a:p>
            <a:r>
              <a:rPr lang="sk-SK" noProof="0" dirty="0"/>
              <a:t>4. VYSVETLENIE NEDOSTATKOV</a:t>
            </a:r>
          </a:p>
          <a:p>
            <a:r>
              <a:rPr lang="sk-SK" noProof="0" dirty="0"/>
              <a:t>Neurčuje publikum, rozsah ani vzťah ku zdrojovému textu.</a:t>
            </a:r>
          </a:p>
          <a:p>
            <a:r>
              <a:rPr lang="sk-SK" noProof="0" dirty="0"/>
              <a:t>5. KVALITNÝ PROMPT – SKOPÍRUJTE</a:t>
            </a:r>
          </a:p>
          <a:p>
            <a:r>
              <a:rPr lang="sk-SK" noProof="0" dirty="0"/>
              <a:t>Výhradne z &lt;podklad&gt; priprav osnovu šiestich snímok na 8-minútové vysvetlenie </a:t>
            </a:r>
            <a:r>
              <a:rPr lang="sk-SK" noProof="0" dirty="0" err="1"/>
              <a:t>formatívneho</a:t>
            </a:r>
            <a:r>
              <a:rPr lang="sk-SK" noProof="0" dirty="0"/>
              <a:t> hodnotenia pre prvákov učiteľstva. Pri každej snímke uveď názov, hlavné posolstvo, najviac tri body a čas. Použi príklad argumentačného odseku. Nepridávaj výskumné výsledky ani citácie, ktoré v podklade nie sú. Pri návrhu usporiadania jasne označ, že ide o didaktický návrh. Celkový čas musí byť 8 minút.</a:t>
            </a:r>
          </a:p>
          <a:p>
            <a:r>
              <a:rPr lang="sk-SK" noProof="0" dirty="0"/>
              <a:t>6. NADVÄZUJÚCI PROMPT – SKOPÍRUJTE</a:t>
            </a:r>
          </a:p>
          <a:p>
            <a:r>
              <a:rPr lang="sk-SK" noProof="0" dirty="0"/>
              <a:t>Priraď ku každému hlavnému posolstvu krátky úryvok z podkladu, ktorý ho podopiera. Ak oporu nenájdeš, posolstvo odstráň alebo označ ako vlastný návrh.</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Snímka 1: Účel priebežnej spätnej väzby, 1 min. Snímka 2: Cieľ a kritériá, 1 min. Snímka 3: Získanie dôkazu, 1 min. Snímka 4: Konkrétna reakcia, 2 min. Snímka 5: Revízia práce, 2 min. Snímka 6: Limity záverov, 1 min.</a:t>
            </a:r>
          </a:p>
          <a:p>
            <a:r>
              <a:rPr lang="sk-SK" noProof="0" dirty="0"/>
              <a:t>8. KONTROLNÉ KRITÉRIÁ</a:t>
            </a:r>
          </a:p>
          <a:p>
            <a:r>
              <a:rPr lang="sk-SK" noProof="0" dirty="0"/>
              <a:t>1. Šesť snímok a súčet 8 minút.</a:t>
            </a:r>
          </a:p>
          <a:p>
            <a:r>
              <a:rPr lang="sk-SK" noProof="0" dirty="0"/>
              <a:t>2. Každé vecné tvrdenie má oporu.</a:t>
            </a:r>
          </a:p>
          <a:p>
            <a:r>
              <a:rPr lang="sk-SK" noProof="0" dirty="0"/>
              <a:t>3. Príklad zostáva verný textu.</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Čo AI pridala nad rámec podkladu a bolo to označené?</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Oddeliť stručný vizuálny obsah od podrobného výkladu. Snímka vedie pozornosť, poznámky umožňujú samostatné učenie.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„Napíš snímky aj nejaké poznámky.“ Jeho slabinou je toto: Neurčuje čitateľa poznámok ani ich vzdelávaciu funkciu.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Najviac 35 slov na snímke. Poznámky obsahujú príklad aj vysvetlenú odpoveď. Účastník nepotrebuje doplňujúci výklad.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5: Snímka a poznámky na samoštúdium</a:t>
            </a:r>
          </a:p>
          <a:p>
            <a:r>
              <a:rPr lang="sk-SK" noProof="0" dirty="0"/>
              <a:t>1. CIEĽ A ČAS</a:t>
            </a:r>
          </a:p>
          <a:p>
            <a:r>
              <a:rPr lang="sk-SK" noProof="0" dirty="0"/>
              <a:t>Oddeliť stručný vizuálny obsah od podrobného výkladu.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a:t>
            </a:r>
          </a:p>
          <a:p>
            <a:r>
              <a:rPr lang="sk-SK" noProof="0" dirty="0" err="1"/>
              <a:t>Formatívne</a:t>
            </a:r>
            <a:r>
              <a:rPr lang="sk-SK" noProof="0" dirty="0"/>
              <a:t> hodnotenie v tomto príklade chápeme ako využitie informácií o priebežnom učení na rozhodnutie o ďalšom kroku. Učiteľ najprv pomenuje cieľ a ukáže kritériá úspechu. Počas činnosti zisťuje, ako študenti postupujú. Informácie môže získať krátkou odpoveďou, rozborom postupu alebo rozhovorom. Samotné zozbieranie odpovedí ešte nestačí. Dôležité je, čo učiteľ a študent na základe informácie urobia.</a:t>
            </a:r>
          </a:p>
          <a:p>
            <a:r>
              <a:rPr lang="sk-SK" noProof="0" dirty="0"/>
              <a:t>V seminári študenti pripravujú argumentačný odsek. Kritériom je zrozumiteľné tvrdenie, relevantný dôkaz a vysvetlenie ich súvislosti. Spätná väzba „Dobrá práca“ je príjemná, ale neukazuje, čo zachovať alebo upraviť. Konkrétnejšia reakcia znie: „Tvrdenie je jasné. Pri druhom argumente doplňte, z ktorého podkladu vychádzate, a vysvetlite jeho vzťah k záveru.“ Študent následne odsek prepracuje.</a:t>
            </a:r>
          </a:p>
          <a:p>
            <a:r>
              <a:rPr lang="sk-SK" noProof="0" dirty="0"/>
              <a:t>Hodnotenie nemusí mať vždy podobu známky. Známka môže sumarizovať výkon, ale sama nemusí poskytovať návod na zlepšenie. Sebahodnotenie a rovesnícka spätná väzba vyžadujú zrozumiteľné kritériá a nácvik. V tomto modelovom príklade sa úspech overuje porovnaním pôvodného a upraveného odseku. Z jedného zlepšeného odseku nemožno automaticky vyvodiť dlhodobý účinok celej metódy. Podklad neobsahuje údaje o veľkosti účinku ani bibliografické odkazy.</a:t>
            </a:r>
          </a:p>
          <a:p>
            <a:r>
              <a:rPr lang="sk-SK" noProof="0" dirty="0"/>
              <a:t>&lt;/podklad&gt;</a:t>
            </a:r>
          </a:p>
          <a:p>
            <a:r>
              <a:rPr lang="sk-SK" noProof="0" dirty="0"/>
              <a:t>3. SLABÝ PROMPT – SKOPÍRUJTE</a:t>
            </a:r>
          </a:p>
          <a:p>
            <a:r>
              <a:rPr lang="sk-SK" noProof="0" dirty="0"/>
              <a:t>Napíš snímky aj nejaké poznámky.</a:t>
            </a:r>
          </a:p>
          <a:p>
            <a:r>
              <a:rPr lang="sk-SK" noProof="0" dirty="0"/>
              <a:t>4. VYSVETLENIE NEDOSTATKOV</a:t>
            </a:r>
          </a:p>
          <a:p>
            <a:r>
              <a:rPr lang="sk-SK" noProof="0" dirty="0"/>
              <a:t>Neurčuje čitateľa poznámok ani ich vzdelávaciu funkciu.</a:t>
            </a:r>
          </a:p>
          <a:p>
            <a:r>
              <a:rPr lang="sk-SK" noProof="0" dirty="0"/>
              <a:t>5. KVALITNÝ PROMPT – SKOPÍRUJTE</a:t>
            </a:r>
          </a:p>
          <a:p>
            <a:r>
              <a:rPr lang="sk-SK" noProof="0" dirty="0"/>
              <a:t>Z &lt;podklad&gt; priprav dve snímky pre študentov prvého ročníka: 1. Konkrétna spätná väzba, 2. Využitie spätnej väzby. Každá snímka má mať názov a najviac 35 slov hlavného obsahu. Ku každej napíš 180 až 220 slov poznámok pre účastníka na samoštúdium: vysvetlenie, príklad, typickú chybu a kontrolnú otázku s odpoveďou. Účastníkom vykaj. Vecné tvrdenia čerpaj iba z podkladu, dodatočný ilustračný príklad označ.</a:t>
            </a:r>
          </a:p>
          <a:p>
            <a:r>
              <a:rPr lang="sk-SK" noProof="0" dirty="0"/>
              <a:t>6. NADVÄZUJÚCI PROMPT – SKOPÍRUJTE</a:t>
            </a:r>
          </a:p>
          <a:p>
            <a:r>
              <a:rPr lang="sk-SK" noProof="0" dirty="0"/>
              <a:t>Skontroluj počet slov hlavného obsahu každej snímky. Over, či sa z poznámok dá téma pochopiť bez lektora. Nahraď prípadné pokyny „lektor vysvetlí“ priamym vysvetlením pre čitateľa.</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Obsah snímky: „Konkrétna spätná väzba pomenúva zvládnutú časť a ďalší krok. Príklad: doplňte zdroj druhého argumentu a vysvetlite jeho vzťah k záveru.“ Poznámky vysvetlia rozdiel medzi pochvalou a návodom na revíziu.</a:t>
            </a:r>
          </a:p>
          <a:p>
            <a:r>
              <a:rPr lang="sk-SK" noProof="0" dirty="0"/>
              <a:t>8. KONTROLNÉ KRITÉRIÁ</a:t>
            </a:r>
          </a:p>
          <a:p>
            <a:r>
              <a:rPr lang="sk-SK" noProof="0" dirty="0"/>
              <a:t>1. Najviac 35 slov na snímke.</a:t>
            </a:r>
          </a:p>
          <a:p>
            <a:r>
              <a:rPr lang="sk-SK" noProof="0" dirty="0"/>
              <a:t>2. Poznámky obsahujú príklad aj vysvetlenú odpoveď.</a:t>
            </a:r>
          </a:p>
          <a:p>
            <a:r>
              <a:rPr lang="sk-SK" noProof="0" dirty="0"/>
              <a:t>3. Účastník nepotrebuje doplňujúci výklad.</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Čo by sa stratilo, keby ste účastníkom poslali iba PDF snímok?</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Skrátiť text pri zachovaní jeho významu a obmedzení. Skracovanie vyžaduje kontrolu významu, nielen počtu slov.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„Skráť túto snímku a urob ju zaujímavú.“ Jeho slabinou je toto: Hrozí strata podmienok, pridanie sloganu alebo nepodloženého tvrdenia.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Obsah má do 40 slov. Nevzniká nový odborný rámec. Podmienky a výnimky sú aspoň v poznámkach.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6: Úprava preplnenej snímky</a:t>
            </a:r>
          </a:p>
          <a:p>
            <a:r>
              <a:rPr lang="sk-SK" noProof="0" dirty="0"/>
              <a:t>1. CIEĽ A ČAS</a:t>
            </a:r>
          </a:p>
          <a:p>
            <a:r>
              <a:rPr lang="sk-SK" noProof="0" dirty="0"/>
              <a:t>Skrátiť text pri zachovaní jeho významu a obmedzení.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a:t>
            </a:r>
          </a:p>
          <a:p>
            <a:r>
              <a:rPr lang="sk-SK" noProof="0" dirty="0"/>
              <a:t>Pôvodná neprehľadná snímka má názov „Digitálna gramotnosť“. Celý jej obsah tvorí tento odsek: „Digitálna gramotnosť zahŕňa vyhľadávanie informácií, posudzovanie ich relevantnosti, overovanie dôveryhodnosti, vytváranie vlastného obsahu, komunikáciu a zodpovedné zaobchádzanie s údajmi. Pri štúdiu nestačí nájsť prvý výsledok vyhľadávania. Študent potrebuje vedieť, kto informáciu vytvoril, kedy vznikla, na akých podkladoch stojí a či sa hodí na riešenú otázku. Pri odpovedi AI treba posudzovať jednotlivé tvrdenia a overiť dôležité údaje v pôvodnom zdroji. Odborne znejúci jazyk nie je dôkaz správnosti. Pri zdieľaní materiálov treba rešpektovať podmienky ich použitia a chrániť osobné údaje. Neznámy údaj sa nemá dopĺňať odhadom bez označenia. Vlastný návrh treba odlíšiť od informácie prevzatej zo zdroja.“</a:t>
            </a:r>
          </a:p>
          <a:p>
            <a:r>
              <a:rPr lang="sk-SK" noProof="0" dirty="0"/>
              <a:t>Snímku má vyučujúci použiť počas dvojminútového úvodu k semináru pre prvákov učiteľstva. Potrebuje zachovať hlavné posolstvo o posudzovaní informácií a súčasne odstrániť preťaženie textom. Podrobný výklad sa môže presunúť do poznámok. Nežiada pridanie štatistík, nových kategórií digitálnych kompetencií ani odkazy na konkrétny kompetenčný rámec. Cieľom je úprava už dodaného obsahu.</a:t>
            </a:r>
          </a:p>
          <a:p>
            <a:r>
              <a:rPr lang="sk-SK" noProof="0" dirty="0"/>
              <a:t>&lt;/podklad&gt;</a:t>
            </a:r>
          </a:p>
          <a:p>
            <a:r>
              <a:rPr lang="sk-SK" noProof="0" dirty="0"/>
              <a:t>3. SLABÝ PROMPT – SKOPÍRUJTE</a:t>
            </a:r>
          </a:p>
          <a:p>
            <a:r>
              <a:rPr lang="sk-SK" noProof="0" dirty="0"/>
              <a:t>Skráť túto snímku a urob ju zaujímavú.</a:t>
            </a:r>
          </a:p>
          <a:p>
            <a:r>
              <a:rPr lang="sk-SK" noProof="0" dirty="0"/>
              <a:t>4. VYSVETLENIE NEDOSTATKOV</a:t>
            </a:r>
          </a:p>
          <a:p>
            <a:r>
              <a:rPr lang="sk-SK" noProof="0" dirty="0"/>
              <a:t>Hrozí strata podmienok, pridanie sloganu alebo nepodloženého tvrdenia.</a:t>
            </a:r>
          </a:p>
          <a:p>
            <a:r>
              <a:rPr lang="sk-SK" noProof="0" dirty="0"/>
              <a:t>5. KVALITNÝ PROMPT – SKOPÍRUJTE</a:t>
            </a:r>
          </a:p>
          <a:p>
            <a:r>
              <a:rPr lang="sk-SK" noProof="0" dirty="0"/>
              <a:t>Uprav snímku opísanú v &lt;podklad&gt; na dvojminútový úvod pre prvákov učiteľstva. Vytvor názov do 7 slov a hlavný obsah do 40 slov. Podrobnosti presuň do poznámok s rozsahom 150 až 200 slov. Zachovaj overovanie pôvodného zdroja, odlíšenie návrhu od prevzatej informácie a ochranu údajov. Nepridávaj tvrdenia mimo podkladu. Na konci vysvetli, čo si presunul a čo si vypustil.</a:t>
            </a:r>
          </a:p>
          <a:p>
            <a:r>
              <a:rPr lang="sk-SK" noProof="0" dirty="0"/>
              <a:t>6. NADVÄZUJÚCI PROMPT – SKOPÍRUJTE</a:t>
            </a:r>
          </a:p>
          <a:p>
            <a:r>
              <a:rPr lang="sk-SK" noProof="0" dirty="0"/>
              <a:t>Porovnaj pôvodnú a upravenú verziu. Vypíš tri významové prvky, ktoré sa mohli pri skracovaní stratiť, a over, či sú aspoň v poznámkach. Prípadné straty oprav.</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Názov: Posudzovanie digitálnych informácií. Obsah: „Overujte autora, aktuálnosť a pôvodné podklady. Rozlišujte prevzatú informáciu a vlastný návrh. Chráňte osobné údaje. Odborný jazyk sám nepotvrdzuje správnosť.“</a:t>
            </a:r>
          </a:p>
          <a:p>
            <a:r>
              <a:rPr lang="sk-SK" noProof="0" dirty="0"/>
              <a:t>8. KONTROLNÉ KRITÉRIÁ</a:t>
            </a:r>
          </a:p>
          <a:p>
            <a:r>
              <a:rPr lang="sk-SK" noProof="0" dirty="0"/>
              <a:t>1. Obsah má do 40 slov.</a:t>
            </a:r>
          </a:p>
          <a:p>
            <a:r>
              <a:rPr lang="sk-SK" noProof="0" dirty="0"/>
              <a:t>2. Nevzniká nový odborný rámec.</a:t>
            </a:r>
          </a:p>
          <a:p>
            <a:r>
              <a:rPr lang="sk-SK" noProof="0" dirty="0"/>
              <a:t>3. Podmienky a výnimky sú aspoň v poznámkach.</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Ktoré skrátenie bolo jazykové a ktoré už menilo význam?</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Vysvetliť pojem bez zjednodušenia, ktoré mení význam. Zjednodušenie musí zachovať rozhodujúce odborné rozlíšenie.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„Vysvetli koreláciu a kauzalitu jednoducho.“ Jeho slabinou je toto: Chýba publikum, väzba na príklad aj kontrola porozumenia.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Výklad nezamieňa súvislosť s účinkom. Analógia má uvedený limit. Chýbajúce štatistiky zostávajú neprítomné.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7: Vysvetlenie korelácie a kauzality</a:t>
            </a:r>
          </a:p>
          <a:p>
            <a:r>
              <a:rPr lang="sk-SK" noProof="0" dirty="0"/>
              <a:t>1. CIEĽ A ČAS</a:t>
            </a:r>
          </a:p>
          <a:p>
            <a:r>
              <a:rPr lang="sk-SK" noProof="0" dirty="0"/>
              <a:t>Vysvetliť pojem bez zjednodušenia, ktoré mení význam.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a:t>
            </a:r>
          </a:p>
          <a:p>
            <a:r>
              <a:rPr lang="sk-SK" noProof="0" dirty="0"/>
              <a:t>V modelovom dotazníku 40 študentov uviedlo, koľko hodín týždenne používajú AI pri učení a akú známku získali zo skúšky. Výskumník pozoroval súvislosť medzi častejším používaním AI a lepším výsledkom. Presná hodnota korelačného koeficientu ani pôvodné údaje nie sú k dispozícii. Študentov nikto náhodne nerozdelil do skupín. Používanie AI si zvolili sami. Dotazník sa uskutočnil po skúške a obsahoval sebahodnotenie času.</a:t>
            </a:r>
          </a:p>
          <a:p>
            <a:r>
              <a:rPr lang="sk-SK" noProof="0" dirty="0"/>
              <a:t>Súvislosť dvoch premenných sama osebe neurčuje príčinu. Lepšie výsledky môžu súvisieť aj s predchádzajúcimi vedomosťami, motiváciou alebo s celkovým časom venovaným učeniu. Je tiež možné, že motivovanejší študenti častejšie skúšajú nové nástroje. Pri interpretácii treba rozlišovať pozorovanie od vysvetlenia. Na tvrdenie o účinku by boli potrebné presvedčivejšie údaje a vhodný výskumný dizajn.</a:t>
            </a:r>
          </a:p>
          <a:p>
            <a:r>
              <a:rPr lang="sk-SK" noProof="0" dirty="0"/>
              <a:t>Tento príklad slúži na vysvetlenie rozdielu medzi koreláciou a kauzalitou. Neopisuje skutočnú štúdiu. Nie je možné vypočítať koreláciu, štatistickú významnosť ani veľkosť účinku z uvedeného slovného opisu. Výklad má byť určený študentom prvého ročníka učiteľstva bez predchádzajúceho kurzu štatistiky. Má používať jednoduchý jazyk, ale nesmie tvrdiť, že súvislosť vylučuje príčinný vzťah.</a:t>
            </a:r>
          </a:p>
          <a:p>
            <a:r>
              <a:rPr lang="sk-SK" noProof="0" dirty="0"/>
              <a:t>&lt;/podklad&gt;</a:t>
            </a:r>
          </a:p>
          <a:p>
            <a:r>
              <a:rPr lang="sk-SK" noProof="0" dirty="0"/>
              <a:t>3. SLABÝ PROMPT – SKOPÍRUJTE</a:t>
            </a:r>
          </a:p>
          <a:p>
            <a:r>
              <a:rPr lang="sk-SK" noProof="0" dirty="0"/>
              <a:t>Vysvetli koreláciu a kauzalitu jednoducho.</a:t>
            </a:r>
          </a:p>
          <a:p>
            <a:r>
              <a:rPr lang="sk-SK" noProof="0" dirty="0"/>
              <a:t>4. VYSVETLENIE NEDOSTATKOV</a:t>
            </a:r>
          </a:p>
          <a:p>
            <a:r>
              <a:rPr lang="sk-SK" noProof="0" dirty="0"/>
              <a:t>Chýba publikum, väzba na príklad aj kontrola porozumenia.</a:t>
            </a:r>
          </a:p>
          <a:p>
            <a:r>
              <a:rPr lang="sk-SK" noProof="0" dirty="0"/>
              <a:t>5. KVALITNÝ PROMPT – SKOPÍRUJTE</a:t>
            </a:r>
          </a:p>
          <a:p>
            <a:r>
              <a:rPr lang="sk-SK" noProof="0" dirty="0"/>
              <a:t>Vysvetli rozdiel medzi koreláciou a kauzalitou prvákom učiteľstva podľa &lt;podklad&gt;. Použi najviac 180 slov výkladu, jednu jasne označenú analógiu a vysvetli jej limit. Zachovaj rozdiel medzi pozorovaním a možným vysvetlením. Potom vytvor dve kontrolné otázky s odpoveďami a krátkym zdôvodnením. Nevypočítavaj chýbajúce štatistiky.</a:t>
            </a:r>
          </a:p>
          <a:p>
            <a:r>
              <a:rPr lang="sk-SK" noProof="0" dirty="0"/>
              <a:t>6. NADVÄZUJÚCI PROMPT – SKOPÍRUJTE</a:t>
            </a:r>
          </a:p>
          <a:p>
            <a:r>
              <a:rPr lang="sk-SK" noProof="0" dirty="0"/>
              <a:t>Over, či výklad omylom netvrdí, že korelácia vylučuje kauzalitu. Pridaj jednu chybnú študentskú interpretáciu a konkrétne vysvetlenie, prečo ju podklad nepodporuje.</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Pozorovanie: častejšie používanie AI sa v modelovom súbore spájalo s lepším výsledkom. Možné vysvetlenie: obe premenné súvisia s motiváciou. Chybný záver: AI preukázateľne spôsobila zlepšenie známok.</a:t>
            </a:r>
          </a:p>
          <a:p>
            <a:r>
              <a:rPr lang="sk-SK" noProof="0" dirty="0"/>
              <a:t>8. KONTROLNÉ KRITÉRIÁ</a:t>
            </a:r>
          </a:p>
          <a:p>
            <a:r>
              <a:rPr lang="sk-SK" noProof="0" dirty="0"/>
              <a:t>1. Výklad nezamieňa súvislosť s účinkom.</a:t>
            </a:r>
          </a:p>
          <a:p>
            <a:r>
              <a:rPr lang="sk-SK" noProof="0" dirty="0"/>
              <a:t>2. Analógia má uvedený limit.</a:t>
            </a:r>
          </a:p>
          <a:p>
            <a:r>
              <a:rPr lang="sk-SK" noProof="0" dirty="0"/>
              <a:t>3. Chýbajúce štatistiky zostávajú neprítomné.</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Pomohla analógia, alebo do témy priniesla nový omyl?</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Vytvoriť jednoznačné otázky s obhájiteľným kľúčom. Testová otázka potrebuje kontrolu obsahu aj konštrukcie.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„Urob test z tohto textu.“ Jeho slabinou je toto: Neurčuje počet otázok, formát, </a:t>
            </a:r>
            <a:r>
              <a:rPr lang="sk-SK" noProof="0" dirty="0" err="1"/>
              <a:t>obtiažnosť</a:t>
            </a:r>
            <a:r>
              <a:rPr lang="sk-SK" noProof="0" dirty="0"/>
              <a:t> ani dôvody správnych odpovedí.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Štyri otázky, každá má jediný obhájiteľný kľúč. Dve otázky vyžadujú aplikáciu. Všetky riešenia možno podložiť textom.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8: Testové otázky z dodaného textu</a:t>
            </a:r>
          </a:p>
          <a:p>
            <a:r>
              <a:rPr lang="sk-SK" noProof="0" dirty="0"/>
              <a:t>1. CIEĽ A ČAS</a:t>
            </a:r>
          </a:p>
          <a:p>
            <a:r>
              <a:rPr lang="sk-SK" noProof="0" dirty="0"/>
              <a:t>Vytvoriť jednoznačné otázky s obhájiteľným kľúčom.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a:t>
            </a:r>
          </a:p>
          <a:p>
            <a:r>
              <a:rPr lang="sk-SK" noProof="0" dirty="0" err="1"/>
              <a:t>Formatívne</a:t>
            </a:r>
            <a:r>
              <a:rPr lang="sk-SK" noProof="0" dirty="0"/>
              <a:t> hodnotenie v tomto príklade chápeme ako využitie informácií o priebežnom učení na rozhodnutie o ďalšom kroku. Učiteľ najprv pomenuje cieľ a ukáže kritériá úspechu. Počas činnosti zisťuje, ako študenti postupujú. Informácie môže získať krátkou odpoveďou, rozborom postupu alebo rozhovorom. Samotné zozbieranie odpovedí ešte nestačí. Dôležité je, čo učiteľ a študent na základe informácie urobia.</a:t>
            </a:r>
          </a:p>
          <a:p>
            <a:r>
              <a:rPr lang="sk-SK" noProof="0" dirty="0"/>
              <a:t>V seminári študenti pripravujú argumentačný odsek. Kritériom je zrozumiteľné tvrdenie, relevantný dôkaz a vysvetlenie ich súvislosti. Spätná väzba „Dobrá práca“ je príjemná, ale neukazuje, čo zachovať alebo upraviť. Konkrétnejšia reakcia znie: „Tvrdenie je jasné. Pri druhom argumente doplňte, z ktorého podkladu vychádzate, a vysvetlite jeho vzťah k záveru.“ Študent následne odsek prepracuje.</a:t>
            </a:r>
          </a:p>
          <a:p>
            <a:r>
              <a:rPr lang="sk-SK" noProof="0" dirty="0"/>
              <a:t>Hodnotenie nemusí mať vždy podobu známky. Známka môže sumarizovať výkon, ale sama nemusí poskytovať návod na zlepšenie. Sebahodnotenie a rovesnícka spätná väzba vyžadujú zrozumiteľné kritériá a nácvik. V tomto modelovom príklade sa úspech overuje porovnaním pôvodného a upraveného odseku. Z jedného zlepšeného odseku nemožno automaticky vyvodiť dlhodobý účinok celej metódy. Podklad neobsahuje údaje o veľkosti účinku ani bibliografické odkazy.</a:t>
            </a:r>
          </a:p>
          <a:p>
            <a:r>
              <a:rPr lang="sk-SK" noProof="0" dirty="0"/>
              <a:t>&lt;/podklad&gt;</a:t>
            </a:r>
          </a:p>
          <a:p>
            <a:r>
              <a:rPr lang="sk-SK" noProof="0" dirty="0"/>
              <a:t>3. SLABÝ PROMPT – SKOPÍRUJTE</a:t>
            </a:r>
          </a:p>
          <a:p>
            <a:r>
              <a:rPr lang="sk-SK" noProof="0" dirty="0"/>
              <a:t>Urob test z tohto textu.</a:t>
            </a:r>
          </a:p>
          <a:p>
            <a:r>
              <a:rPr lang="sk-SK" noProof="0" dirty="0"/>
              <a:t>4. VYSVETLENIE NEDOSTATKOV</a:t>
            </a:r>
          </a:p>
          <a:p>
            <a:r>
              <a:rPr lang="sk-SK" noProof="0" dirty="0"/>
              <a:t>Neurčuje počet otázok, formát, </a:t>
            </a:r>
            <a:r>
              <a:rPr lang="sk-SK" noProof="0" dirty="0" err="1"/>
              <a:t>obtiažnosť</a:t>
            </a:r>
            <a:r>
              <a:rPr lang="sk-SK" noProof="0" dirty="0"/>
              <a:t> ani dôvody správnych odpovedí.</a:t>
            </a:r>
          </a:p>
          <a:p>
            <a:r>
              <a:rPr lang="sk-SK" noProof="0" dirty="0"/>
              <a:t>5. KVALITNÝ PROMPT – SKOPÍRUJTE</a:t>
            </a:r>
          </a:p>
          <a:p>
            <a:r>
              <a:rPr lang="sk-SK" noProof="0" dirty="0"/>
              <a:t>Výhradne z &lt;podklad&gt; vytvor štyri otázky A–D pre prvákov učiteľstva. Každá má práve jednu správnu odpoveď. Dve otázky overujú porozumenie a dve použitie v krátkej modelovej situácii. </a:t>
            </a:r>
            <a:r>
              <a:rPr lang="sk-SK" noProof="0" dirty="0" err="1"/>
              <a:t>Distraktory</a:t>
            </a:r>
            <a:r>
              <a:rPr lang="sk-SK" noProof="0" dirty="0"/>
              <a:t> majú byť vierohodné a obsahovo nesprávne, bez </a:t>
            </a:r>
            <a:r>
              <a:rPr lang="sk-SK" noProof="0" dirty="0" err="1"/>
              <a:t>nápovedy</a:t>
            </a:r>
            <a:r>
              <a:rPr lang="sk-SK" noProof="0" dirty="0"/>
              <a:t> dĺžkou. Najprv uveď test bez riešení. Potom oddelený kľúč, zdôvodnenie správnej odpovede, dôvod nesprávnosti ostatných možností a krátky úryvok podkladu. Správne odpovede rozlož medzi A–D.</a:t>
            </a:r>
          </a:p>
          <a:p>
            <a:r>
              <a:rPr lang="sk-SK" noProof="0" dirty="0"/>
              <a:t>6. NADVÄZUJÚCI PROMPT – SKOPÍRUJTE</a:t>
            </a:r>
          </a:p>
          <a:p>
            <a:r>
              <a:rPr lang="sk-SK" noProof="0" dirty="0"/>
              <a:t>Skontroluj každú otázku z pohľadu študenta, ktorý ju interpretuje doslovne. Hľadaj druhú obhájiteľnú odpoveď a informácie, ktoré podklad neobsahuje. Oprav chyby a uveď revidované znenie.</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Otázka: Ktorý krok najlepšie ukazuje využitie spätnej väzby? A: Pridelenie známky bez komentára. B: Odloženie komentára. C: Revízia argumentu podľa kritéria. D: Pochvala bez ďalšej činnosti. Kľúč: C, pretože študent podľa informácie mení svoju prácu.</a:t>
            </a:r>
          </a:p>
          <a:p>
            <a:r>
              <a:rPr lang="sk-SK" noProof="0" dirty="0"/>
              <a:t>8. KONTROLNÉ KRITÉRIÁ</a:t>
            </a:r>
          </a:p>
          <a:p>
            <a:r>
              <a:rPr lang="sk-SK" noProof="0" dirty="0"/>
              <a:t>1. Štyri otázky, každá má jediný obhájiteľný kľúč.</a:t>
            </a:r>
          </a:p>
          <a:p>
            <a:r>
              <a:rPr lang="sk-SK" noProof="0" dirty="0"/>
              <a:t>2. Dve otázky vyžadujú aplikáciu.</a:t>
            </a:r>
          </a:p>
          <a:p>
            <a:r>
              <a:rPr lang="sk-SK" noProof="0" dirty="0"/>
              <a:t>3. Všetky riešenia možno podložiť textom.</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Ktorý </a:t>
            </a:r>
            <a:r>
              <a:rPr lang="sk-SK" noProof="0" dirty="0" err="1"/>
              <a:t>distraktor</a:t>
            </a:r>
            <a:r>
              <a:rPr lang="sk-SK" noProof="0" dirty="0"/>
              <a:t> bol slabý a prečo ho študent ľahko vylúči?</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Prepojiť hodnotiace kritériá s dôkazmi zo študentského textu. Dôkaz z práce obmedzuje neodôvodnené hodnotiace úsudky.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„Ohodnoť túto prácu a napíš, či je študent dobrý.“ Jeho slabinou je toto: Žiada úsudok o osobe, nemá stupnicu a môže podporiť neodôvodnené známkovanie.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Štyri kritériá a tri rozlíšiteľné úrovne. Predbežné body podopiera úryvok. Spätná väzba žiada uskutočniteľnú revíziu.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9: Rubrika a </a:t>
            </a:r>
            <a:r>
              <a:rPr lang="sk-SK" noProof="0" dirty="0" err="1"/>
              <a:t>formatívna</a:t>
            </a:r>
            <a:r>
              <a:rPr lang="sk-SK" noProof="0" dirty="0"/>
              <a:t> spätná väzba</a:t>
            </a:r>
          </a:p>
          <a:p>
            <a:r>
              <a:rPr lang="sk-SK" noProof="0" dirty="0"/>
              <a:t>1. CIEĽ A ČAS</a:t>
            </a:r>
          </a:p>
          <a:p>
            <a:r>
              <a:rPr lang="sk-SK" noProof="0" dirty="0"/>
              <a:t>Prepojiť hodnotiace kritériá s dôkazmi zo študentského textu.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a:t>
            </a:r>
          </a:p>
          <a:p>
            <a:r>
              <a:rPr lang="sk-SK" noProof="0" dirty="0"/>
              <a:t>Zadanie seminárnej práce: Napíšte krátky argumentačný odsek o využití AI pri príprave pracovného listu. Uveďte jednu konkrétnu možnosť využitia, jednu hranicu alebo riziko a opíšte spôsob kontroly výstupu. Jasne oddeľte vlastný návrh od tvrdenia o preukázanom účinku. V tomto krátkom nácviku sa nevyžaduje literárna rešerš, ale nepodložené všeobecné závery treba obmedziť. Hodnotia sa vecná primeranosť, argumentácia, uskutočniteľnosť kontroly a jasnosť textu.</a:t>
            </a:r>
          </a:p>
          <a:p>
            <a:r>
              <a:rPr lang="sk-SK" noProof="0" dirty="0"/>
              <a:t>Modelová študentská práca: „AI je dobrá na všetko a učitelia už nebudú musieť pripravovať materiály. Pracovný list vytvorí za nás. Napríklad zadám tému vodný cyklus a dostanem otázky. Myslím si, že potom sa všetci žiaci naučia viac. Rizikom môže byť nesprávna odpoveď. Pred hodinou by som si otázky prečítal a zistil, či dávajú zmysel. Ak bude text pekný, môžem ho rovno použiť. AI teda určite zlepší každú vyučovaciu hodinu.“</a:t>
            </a:r>
          </a:p>
          <a:p>
            <a:r>
              <a:rPr lang="sk-SK" noProof="0" dirty="0"/>
              <a:t>Spätná väzba má študentovi pomôcť odsek prepracovať. Nemá hodnotiť jeho osobnosť, motiváciu ani predpoklady na štúdium. Vyučujúci chce najprv návrh rubriky a potom spätnú väzbu s odkazmi na konkrétne formulácie. Výsledné hodnotenie zostáva v kompetencii vyučujúceho. Zadanie neobsahuje záväznú klasifikačnú stupnicu fakulty.</a:t>
            </a:r>
          </a:p>
          <a:p>
            <a:r>
              <a:rPr lang="sk-SK" noProof="0" dirty="0"/>
              <a:t>&lt;/podklad&gt;</a:t>
            </a:r>
          </a:p>
          <a:p>
            <a:r>
              <a:rPr lang="sk-SK" noProof="0" dirty="0"/>
              <a:t>3. SLABÝ PROMPT – SKOPÍRUJTE</a:t>
            </a:r>
          </a:p>
          <a:p>
            <a:r>
              <a:rPr lang="sk-SK" noProof="0" dirty="0"/>
              <a:t>Ohodnoť túto prácu a napíš, či je študent dobrý.</a:t>
            </a:r>
          </a:p>
          <a:p>
            <a:r>
              <a:rPr lang="sk-SK" noProof="0" dirty="0"/>
              <a:t>4. VYSVETLENIE NEDOSTATKOV</a:t>
            </a:r>
          </a:p>
          <a:p>
            <a:r>
              <a:rPr lang="sk-SK" noProof="0" dirty="0"/>
              <a:t>Žiada úsudok o osobe, nemá stupnicu a môže podporiť neodôvodnené známkovanie.</a:t>
            </a:r>
          </a:p>
          <a:p>
            <a:r>
              <a:rPr lang="sk-SK" noProof="0" dirty="0"/>
              <a:t>5. KVALITNÝ PROMPT – SKOPÍRUJTE</a:t>
            </a:r>
          </a:p>
          <a:p>
            <a:r>
              <a:rPr lang="sk-SK" noProof="0" dirty="0"/>
              <a:t>Podľa zadania v &lt;podklad&gt; navrhni rubriku so štyrmi uvedenými kritériami a tromi úrovňami 0–2. Každú úroveň opíš pozorovateľným znakom. Rubriku označ ako návrh, nie fakultnú stupnicu. Potom ju aplikuj na modelovú prácu: kritérium, predbežné body, presný úryvok ako dôkaz a vysvetlenie. Nakoniec napíš študentovi spätnú väzbu do 130 slov s dvoma prioritami na revíziu. Vykaj mu. Nehodnoť osobnosť a neurčuj výslednú známku.</a:t>
            </a:r>
          </a:p>
          <a:p>
            <a:r>
              <a:rPr lang="sk-SK" noProof="0" dirty="0"/>
              <a:t>6. NADVÄZUJÚCI PROMPT – SKOPÍRUJTE</a:t>
            </a:r>
          </a:p>
          <a:p>
            <a:r>
              <a:rPr lang="sk-SK" noProof="0" dirty="0"/>
              <a:t>Over, či každý pridelený bod zodpovedá </a:t>
            </a:r>
            <a:r>
              <a:rPr lang="sk-SK" noProof="0" dirty="0" err="1"/>
              <a:t>deskriptoru</a:t>
            </a:r>
            <a:r>
              <a:rPr lang="sk-SK" noProof="0" dirty="0"/>
              <a:t> a citovanému úryvku. Pri neistote ju priznaj. Doplň konkrétny príklad opravy jednej vety, ale neprepíš celú prácu za študenta.</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Dôkaz: „Ak bude text pekný, môžem ho rovno použiť.“ Spätná väzba: Vzhľad neoveruje vecnú správnosť. Doplňte porovnanie otázok s učebným cieľom a správnych odpovedí s dôveryhodným podkladom.</a:t>
            </a:r>
          </a:p>
          <a:p>
            <a:r>
              <a:rPr lang="sk-SK" noProof="0" dirty="0"/>
              <a:t>8. KONTROLNÉ KRITÉRIÁ</a:t>
            </a:r>
          </a:p>
          <a:p>
            <a:r>
              <a:rPr lang="sk-SK" noProof="0" dirty="0"/>
              <a:t>1. Štyri kritériá a tri rozlíšiteľné úrovne.</a:t>
            </a:r>
          </a:p>
          <a:p>
            <a:r>
              <a:rPr lang="sk-SK" noProof="0" dirty="0"/>
              <a:t>2. Predbežné body podopiera úryvok.</a:t>
            </a:r>
          </a:p>
          <a:p>
            <a:r>
              <a:rPr lang="sk-SK" noProof="0" dirty="0"/>
              <a:t>3. Spätná väzba žiada uskutočniteľnú revíziu.</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Pri ktorom kritériu by sa mohli dvaja hodnotitelia rozchádzať?</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Spresniť výskumný zámer a pripraviť reprodukovateľný návrh hľadania. Návrh dotazu je príprava na rešerš, nie dôkaz o stave poznania.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„Priprav hľadanie štúdií, ktoré dokazujú, že AI zlepšuje spätnú väzbu.“ Jeho slabinou je toto: Navádza na potvrdzovanie záveru a zamieňa návrh vyhľadávania so skutočnými výsledkami.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Otázka nepredpokladá smer výsledku. Dotaz obsahuje synonymá a logické zoskupenie. Žiadne vymyslené štúdie ani predstierané vyhľadávanie.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10: Výskumná otázka a vyhľadávacia stratégia</a:t>
            </a:r>
          </a:p>
          <a:p>
            <a:r>
              <a:rPr lang="sk-SK" noProof="0" dirty="0"/>
              <a:t>1. CIEĽ A ČAS</a:t>
            </a:r>
          </a:p>
          <a:p>
            <a:r>
              <a:rPr lang="sk-SK" noProof="0" dirty="0"/>
              <a:t>Spresniť výskumný zámer a pripraviť reprodukovateľný návrh hľadania.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a:t>
            </a:r>
          </a:p>
          <a:p>
            <a:r>
              <a:rPr lang="sk-SK" noProof="0" dirty="0"/>
              <a:t>Výskumný zámer pracoviska sa týka používania generatívnej AI pri poskytovaní spätnej väzby študentom učiteľstva. Tím zvažuje malú pilotnú štúdiu v jednom seminári druhého ročníka. Zaujíma ho kvalita revízie argumentačného odseku po spätnej väzbe. Dostupný je jeden semester, dve seminárne skupiny a dobrovoľná účasť. Výskumníci zatiaľ nemajú určený nástroj merania, spôsob priradenia do skupín ani potvrdený počet účastníkov.</a:t>
            </a:r>
          </a:p>
          <a:p>
            <a:r>
              <a:rPr lang="sk-SK" noProof="0" dirty="0"/>
              <a:t>Prvou úlohou je spresniť otázku a pripraviť vyhľadávanie literatúry. Tím potrebuje rozlíšiť spätnú väzbu vytvorenú AI, spätnú väzbu učiteľa a spätnú väzbu spolužiaka. Výsledkom, ktorý chce skúmať, nie je len spokojnosť študentov, ale kvalita ich následnej revízie. Zaujímajú ho vysokoškolskí študenti učiteľstva, no pri nedostatku štúdií môže zvážiť širšie vysokoškolské prostredie.</a:t>
            </a:r>
          </a:p>
          <a:p>
            <a:r>
              <a:rPr lang="sk-SK" noProof="0" dirty="0"/>
              <a:t>Vyhľadávanie sa plánuje v databázach dostupných univerzite. Zatiaľ sa neuskutočnilo. Podklad neobsahuje žiadny zoznam štúdií ani výsledky rešerše. Potrebné sú anglické synonymá, návrh kombinácie pojmov a kritériá výberu. Tím musí neskôr overiť syntax v konkrétnej databáze, zaznamenať dátum hľadania a transparentne opísať výber zdrojov. Etické a organizačné podmienky pilotáže bude riešiť pred zberom údajov.</a:t>
            </a:r>
          </a:p>
          <a:p>
            <a:r>
              <a:rPr lang="sk-SK" noProof="0" dirty="0"/>
              <a:t>&lt;/podklad&gt;</a:t>
            </a:r>
          </a:p>
          <a:p>
            <a:r>
              <a:rPr lang="sk-SK" noProof="0" dirty="0"/>
              <a:t>3. SLABÝ PROMPT – SKOPÍRUJTE</a:t>
            </a:r>
          </a:p>
          <a:p>
            <a:r>
              <a:rPr lang="sk-SK" noProof="0" dirty="0"/>
              <a:t>Priprav hľadanie štúdií, ktoré dokazujú, že AI zlepšuje spätnú väzbu.</a:t>
            </a:r>
          </a:p>
          <a:p>
            <a:r>
              <a:rPr lang="sk-SK" noProof="0" dirty="0"/>
              <a:t>4. VYSVETLENIE NEDOSTATKOV</a:t>
            </a:r>
          </a:p>
          <a:p>
            <a:r>
              <a:rPr lang="sk-SK" noProof="0" dirty="0"/>
              <a:t>Navádza na potvrdzovanie záveru a zamieňa návrh vyhľadávania so skutočnými výsledkami.</a:t>
            </a:r>
          </a:p>
          <a:p>
            <a:r>
              <a:rPr lang="sk-SK" noProof="0" dirty="0"/>
              <a:t>5. KVALITNÝ PROMPT – SKOPÍRUJTE</a:t>
            </a:r>
          </a:p>
          <a:p>
            <a:r>
              <a:rPr lang="sk-SK" noProof="0" dirty="0"/>
              <a:t>Z &lt;podklad&gt; vytvor jednu neutrálnu hlavnú výskumnú otázku a dve </a:t>
            </a:r>
            <a:r>
              <a:rPr lang="sk-SK" noProof="0" dirty="0" err="1"/>
              <a:t>podotázky</a:t>
            </a:r>
            <a:r>
              <a:rPr lang="sk-SK" noProof="0" dirty="0"/>
              <a:t>. Rozlišuj populáciu, podobu spätnej väzby a výsledok revízie. Vytvor tabuľku anglických synoným a dva návrhy booleovského dotazu: užší a širší. Označ ich ako všeobecné návrhy bez overenia syntaxe databázy. Navrhni kritériá zaradenia a vyradenia. Nevytváraj citácie ani tvrdenia, že si vyhľadávanie vykonal. Pomenuj chýbajúce metodologické rozhodnutia.</a:t>
            </a:r>
          </a:p>
          <a:p>
            <a:r>
              <a:rPr lang="sk-SK" noProof="0" dirty="0"/>
              <a:t>6. NADVÄZUJÚCI PROMPT – SKOPÍRUJTE</a:t>
            </a:r>
          </a:p>
          <a:p>
            <a:r>
              <a:rPr lang="sk-SK" noProof="0" dirty="0"/>
              <a:t>Skontroluj, či otázka nepredpokladá pozitívny účinok. Vysvetli, ktorý blok pojmov možno vypustiť, ak užší dotaz vracia málo výsledkov, a čo tým stratíme na špecifickosti.</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Otázka: Ako sa líši kvalita revízie argumentačného odseku po spätnej väzbe AI a učiteľa u študentov učiteľstva? Návrh dotazu: ("</a:t>
            </a:r>
            <a:r>
              <a:rPr lang="sk-SK" noProof="0" dirty="0" err="1"/>
              <a:t>generative</a:t>
            </a:r>
            <a:r>
              <a:rPr lang="sk-SK" noProof="0" dirty="0"/>
              <a:t> AI" OR </a:t>
            </a:r>
            <a:r>
              <a:rPr lang="sk-SK" noProof="0" dirty="0" err="1"/>
              <a:t>ChatGPT</a:t>
            </a:r>
            <a:r>
              <a:rPr lang="sk-SK" noProof="0" dirty="0"/>
              <a:t>) AND feedback AND (</a:t>
            </a:r>
            <a:r>
              <a:rPr lang="sk-SK" noProof="0" dirty="0" err="1"/>
              <a:t>revision</a:t>
            </a:r>
            <a:r>
              <a:rPr lang="sk-SK" noProof="0" dirty="0"/>
              <a:t> OR "</a:t>
            </a:r>
            <a:r>
              <a:rPr lang="sk-SK" noProof="0" dirty="0" err="1"/>
              <a:t>writing</a:t>
            </a:r>
            <a:r>
              <a:rPr lang="sk-SK" noProof="0" dirty="0"/>
              <a:t> </a:t>
            </a:r>
            <a:r>
              <a:rPr lang="sk-SK" noProof="0" dirty="0" err="1"/>
              <a:t>quality</a:t>
            </a:r>
            <a:r>
              <a:rPr lang="sk-SK" noProof="0" dirty="0"/>
              <a:t>") AND ("</a:t>
            </a:r>
            <a:r>
              <a:rPr lang="sk-SK" noProof="0" dirty="0" err="1"/>
              <a:t>teacher</a:t>
            </a:r>
            <a:r>
              <a:rPr lang="sk-SK" noProof="0" dirty="0"/>
              <a:t> </a:t>
            </a:r>
            <a:r>
              <a:rPr lang="sk-SK" noProof="0" dirty="0" err="1"/>
              <a:t>education</a:t>
            </a:r>
            <a:r>
              <a:rPr lang="sk-SK" noProof="0" dirty="0"/>
              <a:t>" OR "</a:t>
            </a:r>
            <a:r>
              <a:rPr lang="sk-SK" noProof="0" dirty="0" err="1"/>
              <a:t>preservice</a:t>
            </a:r>
            <a:r>
              <a:rPr lang="sk-SK" noProof="0" dirty="0"/>
              <a:t> </a:t>
            </a:r>
            <a:r>
              <a:rPr lang="sk-SK" noProof="0" dirty="0" err="1"/>
              <a:t>teachers</a:t>
            </a:r>
            <a:r>
              <a:rPr lang="sk-SK" noProof="0" dirty="0"/>
              <a:t>").</a:t>
            </a:r>
          </a:p>
          <a:p>
            <a:r>
              <a:rPr lang="sk-SK" noProof="0" dirty="0"/>
              <a:t>8. KONTROLNÉ KRITÉRIÁ</a:t>
            </a:r>
          </a:p>
          <a:p>
            <a:r>
              <a:rPr lang="sk-SK" noProof="0" dirty="0"/>
              <a:t>1. Otázka nepredpokladá smer výsledku.</a:t>
            </a:r>
          </a:p>
          <a:p>
            <a:r>
              <a:rPr lang="sk-SK" noProof="0" dirty="0"/>
              <a:t>2. Dotaz obsahuje synonymá a logické zoskupenie.</a:t>
            </a:r>
          </a:p>
          <a:p>
            <a:r>
              <a:rPr lang="sk-SK" noProof="0" dirty="0"/>
              <a:t>3. Žiadne vymyslené štúdie ani predstierané vyhľadávanie.</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Ktoré rozhodnutie musí urobiť výskumný tím skôr, než začne zbierať údaje?</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Porovnať dizajn a hranice záverov bez dopĺňania údajov. Porovnanie štúdií začína tým, čo skutočne merali.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„Porovnaj štúdie a povedz, ktorá dokazuje, že AI funguje lepšie.“ Jeho slabinou je toto: Predpokladá dôkaz účinku a žiada poradie, ktoré údaje nepodporujú.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Nezamieňa sebaistotu s kvalitou textu. Uvádza chýbajúce údaje. Nepripisuje kauzalitu nepostačujúcim údajom.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11: Porovnanie dvoch abstraktov</a:t>
            </a:r>
          </a:p>
          <a:p>
            <a:r>
              <a:rPr lang="sk-SK" noProof="0" dirty="0"/>
              <a:t>1. CIEĽ A ČAS</a:t>
            </a:r>
          </a:p>
          <a:p>
            <a:r>
              <a:rPr lang="sk-SK" noProof="0" dirty="0"/>
              <a:t>Porovnať dizajn a hranice záverov bez dopĺňania údajov.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Modelové materiály vytvorené na účely školenia. Oba abstrakty sú fiktívne, nejde o publikované štúdie.</a:t>
            </a:r>
          </a:p>
          <a:p>
            <a:r>
              <a:rPr lang="sk-SK" noProof="0" dirty="0"/>
              <a:t>Abstrakt A: Cieľom modelového skúmania bolo opísať súvislosť medzi používaním AI a sebaistotou pri akademickom písaní. Jednorazový dotazník vyplnilo 120 dobrovoľníkov z jedného programu učiteľstva. Respondenti uvádzali frekvenciu používania AI a vlastnú sebaistotu. Častejší používatelia uvádzali vyššiu sebaistotu. Abstrakt neobsahuje veľkosť súvislosti, interval spoľahlivosti ani údaje o kvalite ich textov. Autori modelového opisu upozorňujú na dobrovoľný výber a sebahodnotenie. Z údajov nemožno rozhodnúť, či AI spôsobila zmenu sebaistoty.</a:t>
            </a:r>
          </a:p>
          <a:p>
            <a:r>
              <a:rPr lang="sk-SK" noProof="0" dirty="0"/>
              <a:t>Abstrakt B: Cieľom modelovej pilotáže bolo porovnať revízie argumentačných odsekov po dvoch druhoch spätnej väzby. Dve existujúce seminárne skupiny, spolu 42 študentov, dostali spätnú väzbu učiteľa alebo AI. Náhodné priradenie sa neuskutočnilo. Hodnotitelia posudzovali anonymizované pôvodné a upravené texty podľa spoločnej rubriky bez informácie o skupine. V oboch skupinách sa priemerné hodnotenie po revízii zvýšilo. Abstrakt neuvádza veľkosť rozdielu medzi skupinami, jeho neistotu ani vstupnú porovnateľnosť. Nie je preto možné uzavrieť, ktorá forma spätnej väzby bola účinnejšia. Obmedzeniami sú malý súbor a možné rozdiely medzi existujúcimi skupinami.</a:t>
            </a:r>
          </a:p>
          <a:p>
            <a:r>
              <a:rPr lang="sk-SK" noProof="0" dirty="0"/>
              <a:t>&lt;/podklad&gt;</a:t>
            </a:r>
          </a:p>
          <a:p>
            <a:r>
              <a:rPr lang="sk-SK" noProof="0" dirty="0"/>
              <a:t>3. SLABÝ PROMPT – SKOPÍRUJTE</a:t>
            </a:r>
          </a:p>
          <a:p>
            <a:r>
              <a:rPr lang="sk-SK" noProof="0" dirty="0"/>
              <a:t>Porovnaj štúdie a povedz, ktorá dokazuje, že AI funguje lepšie.</a:t>
            </a:r>
          </a:p>
          <a:p>
            <a:r>
              <a:rPr lang="sk-SK" noProof="0" dirty="0"/>
              <a:t>4. VYSVETLENIE NEDOSTATKOV</a:t>
            </a:r>
          </a:p>
          <a:p>
            <a:r>
              <a:rPr lang="sk-SK" noProof="0" dirty="0"/>
              <a:t>Predpokladá dôkaz účinku a žiada poradie, ktoré údaje nepodporujú.</a:t>
            </a:r>
          </a:p>
          <a:p>
            <a:r>
              <a:rPr lang="sk-SK" noProof="0" dirty="0"/>
              <a:t>5. KVALITNÝ PROMPT – SKOPÍRUJTE</a:t>
            </a:r>
          </a:p>
          <a:p>
            <a:r>
              <a:rPr lang="sk-SK" noProof="0" dirty="0"/>
              <a:t>Porovnaj dva fiktívne abstrakty v &lt;podklad&gt; v tabuľke: cieľ, výber súboru, dizajn, meraný výsledok, uvedené zistenie, chýbajúce údaje a limity. Pri každom tvrdení o zistení uveď krátky presný úryvok. Neprítomný údaj označ „v abstrakte neuvedené“. Potom v 100 slovách vysvetli, čo možno a nemožno vyvodiť o účinku AI. Nevytváraj citácie ani veľkosti účinku.</a:t>
            </a:r>
          </a:p>
          <a:p>
            <a:r>
              <a:rPr lang="sk-SK" noProof="0" dirty="0"/>
              <a:t>6. NADVÄZUJÚCI PROMPT – SKOPÍRUJTE</a:t>
            </a:r>
          </a:p>
          <a:p>
            <a:r>
              <a:rPr lang="sk-SK" noProof="0" dirty="0"/>
              <a:t>Oddeľ v závere tri typy viet: údaj z abstraktu, metodologická interpretácia a hypotéza pre ďalší výskum. Každý typ označ. Odstráň neodôvodnené poradie účinnosti.</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A meria sebaistotu, B hodnotenú revíziu textu. Zistenie B: „V oboch skupinách sa priemerné hodnotenie po revízii zvýšilo.“ Interpretácia: bez uvedeného porovnania a vstupnej porovnateľnosti nemožno určiť nadradenosť AI.</a:t>
            </a:r>
          </a:p>
          <a:p>
            <a:r>
              <a:rPr lang="sk-SK" noProof="0" dirty="0"/>
              <a:t>8. KONTROLNÉ KRITÉRIÁ</a:t>
            </a:r>
          </a:p>
          <a:p>
            <a:r>
              <a:rPr lang="sk-SK" noProof="0" dirty="0"/>
              <a:t>1. Nezamieňa sebaistotu s kvalitou textu.</a:t>
            </a:r>
          </a:p>
          <a:p>
            <a:r>
              <a:rPr lang="sk-SK" noProof="0" dirty="0"/>
              <a:t>2. Uvádza chýbajúce údaje.</a:t>
            </a:r>
          </a:p>
          <a:p>
            <a:r>
              <a:rPr lang="sk-SK" noProof="0" dirty="0"/>
              <a:t>3. Nepripisuje kauzalitu nepostačujúcim údajom.</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Ktorá odpoveď znela presvedčivo, hoci prekračovala abstrakty?</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tomto cvičení sa sústreďte na nasledujúcu zručnosť: Vytvoriť kontrolovateľný návrh kódov s väzbou na výroky. Kódovanie je interpretačné rozhodovanie, ktoré musí zostať </a:t>
            </a:r>
            <a:r>
              <a:rPr lang="sk-SK" noProof="0" dirty="0" err="1"/>
              <a:t>dohľadateľné</a:t>
            </a:r>
            <a:r>
              <a:rPr lang="sk-SK" noProof="0" dirty="0"/>
              <a:t>. Úplné zadanie vrátane vstupného textu nájdete v poznámkach nasledujúcej snímky. Obe porovnávané zadania pracujú s tým istým podkladom. Mení sa ich presnosť, nie téma ani zdrojový materiál.</a:t>
            </a:r>
          </a:p>
          <a:p>
            <a:r>
              <a:rPr lang="sk-SK" noProof="0" dirty="0"/>
              <a:t>Slabý </a:t>
            </a:r>
            <a:r>
              <a:rPr lang="sk-SK" noProof="0" dirty="0" err="1"/>
              <a:t>prompt</a:t>
            </a:r>
            <a:r>
              <a:rPr lang="sk-SK" noProof="0" dirty="0"/>
              <a:t> znie: „Analyzuj odpovede a napíš, čo si myslia naši zamestnanci.“ Jeho slabinou je toto: Neurčuje postup, žiada neprimerané zovšeobecnenie a môže stratiť väzbu na výroky. Neznamená to, že každá odpoveď na krátke zadanie bude nesprávna. Problémom je, že modelu chýbajú rozhodujúce informácie alebo zadanie smeruje k neprimeranému záveru. Kvalitný </a:t>
            </a:r>
            <a:r>
              <a:rPr lang="sk-SK" noProof="0" dirty="0" err="1"/>
              <a:t>prompt</a:t>
            </a:r>
            <a:r>
              <a:rPr lang="sk-SK" noProof="0" dirty="0"/>
              <a:t> má tieto možnosti obmedziť a sprístupniť výsledok kontrole.</a:t>
            </a:r>
          </a:p>
          <a:p>
            <a:r>
              <a:rPr lang="sk-SK" noProof="0" dirty="0"/>
              <a:t>Pred odoslaním odhadnite, ktorá požiadavka bude mať najväčší vplyv. Potom ju porovnajte s reálnou odpoveďou. Ak zmena nepomohla, nehodnoťte len formuláciu zadania. Skontrolujte aj to, či vstup obsahuje údaje potrebné na splnenie úlohy. Chýbajúci dôkaz nevznikne tým, že oň požiadate dôraznejšie.</a:t>
            </a:r>
          </a:p>
          <a:p>
            <a:r>
              <a:rPr lang="sk-SK" noProof="0" dirty="0"/>
              <a:t>Pri rozbore výsledku využite najmä tieto kritériá: Každý kód má definíciu a dôkaz. Počty odkazujú na jedinečné ID. Viacnásobné kódovanie a neistota sú priznané. Všímajte si konkrétne vety a položky, nie celkový dojem. Na záver si odložte jednu vetu z </a:t>
            </a:r>
            <a:r>
              <a:rPr lang="sk-SK" noProof="0" dirty="0" err="1"/>
              <a:t>promptu</a:t>
            </a:r>
            <a:r>
              <a:rPr lang="sk-SK" noProof="0" dirty="0"/>
              <a:t>, ktorú by ste mohli znovu použiť vo vlastnej práci, a stručne si zdôvodnite jej účel.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12: Predbežné kódovanie otvorených odpovedí</a:t>
            </a:r>
          </a:p>
          <a:p>
            <a:r>
              <a:rPr lang="sk-SK" noProof="0" dirty="0"/>
              <a:t>1. CIEĽ A ČAS</a:t>
            </a:r>
          </a:p>
          <a:p>
            <a:r>
              <a:rPr lang="sk-SK" noProof="0" dirty="0"/>
              <a:t>Vytvoriť kontrolovateľný návrh kódov s väzbou na výroky. Nácvik: 8 minút. Príprava 1 minúta, slabý </a:t>
            </a:r>
            <a:r>
              <a:rPr lang="sk-SK" noProof="0" dirty="0" err="1"/>
              <a:t>prompt</a:t>
            </a:r>
            <a:r>
              <a:rPr lang="sk-SK" noProof="0" dirty="0"/>
              <a:t> 2 minúty, kvalitný </a:t>
            </a:r>
            <a:r>
              <a:rPr lang="sk-SK" noProof="0" dirty="0" err="1"/>
              <a:t>prompt</a:t>
            </a:r>
            <a:r>
              <a:rPr lang="sk-SK" noProof="0" dirty="0"/>
              <a:t> 2 minúty, nadväzujúca oprava 2 minúty, reflexia 1 minúta. Pracujte jednotlivo alebo vo dvojici.</a:t>
            </a:r>
          </a:p>
          <a:p>
            <a:r>
              <a:rPr lang="sk-SK" noProof="0" dirty="0"/>
              <a:t>POSTUP KOPÍROVANIA</a:t>
            </a:r>
          </a:p>
          <a:p>
            <a:r>
              <a:rPr lang="sk-SK" noProof="0" dirty="0"/>
              <a:t>Do prvej novej konverzácie vložte celý vstupný blok vrátane značiek &lt;podklad&gt; a &lt;/podklad&gt; a pripojte slabý </a:t>
            </a:r>
            <a:r>
              <a:rPr lang="sk-SK" noProof="0" dirty="0" err="1"/>
              <a:t>prompt</a:t>
            </a:r>
            <a:r>
              <a:rPr lang="sk-SK" noProof="0" dirty="0"/>
              <a:t>. Odošlite ich spolu v jednej správe. Do druhej novej konverzácie vložte úplne rovnaký vstup a kvalitný </a:t>
            </a:r>
            <a:r>
              <a:rPr lang="sk-SK" noProof="0" dirty="0" err="1"/>
              <a:t>prompt</a:t>
            </a:r>
            <a:r>
              <a:rPr lang="sk-SK" noProof="0" dirty="0"/>
              <a:t>, opäť v jednej správe. Nadväzujúci </a:t>
            </a:r>
            <a:r>
              <a:rPr lang="sk-SK" noProof="0" dirty="0" err="1"/>
              <a:t>prompt</a:t>
            </a:r>
            <a:r>
              <a:rPr lang="sk-SK" noProof="0" dirty="0"/>
              <a:t> odošlite v druhej konverzácii až po odpovedi. Ak je to možné, zachovajte rovnaký model a nastavenia. Ide o nácvik, nie experimentálne porovnanie modelov.</a:t>
            </a:r>
          </a:p>
          <a:p>
            <a:r>
              <a:rPr lang="sk-SK" noProof="0" dirty="0"/>
              <a:t>2. VSTUPNÝ TEXT – SKOPÍRUJTE CELÝ BLOK</a:t>
            </a:r>
          </a:p>
          <a:p>
            <a:r>
              <a:rPr lang="sk-SK" noProof="0" dirty="0"/>
              <a:t>&lt;podklad&gt;</a:t>
            </a:r>
          </a:p>
          <a:p>
            <a:r>
              <a:rPr lang="sk-SK" noProof="0" dirty="0"/>
              <a:t>Modelový materiál vytvorený na účely školenia. Fiktívne odpovede na otázku: Ktoré činnosti by ste chceli zjednodušiť pomocou AI a čoho sa obávate?</a:t>
            </a:r>
          </a:p>
          <a:p>
            <a:r>
              <a:rPr lang="sk-SK" noProof="0" dirty="0"/>
              <a:t>R01: Chcem rýchlejšie pripraviť osnovu prednášky, ale fakty si musím overiť.</a:t>
            </a:r>
          </a:p>
          <a:p>
            <a:r>
              <a:rPr lang="sk-SK" noProof="0" dirty="0"/>
              <a:t>R02: Potrebujem upravovať pracovné listy pre rôzne skupiny študentov.</a:t>
            </a:r>
          </a:p>
          <a:p>
            <a:r>
              <a:rPr lang="sk-SK" noProof="0" dirty="0"/>
              <a:t>R03: Pomohlo by mi jazykové prepracovanie abstraktu v angličtine bez zmeny významu.</a:t>
            </a:r>
          </a:p>
          <a:p>
            <a:r>
              <a:rPr lang="sk-SK" noProof="0" dirty="0"/>
              <a:t>R04: Chcem návrhy spätnej väzby, konečné hodnotenie si však nechám.</a:t>
            </a:r>
          </a:p>
          <a:p>
            <a:r>
              <a:rPr lang="sk-SK" noProof="0" dirty="0"/>
              <a:t>R05: Najviac času mi berie vyhľadávanie literatúry. Bojím sa vymyslených citácií.</a:t>
            </a:r>
          </a:p>
          <a:p>
            <a:r>
              <a:rPr lang="sk-SK" noProof="0" dirty="0"/>
              <a:t>R06: Skúsil by som otázky do testu, no musím preveriť, či majú jedinú odpoveď.</a:t>
            </a:r>
          </a:p>
          <a:p>
            <a:r>
              <a:rPr lang="sk-SK" noProof="0" dirty="0"/>
              <a:t>R07: AI zatiaľ nepoužívam. Neviem, kde začať a čo do nej môžem vložiť.</a:t>
            </a:r>
          </a:p>
          <a:p>
            <a:r>
              <a:rPr lang="sk-SK" noProof="0" dirty="0"/>
              <a:t>R08: Hodili by sa mi prehľady otvorených odpovedí. Údaje nechcem posielať bez kontroly.</a:t>
            </a:r>
          </a:p>
          <a:p>
            <a:r>
              <a:rPr lang="sk-SK" noProof="0" dirty="0"/>
              <a:t>R09: Chcem menej administratívy, napríklad návrhy oznamov pre študentov.</a:t>
            </a:r>
          </a:p>
          <a:p>
            <a:r>
              <a:rPr lang="sk-SK" noProof="0" dirty="0"/>
              <a:t>R10: Materiály pripravím rýchlejšie, ale opravy výstupov mi niekedy zaberú rovnako dlho.</a:t>
            </a:r>
          </a:p>
          <a:p>
            <a:r>
              <a:rPr lang="sk-SK" noProof="0" dirty="0"/>
              <a:t>R11: Ocenil by som modelové situácie do seminárov a podnety na diskusiu.</a:t>
            </a:r>
          </a:p>
          <a:p>
            <a:r>
              <a:rPr lang="sk-SK" noProof="0" dirty="0"/>
              <a:t>R12: Jazykové úpravy používam rád, pri analýze výskumných dát si zatiaľ neverím.</a:t>
            </a:r>
          </a:p>
          <a:p>
            <a:r>
              <a:rPr lang="sk-SK" noProof="0" dirty="0"/>
              <a:t>Súbor slúži iba na nácvik predbežného kódovania. Každá odpoveď môže obsahovať viac tém. Počty opisujú tento modelový súbor, nie zamestnancov univerzity.</a:t>
            </a:r>
          </a:p>
          <a:p>
            <a:r>
              <a:rPr lang="sk-SK" noProof="0" dirty="0"/>
              <a:t>&lt;/podklad&gt;</a:t>
            </a:r>
          </a:p>
          <a:p>
            <a:r>
              <a:rPr lang="sk-SK" noProof="0" dirty="0"/>
              <a:t>3. SLABÝ PROMPT – SKOPÍRUJTE</a:t>
            </a:r>
          </a:p>
          <a:p>
            <a:r>
              <a:rPr lang="sk-SK" noProof="0" dirty="0"/>
              <a:t>Analyzuj odpovede a napíš, čo si myslia naši zamestnanci.</a:t>
            </a:r>
          </a:p>
          <a:p>
            <a:r>
              <a:rPr lang="sk-SK" noProof="0" dirty="0"/>
              <a:t>4. VYSVETLENIE NEDOSTATKOV</a:t>
            </a:r>
          </a:p>
          <a:p>
            <a:r>
              <a:rPr lang="sk-SK" noProof="0" dirty="0"/>
              <a:t>Neurčuje postup, žiada neprimerané zovšeobecnenie a môže stratiť väzbu na výroky.</a:t>
            </a:r>
          </a:p>
          <a:p>
            <a:r>
              <a:rPr lang="sk-SK" noProof="0" dirty="0"/>
              <a:t>5. KVALITNÝ PROMPT – SKOPÍRUJTE</a:t>
            </a:r>
          </a:p>
          <a:p>
            <a:r>
              <a:rPr lang="sk-SK" noProof="0" dirty="0"/>
              <a:t>Urob predbežné induktívne kódovanie 12 fiktívnych odpovedí v &lt;podklad&gt;. Najprv navrhni </a:t>
            </a:r>
            <a:r>
              <a:rPr lang="sk-SK" noProof="0" dirty="0" err="1"/>
              <a:t>kódovník</a:t>
            </a:r>
            <a:r>
              <a:rPr lang="sk-SK" noProof="0" dirty="0"/>
              <a:t>: názov kódu, definícia, pravidlo zaradenia a príklad. Oddeľ zamýšľané použitie a obavy. Jednej odpovedi môžeš priradiť viac kódov. Vytvor tabuľku ID, presný úryvok, kódy a neistota. Potom spočítaj počet odlišných respondentov v každom kóde, vždy s ID. Súčet kódov nemusí byť 12. Nevyvodzuj závery o celej univerzite. Výstup označ ako návrh na kontrolu výskumníkom.</a:t>
            </a:r>
          </a:p>
          <a:p>
            <a:r>
              <a:rPr lang="sk-SK" noProof="0" dirty="0"/>
              <a:t>6. NADVÄZUJÚCI PROMPT – SKOPÍRUJTE</a:t>
            </a:r>
          </a:p>
          <a:p>
            <a:r>
              <a:rPr lang="sk-SK" noProof="0" dirty="0"/>
              <a:t>Prepočítaj kód jazykové úpravy z konkrétnych ID. Preskúmaj hraničné odpovede R07, R10 a R12. Navrhni alternatívne kódovanie jednej z nich a vysvetli, ako zmení interpretáciu.</a:t>
            </a:r>
          </a:p>
          <a:p>
            <a:r>
              <a:rPr lang="sk-SK" noProof="0" dirty="0"/>
              <a:t>7. UKÁŽKA OČAKÁVANÉHO VÝSTUPU</a:t>
            </a:r>
          </a:p>
          <a:p>
            <a:r>
              <a:rPr lang="sk-SK" noProof="0" dirty="0"/>
              <a:t>Autorská ilustrácia možného výsledku alebo jeho časti. Nie je garantovanou odpoveďou </a:t>
            </a:r>
            <a:r>
              <a:rPr lang="sk-SK" noProof="0" dirty="0" err="1"/>
              <a:t>ChatGPT</a:t>
            </a:r>
            <a:r>
              <a:rPr lang="sk-SK" noProof="0" dirty="0"/>
              <a:t> ani úplným vzorom každej požadovanej položky.</a:t>
            </a:r>
          </a:p>
          <a:p>
            <a:r>
              <a:rPr lang="sk-SK" noProof="0" dirty="0"/>
              <a:t>Kód jazykové úpravy: R03 a R12, teda 2 z 12 respondentov. R10 môže niesť kód príprava materiálov aj náklady kontroly. Ide o predbežnú interpretáciu modelových odpovedí.</a:t>
            </a:r>
          </a:p>
          <a:p>
            <a:r>
              <a:rPr lang="sk-SK" noProof="0" dirty="0"/>
              <a:t>8. KONTROLNÉ KRITÉRIÁ</a:t>
            </a:r>
          </a:p>
          <a:p>
            <a:r>
              <a:rPr lang="sk-SK" noProof="0" dirty="0"/>
              <a:t>1. Každý kód má definíciu a dôkaz.</a:t>
            </a:r>
          </a:p>
          <a:p>
            <a:r>
              <a:rPr lang="sk-SK" noProof="0" dirty="0"/>
              <a:t>2. Počty odkazujú na jedinečné ID.</a:t>
            </a:r>
          </a:p>
          <a:p>
            <a:r>
              <a:rPr lang="sk-SK" noProof="0" dirty="0"/>
              <a:t>3. Viacnásobné kódovanie a neistota sú priznané.</a:t>
            </a:r>
          </a:p>
          <a:p>
            <a:r>
              <a:rPr lang="sk-SK" noProof="0" dirty="0"/>
              <a:t>Otvorte pôvodný podklad a overte vecné tvrdenia. Ak model sám vyhlási, že všetko splnil, prijmite to až po kontrole. Zapíšte jednu úpravu, ktorú by ste pred použitím výsledku vykonali.</a:t>
            </a:r>
          </a:p>
          <a:p>
            <a:r>
              <a:rPr lang="sk-SK" noProof="0" dirty="0"/>
              <a:t>9. REFLEXIA</a:t>
            </a:r>
          </a:p>
          <a:p>
            <a:r>
              <a:rPr lang="sk-SK" noProof="0" dirty="0"/>
              <a:t>Pri ktorom výroku by ste ako výskumník zmenili návrh AI?</a:t>
            </a:r>
          </a:p>
          <a:p>
            <a:r>
              <a:rPr lang="sk-SK" noProof="0" dirty="0"/>
              <a:t>Porovnajte odpovede na rovnakú úlohu. Pomenujte konkrétnu odlišnosť a vysvetlite, či ju pravdepodobne ovplyvnila doplnená požiadavka. Z jedného porovnania nerobte všeobecný záver o spoľahlivosti modelu.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Workshop sa sústreďuje na textové zadávanie a neuvádza dostupnosť konkrétnych modelov, platených funkcií ani meniace sa názvy prvkov rozhrania.</a:t>
            </a:r>
          </a:p>
          <a:p>
            <a:r>
              <a:rPr lang="sk-SK" noProof="0" dirty="0"/>
              <a:t>1. </a:t>
            </a:r>
            <a:r>
              <a:rPr lang="sk-SK" noProof="0" dirty="0" err="1"/>
              <a:t>OpenAI</a:t>
            </a:r>
            <a:r>
              <a:rPr lang="sk-SK" noProof="0" dirty="0"/>
              <a:t>. </a:t>
            </a:r>
            <a:r>
              <a:rPr lang="sk-SK" noProof="0" dirty="0" err="1"/>
              <a:t>Prompt</a:t>
            </a:r>
            <a:r>
              <a:rPr lang="sk-SK" noProof="0" dirty="0"/>
              <a:t> </a:t>
            </a:r>
            <a:r>
              <a:rPr lang="sk-SK" noProof="0" dirty="0" err="1"/>
              <a:t>engineering</a:t>
            </a:r>
            <a:r>
              <a:rPr lang="sk-SK" noProof="0" dirty="0"/>
              <a:t> </a:t>
            </a:r>
            <a:r>
              <a:rPr lang="sk-SK" noProof="0" dirty="0" err="1"/>
              <a:t>best</a:t>
            </a:r>
            <a:r>
              <a:rPr lang="sk-SK" noProof="0" dirty="0"/>
              <a:t> </a:t>
            </a:r>
            <a:r>
              <a:rPr lang="sk-SK" noProof="0" dirty="0" err="1"/>
              <a:t>practices</a:t>
            </a:r>
            <a:r>
              <a:rPr lang="sk-SK" noProof="0" dirty="0"/>
              <a:t> </a:t>
            </a:r>
            <a:r>
              <a:rPr lang="sk-SK" noProof="0" dirty="0" err="1"/>
              <a:t>for</a:t>
            </a:r>
            <a:r>
              <a:rPr lang="sk-SK" noProof="0" dirty="0"/>
              <a:t> </a:t>
            </a:r>
            <a:r>
              <a:rPr lang="sk-SK" noProof="0" dirty="0" err="1"/>
              <a:t>ChatGPT</a:t>
            </a:r>
            <a:r>
              <a:rPr lang="sk-SK" noProof="0" dirty="0"/>
              <a:t>. https://help.openai.com/en/articles/10032626-prompt-engineering-best-practices-for-chatgpt</a:t>
            </a:r>
          </a:p>
          <a:p>
            <a:r>
              <a:rPr lang="sk-SK" noProof="0" dirty="0"/>
              <a:t>Oficiálna stránka vysvetľuje </a:t>
            </a:r>
            <a:r>
              <a:rPr lang="sk-SK" noProof="0" dirty="0" err="1"/>
              <a:t>prompt</a:t>
            </a:r>
            <a:r>
              <a:rPr lang="sk-SK" noProof="0" dirty="0"/>
              <a:t> a odporúča konkrétne zadanie s kontextom aj postupné spresňovanie podľa výsledku. V školení slúži ako opora všeobecných princípov. Šesťčlenná štruktúra </a:t>
            </a:r>
            <a:r>
              <a:rPr lang="sk-SK" noProof="0" dirty="0" err="1"/>
              <a:t>promptu</a:t>
            </a:r>
            <a:r>
              <a:rPr lang="sk-SK" noProof="0" dirty="0"/>
              <a:t> a jednotlivé cvičenia sú vlastné didaktické návrhy, nie doslovný prepis tejto stránky. Odporúčania neposkytujú záruku bezchybnej odpovede.</a:t>
            </a:r>
          </a:p>
          <a:p>
            <a:r>
              <a:rPr lang="sk-SK" noProof="0" dirty="0"/>
              <a:t>2. </a:t>
            </a:r>
            <a:r>
              <a:rPr lang="sk-SK" noProof="0" dirty="0" err="1"/>
              <a:t>Miao</a:t>
            </a:r>
            <a:r>
              <a:rPr lang="sk-SK" noProof="0" dirty="0"/>
              <a:t>, F., &amp; Holmes, W. (2023). </a:t>
            </a:r>
            <a:r>
              <a:rPr lang="sk-SK" noProof="0" dirty="0" err="1"/>
              <a:t>Guidance</a:t>
            </a:r>
            <a:r>
              <a:rPr lang="sk-SK" noProof="0" dirty="0"/>
              <a:t> </a:t>
            </a:r>
            <a:r>
              <a:rPr lang="sk-SK" noProof="0" dirty="0" err="1"/>
              <a:t>for</a:t>
            </a:r>
            <a:r>
              <a:rPr lang="sk-SK" noProof="0" dirty="0"/>
              <a:t> </a:t>
            </a:r>
            <a:r>
              <a:rPr lang="sk-SK" noProof="0" dirty="0" err="1"/>
              <a:t>generative</a:t>
            </a:r>
            <a:r>
              <a:rPr lang="sk-SK" noProof="0" dirty="0"/>
              <a:t> AI in </a:t>
            </a:r>
            <a:r>
              <a:rPr lang="sk-SK" noProof="0" dirty="0" err="1"/>
              <a:t>education</a:t>
            </a:r>
            <a:r>
              <a:rPr lang="sk-SK" noProof="0" dirty="0"/>
              <a:t> and </a:t>
            </a:r>
            <a:r>
              <a:rPr lang="sk-SK" noProof="0" dirty="0" err="1"/>
              <a:t>research</a:t>
            </a:r>
            <a:r>
              <a:rPr lang="sk-SK" noProof="0" dirty="0"/>
              <a:t>. UNESCO. https://www.unesco.org/en/articles/guidance-generative-ai-education-and-research</a:t>
            </a:r>
          </a:p>
          <a:p>
            <a:r>
              <a:rPr lang="sk-SK" noProof="0" dirty="0"/>
              <a:t>Publikácia poskytuje rámec používania generatívnej AI vo vzdelávaní a výskume s dôrazom na človeka, ochranu údajov a posudzovanie vhodnosti využitia. V tomto školení podopiera všeobecný dôraz na ľudskú zodpovednosť. Nie je zdrojom fiktívnych výsledkov alebo univerzitných pravidiel.</a:t>
            </a:r>
          </a:p>
          <a:p>
            <a:r>
              <a:rPr lang="sk-SK" noProof="0" dirty="0"/>
              <a:t>Modelové texty, abstrakty, odpovede respondentov a ilustračné výsledky vznikli výlučne na účely nácviku. Nepoužívajte ich ako publikované empirické dôkazy. Pri reálnej vedeckej práci vyhľadajte pôvodné štúdie, prečítajte ich metódy a výsledky a overte bibliografické údaje. Pri prenose cvičení do vlastného predmetu znovu posúďte cieľ, náročnosť a primeranosť podkladov konkrétnym študentom.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9BD49BD3-1BF3-4381-AAAF-58A97F7DC696}"/>
              </a:ext>
            </a:extLst>
          </p:cNvPr>
          <p:cNvSpPr>
            <a:spLocks noGrp="1"/>
          </p:cNvSpPr>
          <p:nvPr/>
        </p:nvSpPr>
        <p:spPr>
          <a:xfrm>
            <a:off x="5791200" y="22098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CD13D62F-5886-482C-A748-B1F9A6225343}"/>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Subtitle">
            <a:extLst>
              <a:ext uri="{FF2B5EF4-FFF2-40B4-BE49-F238E27FC236}">
                <a16:creationId xmlns:a16="http://schemas.microsoft.com/office/drawing/2014/main" id="{0CCC426D-3248-4DE1-9C7A-0BFA5EEB5154}"/>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id="{C71686F4-D4C5-4093-BF77-7B846C5809C5}"/>
              </a:ext>
            </a:extLst>
          </p:cNvPr>
          <p:cNvSpPr>
            <a:spLocks noGrp="1"/>
          </p:cNvSpPr>
          <p:nvPr/>
        </p:nvSpPr>
        <p:spPr>
          <a:xfrm>
            <a:off x="5791200" y="2476500"/>
            <a:ext cx="609600" cy="38100"/>
          </a:xfrm>
          <a:prstGeom prst="rect">
            <a:avLst/>
          </a:prstGeom>
          <a:solidFill>
            <a:schemeClr val="accent1"/>
          </a:solidFill>
          <a:ln>
            <a:noFill/>
            <a:prstDash val="solid"/>
          </a:ln>
        </p:spPr>
      </p:sp>
      <p:sp>
        <p:nvSpPr>
          <p:cNvPr id="2" name="Section title">
            <a:extLst>
              <a:ext uri="{FF2B5EF4-FFF2-40B4-BE49-F238E27FC236}">
                <a16:creationId xmlns:a16="http://schemas.microsoft.com/office/drawing/2014/main" id="{A98D5589-F288-45DD-B966-5B3503549C2B}"/>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9704D36D-86B5-441E-97FF-6F2AB4380B97}"/>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285CDA01-4401-4308-832D-92E4B4F7867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Body">
            <a:extLst>
              <a:ext uri="{FF2B5EF4-FFF2-40B4-BE49-F238E27FC236}">
                <a16:creationId xmlns:a16="http://schemas.microsoft.com/office/drawing/2014/main" id="{9FAB7645-C3B2-4FEB-9A99-2526989AF71A}"/>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5" name="Accent rule">
            <a:extLst>
              <a:ext uri="{FF2B5EF4-FFF2-40B4-BE49-F238E27FC236}">
                <a16:creationId xmlns:a16="http://schemas.microsoft.com/office/drawing/2014/main" id="{F259418B-9AAD-4AB7-A745-1EF9238D6584}"/>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AB523D66-9CF5-4741-9234-C222969B0DA0}"/>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BF3D2F44-0425-42E6-A3A5-D18E4CC03AE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4" name="Right column">
            <a:extLst>
              <a:ext uri="{FF2B5EF4-FFF2-40B4-BE49-F238E27FC236}">
                <a16:creationId xmlns:a16="http://schemas.microsoft.com/office/drawing/2014/main" id="{9ED20635-B384-4488-B37F-647C1861D501}"/>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574611C2-AC23-4555-9FDF-DF74B979FB03}"/>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EE1E8C66-D1F0-4FC7-9EF3-D957EC488FB4}"/>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04537C61-7AA4-4D75-8092-D45A21A6FFC0}"/>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D3C"/>
        </a:solidFill>
        <a:effectLst/>
      </p:bgPr>
    </p:bg>
    <p:spTree>
      <p:nvGrpSpPr>
        <p:cNvPr id="1" name=""/>
        <p:cNvGrpSpPr/>
        <p:nvPr/>
      </p:nvGrpSpPr>
      <p:grpSpPr>
        <a:xfrm>
          <a:off x="0" y="0"/>
          <a:ext cx="0" cy="0"/>
          <a:chOff x="0" y="0"/>
          <a:chExt cx="0" cy="0"/>
        </a:xfrm>
      </p:grpSpPr>
      <p:sp>
        <p:nvSpPr>
          <p:cNvPr id="7" name="Obdĺžnik 6">
            <a:extLst>
              <a:ext uri="{FF2B5EF4-FFF2-40B4-BE49-F238E27FC236}">
                <a16:creationId xmlns:a16="http://schemas.microsoft.com/office/drawing/2014/main" id="{1A75BB5F-3AB8-45ED-9C42-86980C95A721}"/>
              </a:ext>
            </a:extLst>
          </p:cNvPr>
          <p:cNvSpPr>
            <a:spLocks noGrp="1"/>
          </p:cNvSpPr>
          <p:nvPr/>
        </p:nvSpPr>
        <p:spPr>
          <a:xfrm>
            <a:off x="609600" y="619125"/>
            <a:ext cx="9525000" cy="333375"/>
          </a:xfrm>
          <a:prstGeom prst="rect">
            <a:avLst/>
          </a:prstGeom>
          <a:noFill/>
          <a:ln w="0">
            <a:noFill/>
          </a:ln>
        </p:spPr>
        <p:txBody>
          <a:bodyPr>
            <a:noAutofit/>
          </a:bodyPr>
          <a:lstStyle/>
          <a:p>
            <a:pPr>
              <a:defRPr sz="1725" b="1">
                <a:solidFill>
                  <a:srgbClr val="BEDAD3"/>
                </a:solidFill>
                <a:latin typeface="Bitstream Charter"/>
                <a:ea typeface="Bitstream Charter"/>
                <a:cs typeface="Bitstream Charter"/>
              </a:defRPr>
            </a:pPr>
            <a:r>
              <a:rPr lang="sk-SK" sz="1725" b="1" noProof="0" dirty="0">
                <a:solidFill>
                  <a:srgbClr val="BEDAD3"/>
                </a:solidFill>
                <a:latin typeface="Bitstream Charter"/>
                <a:ea typeface="Bitstream Charter"/>
                <a:cs typeface="Bitstream Charter"/>
              </a:rPr>
              <a:t>PRAKTICKÝ WORKSHOP</a:t>
            </a:r>
          </a:p>
        </p:txBody>
      </p:sp>
      <p:sp>
        <p:nvSpPr>
          <p:cNvPr id="2" name="Obdĺžnik 1">
            <a:extLst>
              <a:ext uri="{FF2B5EF4-FFF2-40B4-BE49-F238E27FC236}">
                <a16:creationId xmlns:a16="http://schemas.microsoft.com/office/drawing/2014/main" id="{6F911E69-CA77-4DCB-8755-CA73C3172E5E}"/>
              </a:ext>
            </a:extLst>
          </p:cNvPr>
          <p:cNvSpPr>
            <a:spLocks noGrp="1"/>
          </p:cNvSpPr>
          <p:nvPr/>
        </p:nvSpPr>
        <p:spPr>
          <a:xfrm>
            <a:off x="609600" y="1562100"/>
            <a:ext cx="10858500" cy="1571625"/>
          </a:xfrm>
          <a:prstGeom prst="rect">
            <a:avLst/>
          </a:prstGeom>
          <a:noFill/>
          <a:ln w="0">
            <a:noFill/>
          </a:ln>
        </p:spPr>
        <p:txBody>
          <a:bodyPr>
            <a:noAutofit/>
          </a:bodyPr>
          <a:lstStyle/>
          <a:p>
            <a:pPr>
              <a:defRPr sz="4350" b="1">
                <a:solidFill>
                  <a:srgbClr val="FFFFFF"/>
                </a:solidFill>
                <a:latin typeface="Bitstream Charter"/>
                <a:ea typeface="Bitstream Charter"/>
                <a:cs typeface="Bitstream Charter"/>
              </a:defRPr>
            </a:pPr>
            <a:r>
              <a:rPr lang="sk-SK" sz="4350" b="1" noProof="0" dirty="0">
                <a:solidFill>
                  <a:srgbClr val="FFFFFF"/>
                </a:solidFill>
                <a:latin typeface="Bitstream Charter"/>
                <a:ea typeface="Bitstream Charter"/>
                <a:cs typeface="Bitstream Charter"/>
              </a:rPr>
              <a:t>Praktické používanie </a:t>
            </a:r>
            <a:r>
              <a:rPr lang="sk-SK" sz="4350" b="1" noProof="0" dirty="0" err="1">
                <a:solidFill>
                  <a:srgbClr val="FFFFFF"/>
                </a:solidFill>
                <a:latin typeface="Bitstream Charter"/>
                <a:ea typeface="Bitstream Charter"/>
                <a:cs typeface="Bitstream Charter"/>
              </a:rPr>
              <a:t>promptov</a:t>
            </a:r>
            <a:endParaRPr lang="sk-SK" sz="4350" b="1" noProof="0" dirty="0">
              <a:solidFill>
                <a:srgbClr val="FFFFFF"/>
              </a:solidFill>
              <a:latin typeface="Bitstream Charter"/>
              <a:ea typeface="Bitstream Charter"/>
              <a:cs typeface="Bitstream Charter"/>
            </a:endParaRPr>
          </a:p>
          <a:p>
            <a:pPr>
              <a:defRPr sz="4350" b="1">
                <a:solidFill>
                  <a:srgbClr val="FFFFFF"/>
                </a:solidFill>
                <a:latin typeface="Bitstream Charter"/>
                <a:ea typeface="Bitstream Charter"/>
                <a:cs typeface="Bitstream Charter"/>
              </a:defRPr>
            </a:pPr>
            <a:r>
              <a:rPr lang="sk-SK" sz="4350" b="1" noProof="0" dirty="0">
                <a:solidFill>
                  <a:srgbClr val="FFFFFF"/>
                </a:solidFill>
                <a:latin typeface="Bitstream Charter"/>
                <a:ea typeface="Bitstream Charter"/>
                <a:cs typeface="Bitstream Charter"/>
              </a:rPr>
              <a:t>v univerzitnom prostredí</a:t>
            </a:r>
          </a:p>
        </p:txBody>
      </p:sp>
      <p:sp>
        <p:nvSpPr>
          <p:cNvPr id="3" name="Obdĺžnik 2">
            <a:extLst>
              <a:ext uri="{FF2B5EF4-FFF2-40B4-BE49-F238E27FC236}">
                <a16:creationId xmlns:a16="http://schemas.microsoft.com/office/drawing/2014/main" id="{C964398C-2B42-42F7-B6BA-CFAA6043A332}"/>
              </a:ext>
            </a:extLst>
          </p:cNvPr>
          <p:cNvSpPr>
            <a:spLocks noGrp="1"/>
          </p:cNvSpPr>
          <p:nvPr/>
        </p:nvSpPr>
        <p:spPr>
          <a:xfrm>
            <a:off x="647700" y="3476625"/>
            <a:ext cx="10477500" cy="952500"/>
          </a:xfrm>
          <a:prstGeom prst="rect">
            <a:avLst/>
          </a:prstGeom>
          <a:noFill/>
          <a:ln w="0">
            <a:noFill/>
          </a:ln>
        </p:spPr>
        <p:txBody>
          <a:bodyPr>
            <a:noAutofit/>
          </a:bodyPr>
          <a:lstStyle/>
          <a:p>
            <a:pPr>
              <a:defRPr sz="2550" b="0">
                <a:solidFill>
                  <a:srgbClr val="FFFFFF"/>
                </a:solidFill>
                <a:latin typeface="Bitstream Charter"/>
                <a:ea typeface="Bitstream Charter"/>
                <a:cs typeface="Bitstream Charter"/>
              </a:defRPr>
            </a:pPr>
            <a:r>
              <a:rPr lang="sk-SK" sz="2550" b="0" noProof="0" dirty="0">
                <a:solidFill>
                  <a:srgbClr val="FFFFFF"/>
                </a:solidFill>
                <a:latin typeface="Bitstream Charter"/>
                <a:ea typeface="Bitstream Charter"/>
                <a:cs typeface="Bitstream Charter"/>
              </a:rPr>
              <a:t>Príprava vzdelávania, prezentácie,</a:t>
            </a:r>
          </a:p>
          <a:p>
            <a:pPr>
              <a:defRPr sz="2550" b="0">
                <a:solidFill>
                  <a:srgbClr val="FFFFFF"/>
                </a:solidFill>
                <a:latin typeface="Bitstream Charter"/>
                <a:ea typeface="Bitstream Charter"/>
                <a:cs typeface="Bitstream Charter"/>
              </a:defRPr>
            </a:pPr>
            <a:r>
              <a:rPr lang="sk-SK" sz="2550" b="0" noProof="0" dirty="0">
                <a:solidFill>
                  <a:srgbClr val="FFFFFF"/>
                </a:solidFill>
                <a:latin typeface="Bitstream Charter"/>
                <a:ea typeface="Bitstream Charter"/>
                <a:cs typeface="Bitstream Charter"/>
              </a:rPr>
              <a:t>výučba, veda a výskum</a:t>
            </a:r>
          </a:p>
        </p:txBody>
      </p:sp>
      <p:sp>
        <p:nvSpPr>
          <p:cNvPr id="4" name="Obdĺžnik 3">
            <a:extLst>
              <a:ext uri="{FF2B5EF4-FFF2-40B4-BE49-F238E27FC236}">
                <a16:creationId xmlns:a16="http://schemas.microsoft.com/office/drawing/2014/main" id="{AE268F76-2353-4C19-9C09-70E44BEAADBA}"/>
              </a:ext>
            </a:extLst>
          </p:cNvPr>
          <p:cNvSpPr>
            <a:spLocks noGrp="1"/>
          </p:cNvSpPr>
          <p:nvPr/>
        </p:nvSpPr>
        <p:spPr>
          <a:xfrm>
            <a:off x="647700" y="5133975"/>
            <a:ext cx="10096500" cy="381000"/>
          </a:xfrm>
          <a:prstGeom prst="rect">
            <a:avLst/>
          </a:prstGeom>
          <a:noFill/>
          <a:ln w="0">
            <a:noFill/>
          </a:ln>
        </p:spPr>
        <p:txBody>
          <a:bodyPr>
            <a:noAutofit/>
          </a:bodyPr>
          <a:lstStyle/>
          <a:p>
            <a:pPr>
              <a:defRPr sz="1800" b="0">
                <a:solidFill>
                  <a:srgbClr val="BEDAD3"/>
                </a:solidFill>
                <a:latin typeface="Bitstream Charter"/>
                <a:ea typeface="Bitstream Charter"/>
                <a:cs typeface="Bitstream Charter"/>
              </a:defRPr>
            </a:pPr>
            <a:r>
              <a:rPr lang="sk-SK" sz="1800" b="0" noProof="0" dirty="0">
                <a:solidFill>
                  <a:srgbClr val="BEDAD3"/>
                </a:solidFill>
                <a:latin typeface="Bitstream Charter"/>
                <a:ea typeface="Bitstream Charter"/>
                <a:cs typeface="Bitstream Charter"/>
              </a:rPr>
              <a:t>Praktický workshop pre pedagogických zamestnancov</a:t>
            </a:r>
          </a:p>
        </p:txBody>
      </p:sp>
      <p:sp>
        <p:nvSpPr>
          <p:cNvPr id="5" name="Obdĺžnik 4">
            <a:extLst>
              <a:ext uri="{FF2B5EF4-FFF2-40B4-BE49-F238E27FC236}">
                <a16:creationId xmlns:a16="http://schemas.microsoft.com/office/drawing/2014/main" id="{6537808A-6977-4512-AB46-A600D5222012}"/>
              </a:ext>
            </a:extLst>
          </p:cNvPr>
          <p:cNvSpPr>
            <a:spLocks noGrp="1"/>
          </p:cNvSpPr>
          <p:nvPr/>
        </p:nvSpPr>
        <p:spPr>
          <a:xfrm>
            <a:off x="647700" y="5619750"/>
            <a:ext cx="9525000" cy="361950"/>
          </a:xfrm>
          <a:prstGeom prst="rect">
            <a:avLst/>
          </a:prstGeom>
          <a:noFill/>
          <a:ln w="0">
            <a:noFill/>
          </a:ln>
        </p:spPr>
        <p:txBody>
          <a:bodyPr>
            <a:noAutofit/>
          </a:bodyPr>
          <a:lstStyle/>
          <a:p>
            <a:pPr>
              <a:defRPr sz="1800" b="0">
                <a:solidFill>
                  <a:srgbClr val="BEDAD3"/>
                </a:solidFill>
                <a:latin typeface="Bitstream Charter"/>
                <a:ea typeface="Bitstream Charter"/>
                <a:cs typeface="Bitstream Charter"/>
              </a:defRPr>
            </a:pPr>
            <a:r>
              <a:rPr lang="sk-SK" sz="1800" b="0" noProof="0" dirty="0">
                <a:solidFill>
                  <a:srgbClr val="BEDAD3"/>
                </a:solidFill>
                <a:latin typeface="Bitstream Charter"/>
                <a:ea typeface="Bitstream Charter"/>
                <a:cs typeface="Bitstream Charter"/>
              </a:rPr>
              <a:t>Miroslav Šebo</a:t>
            </a:r>
          </a:p>
        </p:txBody>
      </p:sp>
    </p:spTree>
    <p:extLst>
      <p:ext uri="{BB962C8B-B14F-4D97-AF65-F5344CB8AC3E}">
        <p14:creationId xmlns:p14="http://schemas.microsoft.com/office/powerpoint/2010/main" val="795273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1" name="Obdĺžnik 10">
            <a:extLst>
              <a:ext uri="{FF2B5EF4-FFF2-40B4-BE49-F238E27FC236}">
                <a16:creationId xmlns:a16="http://schemas.microsoft.com/office/drawing/2014/main" id="{4CEC8393-9FAF-4A31-B46A-B3DF5B606785}"/>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Čo budete vedieť urobiť</a:t>
            </a:r>
          </a:p>
        </p:txBody>
      </p:sp>
      <p:sp>
        <p:nvSpPr>
          <p:cNvPr id="2" name="Obdĺžnik 1">
            <a:extLst>
              <a:ext uri="{FF2B5EF4-FFF2-40B4-BE49-F238E27FC236}">
                <a16:creationId xmlns:a16="http://schemas.microsoft.com/office/drawing/2014/main" id="{E933BEF6-F378-4408-A29D-9C7AFC0A0DFF}"/>
              </a:ext>
            </a:extLst>
          </p:cNvPr>
          <p:cNvSpPr>
            <a:spLocks noGrp="1"/>
          </p:cNvSpPr>
          <p:nvPr/>
        </p:nvSpPr>
        <p:spPr>
          <a:xfrm>
            <a:off x="647700" y="1724025"/>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01</a:t>
            </a:r>
          </a:p>
        </p:txBody>
      </p:sp>
      <p:sp>
        <p:nvSpPr>
          <p:cNvPr id="3" name="Obdĺžnik 2">
            <a:extLst>
              <a:ext uri="{FF2B5EF4-FFF2-40B4-BE49-F238E27FC236}">
                <a16:creationId xmlns:a16="http://schemas.microsoft.com/office/drawing/2014/main" id="{7D8E2C8D-36AA-4BDB-9642-A1EC676101F1}"/>
              </a:ext>
            </a:extLst>
          </p:cNvPr>
          <p:cNvSpPr>
            <a:spLocks noGrp="1"/>
          </p:cNvSpPr>
          <p:nvPr/>
        </p:nvSpPr>
        <p:spPr>
          <a:xfrm>
            <a:off x="1657350" y="1724025"/>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Zadať konkrétnu pedagogickú alebo výskumnú úlohu.</a:t>
            </a:r>
          </a:p>
        </p:txBody>
      </p:sp>
      <p:sp>
        <p:nvSpPr>
          <p:cNvPr id="4" name="Obdĺžnik 3">
            <a:extLst>
              <a:ext uri="{FF2B5EF4-FFF2-40B4-BE49-F238E27FC236}">
                <a16:creationId xmlns:a16="http://schemas.microsoft.com/office/drawing/2014/main" id="{8D801863-D0E6-4DE7-AD89-B7732CC609C8}"/>
              </a:ext>
            </a:extLst>
          </p:cNvPr>
          <p:cNvSpPr>
            <a:spLocks noGrp="1"/>
          </p:cNvSpPr>
          <p:nvPr/>
        </p:nvSpPr>
        <p:spPr>
          <a:xfrm>
            <a:off x="647700" y="2705100"/>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02</a:t>
            </a:r>
          </a:p>
        </p:txBody>
      </p:sp>
      <p:sp>
        <p:nvSpPr>
          <p:cNvPr id="5" name="Obdĺžnik 4">
            <a:extLst>
              <a:ext uri="{FF2B5EF4-FFF2-40B4-BE49-F238E27FC236}">
                <a16:creationId xmlns:a16="http://schemas.microsoft.com/office/drawing/2014/main" id="{25DDCB1B-8A29-4A22-A3CF-A98D7DF84552}"/>
              </a:ext>
            </a:extLst>
          </p:cNvPr>
          <p:cNvSpPr>
            <a:spLocks noGrp="1"/>
          </p:cNvSpPr>
          <p:nvPr/>
        </p:nvSpPr>
        <p:spPr>
          <a:xfrm>
            <a:off x="1657350" y="2705100"/>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Doplniť podklad, podmienky a formát výsledku.</a:t>
            </a:r>
          </a:p>
        </p:txBody>
      </p:sp>
      <p:sp>
        <p:nvSpPr>
          <p:cNvPr id="6" name="Obdĺžnik 5">
            <a:extLst>
              <a:ext uri="{FF2B5EF4-FFF2-40B4-BE49-F238E27FC236}">
                <a16:creationId xmlns:a16="http://schemas.microsoft.com/office/drawing/2014/main" id="{4A623DF6-CEB7-4756-B605-9588E0254EBC}"/>
              </a:ext>
            </a:extLst>
          </p:cNvPr>
          <p:cNvSpPr>
            <a:spLocks noGrp="1"/>
          </p:cNvSpPr>
          <p:nvPr/>
        </p:nvSpPr>
        <p:spPr>
          <a:xfrm>
            <a:off x="647700" y="3686175"/>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03</a:t>
            </a:r>
          </a:p>
        </p:txBody>
      </p:sp>
      <p:sp>
        <p:nvSpPr>
          <p:cNvPr id="7" name="Obdĺžnik 6">
            <a:extLst>
              <a:ext uri="{FF2B5EF4-FFF2-40B4-BE49-F238E27FC236}">
                <a16:creationId xmlns:a16="http://schemas.microsoft.com/office/drawing/2014/main" id="{38DEF191-DCD2-478E-A5DD-1FB2EB197B0A}"/>
              </a:ext>
            </a:extLst>
          </p:cNvPr>
          <p:cNvSpPr>
            <a:spLocks noGrp="1"/>
          </p:cNvSpPr>
          <p:nvPr/>
        </p:nvSpPr>
        <p:spPr>
          <a:xfrm>
            <a:off x="1657350" y="3686175"/>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Upraviť </a:t>
            </a:r>
            <a:r>
              <a:rPr lang="sk-SK" sz="2400" b="0" noProof="0" dirty="0" err="1">
                <a:solidFill>
                  <a:srgbClr val="142D3C"/>
                </a:solidFill>
                <a:latin typeface="Bitstream Charter"/>
                <a:ea typeface="Bitstream Charter"/>
                <a:cs typeface="Bitstream Charter"/>
              </a:rPr>
              <a:t>prompt</a:t>
            </a:r>
            <a:r>
              <a:rPr lang="sk-SK" sz="2400" b="0" noProof="0" dirty="0">
                <a:solidFill>
                  <a:srgbClr val="142D3C"/>
                </a:solidFill>
                <a:latin typeface="Bitstream Charter"/>
                <a:ea typeface="Bitstream Charter"/>
                <a:cs typeface="Bitstream Charter"/>
              </a:rPr>
              <a:t> podľa skutočného nedostatku odpovede.</a:t>
            </a:r>
          </a:p>
        </p:txBody>
      </p:sp>
      <p:sp>
        <p:nvSpPr>
          <p:cNvPr id="8" name="Obdĺžnik 7">
            <a:extLst>
              <a:ext uri="{FF2B5EF4-FFF2-40B4-BE49-F238E27FC236}">
                <a16:creationId xmlns:a16="http://schemas.microsoft.com/office/drawing/2014/main" id="{F794DBCF-781E-417E-B4DE-B78B837110A3}"/>
              </a:ext>
            </a:extLst>
          </p:cNvPr>
          <p:cNvSpPr>
            <a:spLocks noGrp="1"/>
          </p:cNvSpPr>
          <p:nvPr/>
        </p:nvSpPr>
        <p:spPr>
          <a:xfrm>
            <a:off x="647700" y="4667250"/>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04</a:t>
            </a:r>
          </a:p>
        </p:txBody>
      </p:sp>
      <p:sp>
        <p:nvSpPr>
          <p:cNvPr id="9" name="Obdĺžnik 8">
            <a:extLst>
              <a:ext uri="{FF2B5EF4-FFF2-40B4-BE49-F238E27FC236}">
                <a16:creationId xmlns:a16="http://schemas.microsoft.com/office/drawing/2014/main" id="{0FC5D11C-9837-4F61-9C58-75B5BAEAFE94}"/>
              </a:ext>
            </a:extLst>
          </p:cNvPr>
          <p:cNvSpPr>
            <a:spLocks noGrp="1"/>
          </p:cNvSpPr>
          <p:nvPr/>
        </p:nvSpPr>
        <p:spPr>
          <a:xfrm>
            <a:off x="1657350" y="4667250"/>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Obhájiť prijatie, opravu alebo odmietnutie výstupu.</a:t>
            </a:r>
          </a:p>
        </p:txBody>
      </p:sp>
    </p:spTree>
    <p:extLst>
      <p:ext uri="{BB962C8B-B14F-4D97-AF65-F5344CB8AC3E}">
        <p14:creationId xmlns:p14="http://schemas.microsoft.com/office/powerpoint/2010/main" val="1723867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21" name="Obdĺžnik 20">
            <a:extLst>
              <a:ext uri="{FF2B5EF4-FFF2-40B4-BE49-F238E27FC236}">
                <a16:creationId xmlns:a16="http://schemas.microsoft.com/office/drawing/2014/main" id="{6C2A5622-6484-4BEB-B50A-2AE2A54637F5}"/>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Anatómia použiteľného </a:t>
            </a:r>
            <a:r>
              <a:rPr lang="sk-SK" sz="3225" b="1" noProof="0" dirty="0" err="1">
                <a:solidFill>
                  <a:srgbClr val="142D3C"/>
                </a:solidFill>
                <a:latin typeface="Bitstream Charter"/>
                <a:ea typeface="Bitstream Charter"/>
                <a:cs typeface="Bitstream Charter"/>
              </a:rPr>
              <a:t>promptu</a:t>
            </a:r>
            <a:endParaRPr lang="sk-SK" sz="3225" b="1" noProof="0" dirty="0">
              <a:solidFill>
                <a:srgbClr val="142D3C"/>
              </a:solidFill>
              <a:latin typeface="Bitstream Charter"/>
              <a:ea typeface="Bitstream Charter"/>
              <a:cs typeface="Bitstream Charter"/>
            </a:endParaRPr>
          </a:p>
        </p:txBody>
      </p:sp>
      <p:sp>
        <p:nvSpPr>
          <p:cNvPr id="2" name="Obdĺžnik 1">
            <a:extLst>
              <a:ext uri="{FF2B5EF4-FFF2-40B4-BE49-F238E27FC236}">
                <a16:creationId xmlns:a16="http://schemas.microsoft.com/office/drawing/2014/main" id="{EE60B11B-B08C-4806-B5A1-A365F95C1F25}"/>
              </a:ext>
            </a:extLst>
          </p:cNvPr>
          <p:cNvSpPr>
            <a:spLocks noGrp="1"/>
          </p:cNvSpPr>
          <p:nvPr/>
        </p:nvSpPr>
        <p:spPr>
          <a:xfrm>
            <a:off x="647700" y="1581150"/>
            <a:ext cx="457200" cy="438150"/>
          </a:xfrm>
          <a:prstGeom prst="rect">
            <a:avLst/>
          </a:prstGeom>
          <a:noFill/>
          <a:ln w="0">
            <a:noFill/>
          </a:ln>
        </p:spPr>
        <p:txBody>
          <a:bodyPr>
            <a:noAutofit/>
          </a:bodyPr>
          <a:lstStyle/>
          <a:p>
            <a:pPr>
              <a:defRPr sz="2325" b="1">
                <a:solidFill>
                  <a:srgbClr val="007C78"/>
                </a:solidFill>
                <a:latin typeface="Bitstream Charter"/>
                <a:ea typeface="Bitstream Charter"/>
                <a:cs typeface="Bitstream Charter"/>
              </a:defRPr>
            </a:pPr>
            <a:r>
              <a:rPr lang="sk-SK" sz="2325" b="1" noProof="0" dirty="0">
                <a:solidFill>
                  <a:srgbClr val="007C78"/>
                </a:solidFill>
                <a:latin typeface="Bitstream Charter"/>
                <a:ea typeface="Bitstream Charter"/>
                <a:cs typeface="Bitstream Charter"/>
              </a:rPr>
              <a:t>1</a:t>
            </a:r>
          </a:p>
        </p:txBody>
      </p:sp>
      <p:sp>
        <p:nvSpPr>
          <p:cNvPr id="3" name="Obdĺžnik 2">
            <a:extLst>
              <a:ext uri="{FF2B5EF4-FFF2-40B4-BE49-F238E27FC236}">
                <a16:creationId xmlns:a16="http://schemas.microsoft.com/office/drawing/2014/main" id="{1C20E8AA-E62C-477B-B741-643F4B8A40DB}"/>
              </a:ext>
            </a:extLst>
          </p:cNvPr>
          <p:cNvSpPr>
            <a:spLocks noGrp="1"/>
          </p:cNvSpPr>
          <p:nvPr/>
        </p:nvSpPr>
        <p:spPr>
          <a:xfrm>
            <a:off x="1285875" y="1581150"/>
            <a:ext cx="3619500" cy="428625"/>
          </a:xfrm>
          <a:prstGeom prst="rect">
            <a:avLst/>
          </a:prstGeom>
          <a:noFill/>
          <a:ln w="0">
            <a:noFill/>
          </a:ln>
        </p:spPr>
        <p:txBody>
          <a:bodyPr>
            <a:noAutofit/>
          </a:bodyPr>
          <a:lstStyle/>
          <a:p>
            <a:pPr>
              <a:defRPr sz="2175" b="1">
                <a:solidFill>
                  <a:srgbClr val="142D3C"/>
                </a:solidFill>
                <a:latin typeface="Bitstream Charter"/>
                <a:ea typeface="Bitstream Charter"/>
                <a:cs typeface="Bitstream Charter"/>
              </a:defRPr>
            </a:pPr>
            <a:r>
              <a:rPr lang="sk-SK" sz="2175" b="1" noProof="0" dirty="0">
                <a:solidFill>
                  <a:srgbClr val="142D3C"/>
                </a:solidFill>
                <a:latin typeface="Bitstream Charter"/>
                <a:ea typeface="Bitstream Charter"/>
                <a:cs typeface="Bitstream Charter"/>
              </a:rPr>
              <a:t>Úloha a cieľ</a:t>
            </a:r>
          </a:p>
        </p:txBody>
      </p:sp>
      <p:sp>
        <p:nvSpPr>
          <p:cNvPr id="4" name="Obdĺžnik 3">
            <a:extLst>
              <a:ext uri="{FF2B5EF4-FFF2-40B4-BE49-F238E27FC236}">
                <a16:creationId xmlns:a16="http://schemas.microsoft.com/office/drawing/2014/main" id="{DE086B61-5939-4D88-95E9-2BD9086E28FE}"/>
              </a:ext>
            </a:extLst>
          </p:cNvPr>
          <p:cNvSpPr>
            <a:spLocks noGrp="1"/>
          </p:cNvSpPr>
          <p:nvPr/>
        </p:nvSpPr>
        <p:spPr>
          <a:xfrm>
            <a:off x="5124450" y="1590675"/>
            <a:ext cx="6429375" cy="523875"/>
          </a:xfrm>
          <a:prstGeom prst="rect">
            <a:avLst/>
          </a:prstGeom>
          <a:noFill/>
          <a:ln w="0">
            <a:noFill/>
          </a:ln>
        </p:spPr>
        <p:txBody>
          <a:bodyPr>
            <a:noAutofit/>
          </a:bodyPr>
          <a:lstStyle/>
          <a:p>
            <a:pPr>
              <a:defRPr sz="2025" b="0">
                <a:solidFill>
                  <a:srgbClr val="536772"/>
                </a:solidFill>
                <a:latin typeface="Bitstream Charter"/>
                <a:ea typeface="Bitstream Charter"/>
                <a:cs typeface="Bitstream Charter"/>
              </a:defRPr>
            </a:pPr>
            <a:r>
              <a:rPr lang="sk-SK" sz="2025" b="0" noProof="0" dirty="0">
                <a:solidFill>
                  <a:srgbClr val="536772"/>
                </a:solidFill>
                <a:latin typeface="Bitstream Charter"/>
                <a:ea typeface="Bitstream Charter"/>
                <a:cs typeface="Bitstream Charter"/>
              </a:rPr>
              <a:t>Čo má vzniknúť a na čo to použijete?</a:t>
            </a:r>
          </a:p>
        </p:txBody>
      </p:sp>
      <p:sp>
        <p:nvSpPr>
          <p:cNvPr id="5" name="Obdĺžnik 4">
            <a:extLst>
              <a:ext uri="{FF2B5EF4-FFF2-40B4-BE49-F238E27FC236}">
                <a16:creationId xmlns:a16="http://schemas.microsoft.com/office/drawing/2014/main" id="{0995114B-6110-4754-96B6-D26D4D405EFB}"/>
              </a:ext>
            </a:extLst>
          </p:cNvPr>
          <p:cNvSpPr>
            <a:spLocks noGrp="1"/>
          </p:cNvSpPr>
          <p:nvPr/>
        </p:nvSpPr>
        <p:spPr>
          <a:xfrm>
            <a:off x="647700" y="2295525"/>
            <a:ext cx="457200" cy="438150"/>
          </a:xfrm>
          <a:prstGeom prst="rect">
            <a:avLst/>
          </a:prstGeom>
          <a:noFill/>
          <a:ln w="0">
            <a:noFill/>
          </a:ln>
        </p:spPr>
        <p:txBody>
          <a:bodyPr>
            <a:noAutofit/>
          </a:bodyPr>
          <a:lstStyle/>
          <a:p>
            <a:pPr>
              <a:defRPr sz="2325" b="1">
                <a:solidFill>
                  <a:srgbClr val="007C78"/>
                </a:solidFill>
                <a:latin typeface="Bitstream Charter"/>
                <a:ea typeface="Bitstream Charter"/>
                <a:cs typeface="Bitstream Charter"/>
              </a:defRPr>
            </a:pPr>
            <a:r>
              <a:rPr lang="sk-SK" sz="2325" b="1" noProof="0" dirty="0">
                <a:solidFill>
                  <a:srgbClr val="007C78"/>
                </a:solidFill>
                <a:latin typeface="Bitstream Charter"/>
                <a:ea typeface="Bitstream Charter"/>
                <a:cs typeface="Bitstream Charter"/>
              </a:rPr>
              <a:t>2</a:t>
            </a:r>
          </a:p>
        </p:txBody>
      </p:sp>
      <p:sp>
        <p:nvSpPr>
          <p:cNvPr id="6" name="Obdĺžnik 5">
            <a:extLst>
              <a:ext uri="{FF2B5EF4-FFF2-40B4-BE49-F238E27FC236}">
                <a16:creationId xmlns:a16="http://schemas.microsoft.com/office/drawing/2014/main" id="{DD16F8B1-59D6-4C19-B545-0CA17A373369}"/>
              </a:ext>
            </a:extLst>
          </p:cNvPr>
          <p:cNvSpPr>
            <a:spLocks noGrp="1"/>
          </p:cNvSpPr>
          <p:nvPr/>
        </p:nvSpPr>
        <p:spPr>
          <a:xfrm>
            <a:off x="1285875" y="2295525"/>
            <a:ext cx="3619500" cy="428625"/>
          </a:xfrm>
          <a:prstGeom prst="rect">
            <a:avLst/>
          </a:prstGeom>
          <a:noFill/>
          <a:ln w="0">
            <a:noFill/>
          </a:ln>
        </p:spPr>
        <p:txBody>
          <a:bodyPr>
            <a:noAutofit/>
          </a:bodyPr>
          <a:lstStyle/>
          <a:p>
            <a:pPr>
              <a:defRPr sz="2175" b="1">
                <a:solidFill>
                  <a:srgbClr val="142D3C"/>
                </a:solidFill>
                <a:latin typeface="Bitstream Charter"/>
                <a:ea typeface="Bitstream Charter"/>
                <a:cs typeface="Bitstream Charter"/>
              </a:defRPr>
            </a:pPr>
            <a:r>
              <a:rPr lang="sk-SK" sz="2175" b="1" noProof="0" dirty="0">
                <a:solidFill>
                  <a:srgbClr val="142D3C"/>
                </a:solidFill>
                <a:latin typeface="Bitstream Charter"/>
                <a:ea typeface="Bitstream Charter"/>
                <a:cs typeface="Bitstream Charter"/>
              </a:rPr>
              <a:t>Kontext</a:t>
            </a:r>
          </a:p>
        </p:txBody>
      </p:sp>
      <p:sp>
        <p:nvSpPr>
          <p:cNvPr id="7" name="Obdĺžnik 6">
            <a:extLst>
              <a:ext uri="{FF2B5EF4-FFF2-40B4-BE49-F238E27FC236}">
                <a16:creationId xmlns:a16="http://schemas.microsoft.com/office/drawing/2014/main" id="{3AF69239-E018-46D5-BB72-6C5216F97385}"/>
              </a:ext>
            </a:extLst>
          </p:cNvPr>
          <p:cNvSpPr>
            <a:spLocks noGrp="1"/>
          </p:cNvSpPr>
          <p:nvPr/>
        </p:nvSpPr>
        <p:spPr>
          <a:xfrm>
            <a:off x="5124450" y="2305050"/>
            <a:ext cx="6429375" cy="523875"/>
          </a:xfrm>
          <a:prstGeom prst="rect">
            <a:avLst/>
          </a:prstGeom>
          <a:noFill/>
          <a:ln w="0">
            <a:noFill/>
          </a:ln>
        </p:spPr>
        <p:txBody>
          <a:bodyPr>
            <a:noAutofit/>
          </a:bodyPr>
          <a:lstStyle/>
          <a:p>
            <a:pPr>
              <a:defRPr sz="2025" b="0">
                <a:solidFill>
                  <a:srgbClr val="536772"/>
                </a:solidFill>
                <a:latin typeface="Bitstream Charter"/>
                <a:ea typeface="Bitstream Charter"/>
                <a:cs typeface="Bitstream Charter"/>
              </a:defRPr>
            </a:pPr>
            <a:r>
              <a:rPr lang="sk-SK" sz="2025" b="0" noProof="0" dirty="0">
                <a:solidFill>
                  <a:srgbClr val="536772"/>
                </a:solidFill>
                <a:latin typeface="Bitstream Charter"/>
                <a:ea typeface="Bitstream Charter"/>
                <a:cs typeface="Bitstream Charter"/>
              </a:rPr>
              <a:t>Pre koho a v akých podmienkach?</a:t>
            </a:r>
          </a:p>
        </p:txBody>
      </p:sp>
      <p:sp>
        <p:nvSpPr>
          <p:cNvPr id="8" name="Obdĺžnik 7">
            <a:extLst>
              <a:ext uri="{FF2B5EF4-FFF2-40B4-BE49-F238E27FC236}">
                <a16:creationId xmlns:a16="http://schemas.microsoft.com/office/drawing/2014/main" id="{8EA204B9-F868-4A1E-B367-EEAE0AAD93A3}"/>
              </a:ext>
            </a:extLst>
          </p:cNvPr>
          <p:cNvSpPr>
            <a:spLocks noGrp="1"/>
          </p:cNvSpPr>
          <p:nvPr/>
        </p:nvSpPr>
        <p:spPr>
          <a:xfrm>
            <a:off x="647700" y="3009900"/>
            <a:ext cx="457200" cy="438150"/>
          </a:xfrm>
          <a:prstGeom prst="rect">
            <a:avLst/>
          </a:prstGeom>
          <a:noFill/>
          <a:ln w="0">
            <a:noFill/>
          </a:ln>
        </p:spPr>
        <p:txBody>
          <a:bodyPr>
            <a:noAutofit/>
          </a:bodyPr>
          <a:lstStyle/>
          <a:p>
            <a:pPr>
              <a:defRPr sz="2325" b="1">
                <a:solidFill>
                  <a:srgbClr val="007C78"/>
                </a:solidFill>
                <a:latin typeface="Bitstream Charter"/>
                <a:ea typeface="Bitstream Charter"/>
                <a:cs typeface="Bitstream Charter"/>
              </a:defRPr>
            </a:pPr>
            <a:r>
              <a:rPr lang="sk-SK" sz="2325" b="1" noProof="0" dirty="0">
                <a:solidFill>
                  <a:srgbClr val="007C78"/>
                </a:solidFill>
                <a:latin typeface="Bitstream Charter"/>
                <a:ea typeface="Bitstream Charter"/>
                <a:cs typeface="Bitstream Charter"/>
              </a:rPr>
              <a:t>3</a:t>
            </a:r>
          </a:p>
        </p:txBody>
      </p:sp>
      <p:sp>
        <p:nvSpPr>
          <p:cNvPr id="9" name="Obdĺžnik 8">
            <a:extLst>
              <a:ext uri="{FF2B5EF4-FFF2-40B4-BE49-F238E27FC236}">
                <a16:creationId xmlns:a16="http://schemas.microsoft.com/office/drawing/2014/main" id="{C5BB8853-00ED-4D0A-983E-140C800E7C7A}"/>
              </a:ext>
            </a:extLst>
          </p:cNvPr>
          <p:cNvSpPr>
            <a:spLocks noGrp="1"/>
          </p:cNvSpPr>
          <p:nvPr/>
        </p:nvSpPr>
        <p:spPr>
          <a:xfrm>
            <a:off x="1285875" y="3009900"/>
            <a:ext cx="3619500" cy="428625"/>
          </a:xfrm>
          <a:prstGeom prst="rect">
            <a:avLst/>
          </a:prstGeom>
          <a:noFill/>
          <a:ln w="0">
            <a:noFill/>
          </a:ln>
        </p:spPr>
        <p:txBody>
          <a:bodyPr>
            <a:noAutofit/>
          </a:bodyPr>
          <a:lstStyle/>
          <a:p>
            <a:pPr>
              <a:defRPr sz="2175" b="1">
                <a:solidFill>
                  <a:srgbClr val="142D3C"/>
                </a:solidFill>
                <a:latin typeface="Bitstream Charter"/>
                <a:ea typeface="Bitstream Charter"/>
                <a:cs typeface="Bitstream Charter"/>
              </a:defRPr>
            </a:pPr>
            <a:r>
              <a:rPr lang="sk-SK" sz="2175" b="1" noProof="0" dirty="0">
                <a:solidFill>
                  <a:srgbClr val="142D3C"/>
                </a:solidFill>
                <a:latin typeface="Bitstream Charter"/>
                <a:ea typeface="Bitstream Charter"/>
                <a:cs typeface="Bitstream Charter"/>
              </a:rPr>
              <a:t>Vstupný materiál</a:t>
            </a:r>
          </a:p>
        </p:txBody>
      </p:sp>
      <p:sp>
        <p:nvSpPr>
          <p:cNvPr id="10" name="Obdĺžnik 9">
            <a:extLst>
              <a:ext uri="{FF2B5EF4-FFF2-40B4-BE49-F238E27FC236}">
                <a16:creationId xmlns:a16="http://schemas.microsoft.com/office/drawing/2014/main" id="{690B03D2-C1A5-4C73-B99E-B8E5F1B1D5BA}"/>
              </a:ext>
            </a:extLst>
          </p:cNvPr>
          <p:cNvSpPr>
            <a:spLocks noGrp="1"/>
          </p:cNvSpPr>
          <p:nvPr/>
        </p:nvSpPr>
        <p:spPr>
          <a:xfrm>
            <a:off x="5124450" y="3019425"/>
            <a:ext cx="6429375" cy="523875"/>
          </a:xfrm>
          <a:prstGeom prst="rect">
            <a:avLst/>
          </a:prstGeom>
          <a:noFill/>
          <a:ln w="0">
            <a:noFill/>
          </a:ln>
        </p:spPr>
        <p:txBody>
          <a:bodyPr>
            <a:noAutofit/>
          </a:bodyPr>
          <a:lstStyle/>
          <a:p>
            <a:pPr>
              <a:defRPr sz="2025" b="0">
                <a:solidFill>
                  <a:srgbClr val="536772"/>
                </a:solidFill>
                <a:latin typeface="Bitstream Charter"/>
                <a:ea typeface="Bitstream Charter"/>
                <a:cs typeface="Bitstream Charter"/>
              </a:defRPr>
            </a:pPr>
            <a:r>
              <a:rPr lang="sk-SK" sz="2025" b="0" noProof="0" dirty="0">
                <a:solidFill>
                  <a:srgbClr val="536772"/>
                </a:solidFill>
                <a:latin typeface="Bitstream Charter"/>
                <a:ea typeface="Bitstream Charter"/>
                <a:cs typeface="Bitstream Charter"/>
              </a:rPr>
              <a:t>Z ktorého textu alebo údajov vychádzať?</a:t>
            </a:r>
          </a:p>
        </p:txBody>
      </p:sp>
      <p:sp>
        <p:nvSpPr>
          <p:cNvPr id="11" name="Obdĺžnik 10">
            <a:extLst>
              <a:ext uri="{FF2B5EF4-FFF2-40B4-BE49-F238E27FC236}">
                <a16:creationId xmlns:a16="http://schemas.microsoft.com/office/drawing/2014/main" id="{ED6D2F6F-EE67-41EB-BBC0-9213786FA9B4}"/>
              </a:ext>
            </a:extLst>
          </p:cNvPr>
          <p:cNvSpPr>
            <a:spLocks noGrp="1"/>
          </p:cNvSpPr>
          <p:nvPr/>
        </p:nvSpPr>
        <p:spPr>
          <a:xfrm>
            <a:off x="647700" y="3724275"/>
            <a:ext cx="457200" cy="438150"/>
          </a:xfrm>
          <a:prstGeom prst="rect">
            <a:avLst/>
          </a:prstGeom>
          <a:noFill/>
          <a:ln w="0">
            <a:noFill/>
          </a:ln>
        </p:spPr>
        <p:txBody>
          <a:bodyPr>
            <a:noAutofit/>
          </a:bodyPr>
          <a:lstStyle/>
          <a:p>
            <a:pPr>
              <a:defRPr sz="2325" b="1">
                <a:solidFill>
                  <a:srgbClr val="007C78"/>
                </a:solidFill>
                <a:latin typeface="Bitstream Charter"/>
                <a:ea typeface="Bitstream Charter"/>
                <a:cs typeface="Bitstream Charter"/>
              </a:defRPr>
            </a:pPr>
            <a:r>
              <a:rPr lang="sk-SK" sz="2325" b="1" noProof="0" dirty="0">
                <a:solidFill>
                  <a:srgbClr val="007C78"/>
                </a:solidFill>
                <a:latin typeface="Bitstream Charter"/>
                <a:ea typeface="Bitstream Charter"/>
                <a:cs typeface="Bitstream Charter"/>
              </a:rPr>
              <a:t>4</a:t>
            </a:r>
          </a:p>
        </p:txBody>
      </p:sp>
      <p:sp>
        <p:nvSpPr>
          <p:cNvPr id="12" name="Obdĺžnik 11">
            <a:extLst>
              <a:ext uri="{FF2B5EF4-FFF2-40B4-BE49-F238E27FC236}">
                <a16:creationId xmlns:a16="http://schemas.microsoft.com/office/drawing/2014/main" id="{C3E26BD6-3AF3-41F0-BCE9-63A7421B116D}"/>
              </a:ext>
            </a:extLst>
          </p:cNvPr>
          <p:cNvSpPr>
            <a:spLocks noGrp="1"/>
          </p:cNvSpPr>
          <p:nvPr/>
        </p:nvSpPr>
        <p:spPr>
          <a:xfrm>
            <a:off x="1285875" y="3724275"/>
            <a:ext cx="3619500" cy="428625"/>
          </a:xfrm>
          <a:prstGeom prst="rect">
            <a:avLst/>
          </a:prstGeom>
          <a:noFill/>
          <a:ln w="0">
            <a:noFill/>
          </a:ln>
        </p:spPr>
        <p:txBody>
          <a:bodyPr>
            <a:noAutofit/>
          </a:bodyPr>
          <a:lstStyle/>
          <a:p>
            <a:pPr>
              <a:defRPr sz="2175" b="1">
                <a:solidFill>
                  <a:srgbClr val="142D3C"/>
                </a:solidFill>
                <a:latin typeface="Bitstream Charter"/>
                <a:ea typeface="Bitstream Charter"/>
                <a:cs typeface="Bitstream Charter"/>
              </a:defRPr>
            </a:pPr>
            <a:r>
              <a:rPr lang="sk-SK" sz="2175" b="1" noProof="0" dirty="0">
                <a:solidFill>
                  <a:srgbClr val="142D3C"/>
                </a:solidFill>
                <a:latin typeface="Bitstream Charter"/>
                <a:ea typeface="Bitstream Charter"/>
                <a:cs typeface="Bitstream Charter"/>
              </a:rPr>
              <a:t>Požiadavky</a:t>
            </a:r>
          </a:p>
        </p:txBody>
      </p:sp>
      <p:sp>
        <p:nvSpPr>
          <p:cNvPr id="13" name="Obdĺžnik 12">
            <a:extLst>
              <a:ext uri="{FF2B5EF4-FFF2-40B4-BE49-F238E27FC236}">
                <a16:creationId xmlns:a16="http://schemas.microsoft.com/office/drawing/2014/main" id="{FEC6FF5A-DC2B-4B61-92C5-EA6A4611724D}"/>
              </a:ext>
            </a:extLst>
          </p:cNvPr>
          <p:cNvSpPr>
            <a:spLocks noGrp="1"/>
          </p:cNvSpPr>
          <p:nvPr/>
        </p:nvSpPr>
        <p:spPr>
          <a:xfrm>
            <a:off x="5124450" y="3733800"/>
            <a:ext cx="6429375" cy="523875"/>
          </a:xfrm>
          <a:prstGeom prst="rect">
            <a:avLst/>
          </a:prstGeom>
          <a:noFill/>
          <a:ln w="0">
            <a:noFill/>
          </a:ln>
        </p:spPr>
        <p:txBody>
          <a:bodyPr>
            <a:noAutofit/>
          </a:bodyPr>
          <a:lstStyle/>
          <a:p>
            <a:pPr>
              <a:defRPr sz="2025" b="0">
                <a:solidFill>
                  <a:srgbClr val="536772"/>
                </a:solidFill>
                <a:latin typeface="Bitstream Charter"/>
                <a:ea typeface="Bitstream Charter"/>
                <a:cs typeface="Bitstream Charter"/>
              </a:defRPr>
            </a:pPr>
            <a:r>
              <a:rPr lang="sk-SK" sz="2025" b="0" noProof="0" dirty="0">
                <a:solidFill>
                  <a:srgbClr val="536772"/>
                </a:solidFill>
                <a:latin typeface="Bitstream Charter"/>
                <a:ea typeface="Bitstream Charter"/>
                <a:cs typeface="Bitstream Charter"/>
              </a:rPr>
              <a:t>Čo zachovať a čo nedopĺňať?</a:t>
            </a:r>
          </a:p>
        </p:txBody>
      </p:sp>
      <p:sp>
        <p:nvSpPr>
          <p:cNvPr id="14" name="Obdĺžnik 13">
            <a:extLst>
              <a:ext uri="{FF2B5EF4-FFF2-40B4-BE49-F238E27FC236}">
                <a16:creationId xmlns:a16="http://schemas.microsoft.com/office/drawing/2014/main" id="{D9742E26-BDFD-4E9D-AF62-E4310141AB68}"/>
              </a:ext>
            </a:extLst>
          </p:cNvPr>
          <p:cNvSpPr>
            <a:spLocks noGrp="1"/>
          </p:cNvSpPr>
          <p:nvPr/>
        </p:nvSpPr>
        <p:spPr>
          <a:xfrm>
            <a:off x="647700" y="4438650"/>
            <a:ext cx="457200" cy="438150"/>
          </a:xfrm>
          <a:prstGeom prst="rect">
            <a:avLst/>
          </a:prstGeom>
          <a:noFill/>
          <a:ln w="0">
            <a:noFill/>
          </a:ln>
        </p:spPr>
        <p:txBody>
          <a:bodyPr>
            <a:noAutofit/>
          </a:bodyPr>
          <a:lstStyle/>
          <a:p>
            <a:pPr>
              <a:defRPr sz="2325" b="1">
                <a:solidFill>
                  <a:srgbClr val="007C78"/>
                </a:solidFill>
                <a:latin typeface="Bitstream Charter"/>
                <a:ea typeface="Bitstream Charter"/>
                <a:cs typeface="Bitstream Charter"/>
              </a:defRPr>
            </a:pPr>
            <a:r>
              <a:rPr lang="sk-SK" sz="2325" b="1" noProof="0" dirty="0">
                <a:solidFill>
                  <a:srgbClr val="007C78"/>
                </a:solidFill>
                <a:latin typeface="Bitstream Charter"/>
                <a:ea typeface="Bitstream Charter"/>
                <a:cs typeface="Bitstream Charter"/>
              </a:rPr>
              <a:t>5</a:t>
            </a:r>
          </a:p>
        </p:txBody>
      </p:sp>
      <p:sp>
        <p:nvSpPr>
          <p:cNvPr id="15" name="Obdĺžnik 14">
            <a:extLst>
              <a:ext uri="{FF2B5EF4-FFF2-40B4-BE49-F238E27FC236}">
                <a16:creationId xmlns:a16="http://schemas.microsoft.com/office/drawing/2014/main" id="{0C5D794A-FE0B-4847-A5D7-18C95F841993}"/>
              </a:ext>
            </a:extLst>
          </p:cNvPr>
          <p:cNvSpPr>
            <a:spLocks noGrp="1"/>
          </p:cNvSpPr>
          <p:nvPr/>
        </p:nvSpPr>
        <p:spPr>
          <a:xfrm>
            <a:off x="1285875" y="4438650"/>
            <a:ext cx="3619500" cy="428625"/>
          </a:xfrm>
          <a:prstGeom prst="rect">
            <a:avLst/>
          </a:prstGeom>
          <a:noFill/>
          <a:ln w="0">
            <a:noFill/>
          </a:ln>
        </p:spPr>
        <p:txBody>
          <a:bodyPr>
            <a:noAutofit/>
          </a:bodyPr>
          <a:lstStyle/>
          <a:p>
            <a:pPr>
              <a:defRPr sz="2175" b="1">
                <a:solidFill>
                  <a:srgbClr val="142D3C"/>
                </a:solidFill>
                <a:latin typeface="Bitstream Charter"/>
                <a:ea typeface="Bitstream Charter"/>
                <a:cs typeface="Bitstream Charter"/>
              </a:defRPr>
            </a:pPr>
            <a:r>
              <a:rPr lang="sk-SK" sz="2175" b="1" noProof="0" dirty="0">
                <a:solidFill>
                  <a:srgbClr val="142D3C"/>
                </a:solidFill>
                <a:latin typeface="Bitstream Charter"/>
                <a:ea typeface="Bitstream Charter"/>
                <a:cs typeface="Bitstream Charter"/>
              </a:rPr>
              <a:t>Formát</a:t>
            </a:r>
          </a:p>
        </p:txBody>
      </p:sp>
      <p:sp>
        <p:nvSpPr>
          <p:cNvPr id="16" name="Obdĺžnik 15">
            <a:extLst>
              <a:ext uri="{FF2B5EF4-FFF2-40B4-BE49-F238E27FC236}">
                <a16:creationId xmlns:a16="http://schemas.microsoft.com/office/drawing/2014/main" id="{D142EDE8-81D5-44CC-8BDF-A5EE0B47D8B3}"/>
              </a:ext>
            </a:extLst>
          </p:cNvPr>
          <p:cNvSpPr>
            <a:spLocks noGrp="1"/>
          </p:cNvSpPr>
          <p:nvPr/>
        </p:nvSpPr>
        <p:spPr>
          <a:xfrm>
            <a:off x="5124450" y="4448175"/>
            <a:ext cx="6429375" cy="523875"/>
          </a:xfrm>
          <a:prstGeom prst="rect">
            <a:avLst/>
          </a:prstGeom>
          <a:noFill/>
          <a:ln w="0">
            <a:noFill/>
          </a:ln>
        </p:spPr>
        <p:txBody>
          <a:bodyPr>
            <a:noAutofit/>
          </a:bodyPr>
          <a:lstStyle/>
          <a:p>
            <a:pPr>
              <a:defRPr sz="2025" b="0">
                <a:solidFill>
                  <a:srgbClr val="536772"/>
                </a:solidFill>
                <a:latin typeface="Bitstream Charter"/>
                <a:ea typeface="Bitstream Charter"/>
                <a:cs typeface="Bitstream Charter"/>
              </a:defRPr>
            </a:pPr>
            <a:r>
              <a:rPr lang="sk-SK" sz="2025" b="0" noProof="0" dirty="0">
                <a:solidFill>
                  <a:srgbClr val="536772"/>
                </a:solidFill>
                <a:latin typeface="Bitstream Charter"/>
                <a:ea typeface="Bitstream Charter"/>
                <a:cs typeface="Bitstream Charter"/>
              </a:rPr>
              <a:t>Tabuľka, odsek, osnova alebo otázky?</a:t>
            </a:r>
          </a:p>
        </p:txBody>
      </p:sp>
      <p:sp>
        <p:nvSpPr>
          <p:cNvPr id="17" name="Obdĺžnik 16">
            <a:extLst>
              <a:ext uri="{FF2B5EF4-FFF2-40B4-BE49-F238E27FC236}">
                <a16:creationId xmlns:a16="http://schemas.microsoft.com/office/drawing/2014/main" id="{BE0444DA-068A-4D5D-AB4B-3DCA83C4C204}"/>
              </a:ext>
            </a:extLst>
          </p:cNvPr>
          <p:cNvSpPr>
            <a:spLocks noGrp="1"/>
          </p:cNvSpPr>
          <p:nvPr/>
        </p:nvSpPr>
        <p:spPr>
          <a:xfrm>
            <a:off x="647700" y="5153025"/>
            <a:ext cx="457200" cy="438150"/>
          </a:xfrm>
          <a:prstGeom prst="rect">
            <a:avLst/>
          </a:prstGeom>
          <a:noFill/>
          <a:ln w="0">
            <a:noFill/>
          </a:ln>
        </p:spPr>
        <p:txBody>
          <a:bodyPr>
            <a:noAutofit/>
          </a:bodyPr>
          <a:lstStyle/>
          <a:p>
            <a:pPr>
              <a:defRPr sz="2325" b="1">
                <a:solidFill>
                  <a:srgbClr val="007C78"/>
                </a:solidFill>
                <a:latin typeface="Bitstream Charter"/>
                <a:ea typeface="Bitstream Charter"/>
                <a:cs typeface="Bitstream Charter"/>
              </a:defRPr>
            </a:pPr>
            <a:r>
              <a:rPr lang="sk-SK" sz="2325" b="1" noProof="0" dirty="0">
                <a:solidFill>
                  <a:srgbClr val="007C78"/>
                </a:solidFill>
                <a:latin typeface="Bitstream Charter"/>
                <a:ea typeface="Bitstream Charter"/>
                <a:cs typeface="Bitstream Charter"/>
              </a:rPr>
              <a:t>6</a:t>
            </a:r>
          </a:p>
        </p:txBody>
      </p:sp>
      <p:sp>
        <p:nvSpPr>
          <p:cNvPr id="18" name="Obdĺžnik 17">
            <a:extLst>
              <a:ext uri="{FF2B5EF4-FFF2-40B4-BE49-F238E27FC236}">
                <a16:creationId xmlns:a16="http://schemas.microsoft.com/office/drawing/2014/main" id="{76758F74-4CD6-4AF9-9C27-079763493B41}"/>
              </a:ext>
            </a:extLst>
          </p:cNvPr>
          <p:cNvSpPr>
            <a:spLocks noGrp="1"/>
          </p:cNvSpPr>
          <p:nvPr/>
        </p:nvSpPr>
        <p:spPr>
          <a:xfrm>
            <a:off x="1285875" y="5153025"/>
            <a:ext cx="3619500" cy="428625"/>
          </a:xfrm>
          <a:prstGeom prst="rect">
            <a:avLst/>
          </a:prstGeom>
          <a:noFill/>
          <a:ln w="0">
            <a:noFill/>
          </a:ln>
        </p:spPr>
        <p:txBody>
          <a:bodyPr>
            <a:noAutofit/>
          </a:bodyPr>
          <a:lstStyle/>
          <a:p>
            <a:pPr>
              <a:defRPr sz="2175" b="1">
                <a:solidFill>
                  <a:srgbClr val="142D3C"/>
                </a:solidFill>
                <a:latin typeface="Bitstream Charter"/>
                <a:ea typeface="Bitstream Charter"/>
                <a:cs typeface="Bitstream Charter"/>
              </a:defRPr>
            </a:pPr>
            <a:r>
              <a:rPr lang="sk-SK" sz="2175" b="1" noProof="0" dirty="0">
                <a:solidFill>
                  <a:srgbClr val="142D3C"/>
                </a:solidFill>
                <a:latin typeface="Bitstream Charter"/>
                <a:ea typeface="Bitstream Charter"/>
                <a:cs typeface="Bitstream Charter"/>
              </a:rPr>
              <a:t>Kontrola</a:t>
            </a:r>
          </a:p>
        </p:txBody>
      </p:sp>
      <p:sp>
        <p:nvSpPr>
          <p:cNvPr id="19" name="Obdĺžnik 18">
            <a:extLst>
              <a:ext uri="{FF2B5EF4-FFF2-40B4-BE49-F238E27FC236}">
                <a16:creationId xmlns:a16="http://schemas.microsoft.com/office/drawing/2014/main" id="{81C3BFE1-B16B-4791-8201-C6775607460E}"/>
              </a:ext>
            </a:extLst>
          </p:cNvPr>
          <p:cNvSpPr>
            <a:spLocks noGrp="1"/>
          </p:cNvSpPr>
          <p:nvPr/>
        </p:nvSpPr>
        <p:spPr>
          <a:xfrm>
            <a:off x="5124450" y="5162550"/>
            <a:ext cx="6429375" cy="523875"/>
          </a:xfrm>
          <a:prstGeom prst="rect">
            <a:avLst/>
          </a:prstGeom>
          <a:noFill/>
          <a:ln w="0">
            <a:noFill/>
          </a:ln>
        </p:spPr>
        <p:txBody>
          <a:bodyPr>
            <a:noAutofit/>
          </a:bodyPr>
          <a:lstStyle/>
          <a:p>
            <a:pPr>
              <a:defRPr sz="2025" b="0">
                <a:solidFill>
                  <a:srgbClr val="536772"/>
                </a:solidFill>
                <a:latin typeface="Bitstream Charter"/>
                <a:ea typeface="Bitstream Charter"/>
                <a:cs typeface="Bitstream Charter"/>
              </a:defRPr>
            </a:pPr>
            <a:r>
              <a:rPr lang="sk-SK" sz="2025" b="0" noProof="0" dirty="0">
                <a:solidFill>
                  <a:srgbClr val="536772"/>
                </a:solidFill>
                <a:latin typeface="Bitstream Charter"/>
                <a:ea typeface="Bitstream Charter"/>
                <a:cs typeface="Bitstream Charter"/>
              </a:rPr>
              <a:t>Podľa čoho posúdite výsledok?</a:t>
            </a:r>
          </a:p>
        </p:txBody>
      </p:sp>
    </p:spTree>
    <p:extLst>
      <p:ext uri="{BB962C8B-B14F-4D97-AF65-F5344CB8AC3E}">
        <p14:creationId xmlns:p14="http://schemas.microsoft.com/office/powerpoint/2010/main" val="1943185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1" name="Obdĺžnik 10">
            <a:extLst>
              <a:ext uri="{FF2B5EF4-FFF2-40B4-BE49-F238E27FC236}">
                <a16:creationId xmlns:a16="http://schemas.microsoft.com/office/drawing/2014/main" id="{1DA64159-C4E2-4520-9C33-7BC012274A5D}"/>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Porovnanie v dvoch konverzáciách</a:t>
            </a:r>
          </a:p>
        </p:txBody>
      </p:sp>
      <p:sp>
        <p:nvSpPr>
          <p:cNvPr id="2" name="Obdĺžnik 1">
            <a:extLst>
              <a:ext uri="{FF2B5EF4-FFF2-40B4-BE49-F238E27FC236}">
                <a16:creationId xmlns:a16="http://schemas.microsoft.com/office/drawing/2014/main" id="{362EFFA6-9F97-411A-9734-081CA3EDDCA5}"/>
              </a:ext>
            </a:extLst>
          </p:cNvPr>
          <p:cNvSpPr>
            <a:spLocks noGrp="1"/>
          </p:cNvSpPr>
          <p:nvPr/>
        </p:nvSpPr>
        <p:spPr>
          <a:xfrm>
            <a:off x="647700" y="1724025"/>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01</a:t>
            </a:r>
          </a:p>
        </p:txBody>
      </p:sp>
      <p:sp>
        <p:nvSpPr>
          <p:cNvPr id="3" name="Obdĺžnik 2">
            <a:extLst>
              <a:ext uri="{FF2B5EF4-FFF2-40B4-BE49-F238E27FC236}">
                <a16:creationId xmlns:a16="http://schemas.microsoft.com/office/drawing/2014/main" id="{4E570BFC-26E7-4F61-810C-9D8B410FB882}"/>
              </a:ext>
            </a:extLst>
          </p:cNvPr>
          <p:cNvSpPr>
            <a:spLocks noGrp="1"/>
          </p:cNvSpPr>
          <p:nvPr/>
        </p:nvSpPr>
        <p:spPr>
          <a:xfrm>
            <a:off x="1657350" y="1724025"/>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Rovnaký podklad vložte do oboch nových konverzácií.</a:t>
            </a:r>
          </a:p>
        </p:txBody>
      </p:sp>
      <p:sp>
        <p:nvSpPr>
          <p:cNvPr id="4" name="Obdĺžnik 3">
            <a:extLst>
              <a:ext uri="{FF2B5EF4-FFF2-40B4-BE49-F238E27FC236}">
                <a16:creationId xmlns:a16="http://schemas.microsoft.com/office/drawing/2014/main" id="{F1EB3609-2B14-432C-AC40-E8AA31540533}"/>
              </a:ext>
            </a:extLst>
          </p:cNvPr>
          <p:cNvSpPr>
            <a:spLocks noGrp="1"/>
          </p:cNvSpPr>
          <p:nvPr/>
        </p:nvSpPr>
        <p:spPr>
          <a:xfrm>
            <a:off x="647700" y="2705100"/>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02</a:t>
            </a:r>
          </a:p>
        </p:txBody>
      </p:sp>
      <p:sp>
        <p:nvSpPr>
          <p:cNvPr id="5" name="Obdĺžnik 4">
            <a:extLst>
              <a:ext uri="{FF2B5EF4-FFF2-40B4-BE49-F238E27FC236}">
                <a16:creationId xmlns:a16="http://schemas.microsoft.com/office/drawing/2014/main" id="{8A6C41F2-0DFA-46B9-8EE0-A2EFC2F474E8}"/>
              </a:ext>
            </a:extLst>
          </p:cNvPr>
          <p:cNvSpPr>
            <a:spLocks noGrp="1"/>
          </p:cNvSpPr>
          <p:nvPr/>
        </p:nvSpPr>
        <p:spPr>
          <a:xfrm>
            <a:off x="1657350" y="2705100"/>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V prvej použite slabý </a:t>
            </a:r>
            <a:r>
              <a:rPr lang="sk-SK" sz="2400" b="0" noProof="0" dirty="0" err="1">
                <a:solidFill>
                  <a:srgbClr val="142D3C"/>
                </a:solidFill>
                <a:latin typeface="Bitstream Charter"/>
                <a:ea typeface="Bitstream Charter"/>
                <a:cs typeface="Bitstream Charter"/>
              </a:rPr>
              <a:t>prompt</a:t>
            </a:r>
            <a:r>
              <a:rPr lang="sk-SK" sz="2400" b="0" noProof="0" dirty="0">
                <a:solidFill>
                  <a:srgbClr val="142D3C"/>
                </a:solidFill>
                <a:latin typeface="Bitstream Charter"/>
                <a:ea typeface="Bitstream Charter"/>
                <a:cs typeface="Bitstream Charter"/>
              </a:rPr>
              <a:t>, v druhej kvalitný.</a:t>
            </a:r>
          </a:p>
        </p:txBody>
      </p:sp>
      <p:sp>
        <p:nvSpPr>
          <p:cNvPr id="6" name="Obdĺžnik 5">
            <a:extLst>
              <a:ext uri="{FF2B5EF4-FFF2-40B4-BE49-F238E27FC236}">
                <a16:creationId xmlns:a16="http://schemas.microsoft.com/office/drawing/2014/main" id="{55D04705-C125-4DB9-9182-4346F9F4C5EF}"/>
              </a:ext>
            </a:extLst>
          </p:cNvPr>
          <p:cNvSpPr>
            <a:spLocks noGrp="1"/>
          </p:cNvSpPr>
          <p:nvPr/>
        </p:nvSpPr>
        <p:spPr>
          <a:xfrm>
            <a:off x="647700" y="3686175"/>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03</a:t>
            </a:r>
          </a:p>
        </p:txBody>
      </p:sp>
      <p:sp>
        <p:nvSpPr>
          <p:cNvPr id="7" name="Obdĺžnik 6">
            <a:extLst>
              <a:ext uri="{FF2B5EF4-FFF2-40B4-BE49-F238E27FC236}">
                <a16:creationId xmlns:a16="http://schemas.microsoft.com/office/drawing/2014/main" id="{F5756020-D0DA-4D02-A33A-F7A397F4FD3C}"/>
              </a:ext>
            </a:extLst>
          </p:cNvPr>
          <p:cNvSpPr>
            <a:spLocks noGrp="1"/>
          </p:cNvSpPr>
          <p:nvPr/>
        </p:nvSpPr>
        <p:spPr>
          <a:xfrm>
            <a:off x="1657350" y="3686175"/>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Výsledky posúďte podľa rovnakých kritérií.</a:t>
            </a:r>
          </a:p>
        </p:txBody>
      </p:sp>
      <p:sp>
        <p:nvSpPr>
          <p:cNvPr id="8" name="Obdĺžnik 7">
            <a:extLst>
              <a:ext uri="{FF2B5EF4-FFF2-40B4-BE49-F238E27FC236}">
                <a16:creationId xmlns:a16="http://schemas.microsoft.com/office/drawing/2014/main" id="{93BFFF95-4623-4D78-967E-77904E98B5BE}"/>
              </a:ext>
            </a:extLst>
          </p:cNvPr>
          <p:cNvSpPr>
            <a:spLocks noGrp="1"/>
          </p:cNvSpPr>
          <p:nvPr/>
        </p:nvSpPr>
        <p:spPr>
          <a:xfrm>
            <a:off x="647700" y="4667250"/>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04</a:t>
            </a:r>
          </a:p>
        </p:txBody>
      </p:sp>
      <p:sp>
        <p:nvSpPr>
          <p:cNvPr id="9" name="Obdĺžnik 8">
            <a:extLst>
              <a:ext uri="{FF2B5EF4-FFF2-40B4-BE49-F238E27FC236}">
                <a16:creationId xmlns:a16="http://schemas.microsoft.com/office/drawing/2014/main" id="{B1505BD0-2DED-4619-9948-9B4801B7D58D}"/>
              </a:ext>
            </a:extLst>
          </p:cNvPr>
          <p:cNvSpPr>
            <a:spLocks noGrp="1"/>
          </p:cNvSpPr>
          <p:nvPr/>
        </p:nvSpPr>
        <p:spPr>
          <a:xfrm>
            <a:off x="1657350" y="4667250"/>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Nadväzujúci </a:t>
            </a:r>
            <a:r>
              <a:rPr lang="sk-SK" sz="2400" b="0" noProof="0" dirty="0" err="1">
                <a:solidFill>
                  <a:srgbClr val="142D3C"/>
                </a:solidFill>
                <a:latin typeface="Bitstream Charter"/>
                <a:ea typeface="Bitstream Charter"/>
                <a:cs typeface="Bitstream Charter"/>
              </a:rPr>
              <a:t>prompt</a:t>
            </a:r>
            <a:r>
              <a:rPr lang="sk-SK" sz="2400" b="0" noProof="0" dirty="0">
                <a:solidFill>
                  <a:srgbClr val="142D3C"/>
                </a:solidFill>
                <a:latin typeface="Bitstream Charter"/>
                <a:ea typeface="Bitstream Charter"/>
                <a:cs typeface="Bitstream Charter"/>
              </a:rPr>
              <a:t> použite v druhej konverzácii.</a:t>
            </a:r>
          </a:p>
        </p:txBody>
      </p:sp>
    </p:spTree>
    <p:extLst>
      <p:ext uri="{BB962C8B-B14F-4D97-AF65-F5344CB8AC3E}">
        <p14:creationId xmlns:p14="http://schemas.microsoft.com/office/powerpoint/2010/main" val="156919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1" name="Obdĺžnik 10">
            <a:extLst>
              <a:ext uri="{FF2B5EF4-FFF2-40B4-BE49-F238E27FC236}">
                <a16:creationId xmlns:a16="http://schemas.microsoft.com/office/drawing/2014/main" id="{5CF2BB59-CDEE-4771-A69A-DC68F7016D1E}"/>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Kontrola odpovede a ďalší krok</a:t>
            </a:r>
          </a:p>
        </p:txBody>
      </p:sp>
      <p:sp>
        <p:nvSpPr>
          <p:cNvPr id="2" name="Obdĺžnik 1">
            <a:extLst>
              <a:ext uri="{FF2B5EF4-FFF2-40B4-BE49-F238E27FC236}">
                <a16:creationId xmlns:a16="http://schemas.microsoft.com/office/drawing/2014/main" id="{2EF515DA-79B4-44BE-920B-BC3E3C3F6EF6}"/>
              </a:ext>
            </a:extLst>
          </p:cNvPr>
          <p:cNvSpPr>
            <a:spLocks noGrp="1"/>
          </p:cNvSpPr>
          <p:nvPr/>
        </p:nvSpPr>
        <p:spPr>
          <a:xfrm>
            <a:off x="647700" y="1724025"/>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01</a:t>
            </a:r>
          </a:p>
        </p:txBody>
      </p:sp>
      <p:sp>
        <p:nvSpPr>
          <p:cNvPr id="3" name="Obdĺžnik 2">
            <a:extLst>
              <a:ext uri="{FF2B5EF4-FFF2-40B4-BE49-F238E27FC236}">
                <a16:creationId xmlns:a16="http://schemas.microsoft.com/office/drawing/2014/main" id="{70D8FA3B-A04C-4920-83B9-E07D22A1D39E}"/>
              </a:ext>
            </a:extLst>
          </p:cNvPr>
          <p:cNvSpPr>
            <a:spLocks noGrp="1"/>
          </p:cNvSpPr>
          <p:nvPr/>
        </p:nvSpPr>
        <p:spPr>
          <a:xfrm>
            <a:off x="1657350" y="1724025"/>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Tvrdenie má oporu v podklade alebo overenom zdroji.</a:t>
            </a:r>
          </a:p>
        </p:txBody>
      </p:sp>
      <p:sp>
        <p:nvSpPr>
          <p:cNvPr id="4" name="Obdĺžnik 3">
            <a:extLst>
              <a:ext uri="{FF2B5EF4-FFF2-40B4-BE49-F238E27FC236}">
                <a16:creationId xmlns:a16="http://schemas.microsoft.com/office/drawing/2014/main" id="{F1092AA3-6A26-473F-9E4F-5E230F9EC5B4}"/>
              </a:ext>
            </a:extLst>
          </p:cNvPr>
          <p:cNvSpPr>
            <a:spLocks noGrp="1"/>
          </p:cNvSpPr>
          <p:nvPr/>
        </p:nvSpPr>
        <p:spPr>
          <a:xfrm>
            <a:off x="647700" y="2705100"/>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02</a:t>
            </a:r>
          </a:p>
        </p:txBody>
      </p:sp>
      <p:sp>
        <p:nvSpPr>
          <p:cNvPr id="5" name="Obdĺžnik 4">
            <a:extLst>
              <a:ext uri="{FF2B5EF4-FFF2-40B4-BE49-F238E27FC236}">
                <a16:creationId xmlns:a16="http://schemas.microsoft.com/office/drawing/2014/main" id="{B2797600-8406-4F72-A05C-C8D4B39E5409}"/>
              </a:ext>
            </a:extLst>
          </p:cNvPr>
          <p:cNvSpPr>
            <a:spLocks noGrp="1"/>
          </p:cNvSpPr>
          <p:nvPr/>
        </p:nvSpPr>
        <p:spPr>
          <a:xfrm>
            <a:off x="1657350" y="2705100"/>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Návrh a interpretácia majú jasné označenie.</a:t>
            </a:r>
          </a:p>
        </p:txBody>
      </p:sp>
      <p:sp>
        <p:nvSpPr>
          <p:cNvPr id="6" name="Obdĺžnik 5">
            <a:extLst>
              <a:ext uri="{FF2B5EF4-FFF2-40B4-BE49-F238E27FC236}">
                <a16:creationId xmlns:a16="http://schemas.microsoft.com/office/drawing/2014/main" id="{8765D2AC-BCBA-41DD-822A-E0FD0C1FA3C5}"/>
              </a:ext>
            </a:extLst>
          </p:cNvPr>
          <p:cNvSpPr>
            <a:spLocks noGrp="1"/>
          </p:cNvSpPr>
          <p:nvPr/>
        </p:nvSpPr>
        <p:spPr>
          <a:xfrm>
            <a:off x="647700" y="3686175"/>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03</a:t>
            </a:r>
          </a:p>
        </p:txBody>
      </p:sp>
      <p:sp>
        <p:nvSpPr>
          <p:cNvPr id="7" name="Obdĺžnik 6">
            <a:extLst>
              <a:ext uri="{FF2B5EF4-FFF2-40B4-BE49-F238E27FC236}">
                <a16:creationId xmlns:a16="http://schemas.microsoft.com/office/drawing/2014/main" id="{B416AAC4-2359-40A7-B66E-9D5B522DB845}"/>
              </a:ext>
            </a:extLst>
          </p:cNvPr>
          <p:cNvSpPr>
            <a:spLocks noGrp="1"/>
          </p:cNvSpPr>
          <p:nvPr/>
        </p:nvSpPr>
        <p:spPr>
          <a:xfrm>
            <a:off x="1657350" y="3686175"/>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Chýbajúci údaj zostáva otvorene priznaný.</a:t>
            </a:r>
          </a:p>
        </p:txBody>
      </p:sp>
      <p:sp>
        <p:nvSpPr>
          <p:cNvPr id="8" name="Obdĺžnik 7">
            <a:extLst>
              <a:ext uri="{FF2B5EF4-FFF2-40B4-BE49-F238E27FC236}">
                <a16:creationId xmlns:a16="http://schemas.microsoft.com/office/drawing/2014/main" id="{9C9BFEE0-C5B6-4F35-8C35-7258CE9878B8}"/>
              </a:ext>
            </a:extLst>
          </p:cNvPr>
          <p:cNvSpPr>
            <a:spLocks noGrp="1"/>
          </p:cNvSpPr>
          <p:nvPr/>
        </p:nvSpPr>
        <p:spPr>
          <a:xfrm>
            <a:off x="647700" y="4667250"/>
            <a:ext cx="714375" cy="495300"/>
          </a:xfrm>
          <a:prstGeom prst="rect">
            <a:avLst/>
          </a:prstGeom>
          <a:noFill/>
          <a:ln w="0">
            <a:noFill/>
          </a:ln>
        </p:spPr>
        <p:txBody>
          <a:bodyPr>
            <a:noAutofit/>
          </a:bodyPr>
          <a:lstStyle/>
          <a:p>
            <a:pPr>
              <a:defRPr sz="2250" b="1">
                <a:solidFill>
                  <a:srgbClr val="007C78"/>
                </a:solidFill>
                <a:latin typeface="Bitstream Charter"/>
                <a:ea typeface="Bitstream Charter"/>
                <a:cs typeface="Bitstream Charter"/>
              </a:defRPr>
            </a:pPr>
            <a:r>
              <a:rPr lang="sk-SK" sz="2250" b="1" noProof="0" dirty="0">
                <a:solidFill>
                  <a:srgbClr val="007C78"/>
                </a:solidFill>
                <a:latin typeface="Bitstream Charter"/>
                <a:ea typeface="Bitstream Charter"/>
                <a:cs typeface="Bitstream Charter"/>
              </a:rPr>
              <a:t>04</a:t>
            </a:r>
          </a:p>
        </p:txBody>
      </p:sp>
      <p:sp>
        <p:nvSpPr>
          <p:cNvPr id="9" name="Obdĺžnik 8">
            <a:extLst>
              <a:ext uri="{FF2B5EF4-FFF2-40B4-BE49-F238E27FC236}">
                <a16:creationId xmlns:a16="http://schemas.microsoft.com/office/drawing/2014/main" id="{25124D39-1F15-4CCB-9B00-1A1FC1BAAAEE}"/>
              </a:ext>
            </a:extLst>
          </p:cNvPr>
          <p:cNvSpPr>
            <a:spLocks noGrp="1"/>
          </p:cNvSpPr>
          <p:nvPr/>
        </p:nvSpPr>
        <p:spPr>
          <a:xfrm>
            <a:off x="1657350" y="4667250"/>
            <a:ext cx="9715500" cy="781050"/>
          </a:xfrm>
          <a:prstGeom prst="rect">
            <a:avLst/>
          </a:prstGeom>
          <a:noFill/>
          <a:ln w="0">
            <a:noFill/>
          </a:ln>
        </p:spPr>
        <p:txBody>
          <a:bodyPr>
            <a:noAutofit/>
          </a:bodyPr>
          <a:lstStyle/>
          <a:p>
            <a:pPr>
              <a:defRPr sz="2400" b="0">
                <a:solidFill>
                  <a:srgbClr val="142D3C"/>
                </a:solidFill>
                <a:latin typeface="Bitstream Charter"/>
                <a:ea typeface="Bitstream Charter"/>
                <a:cs typeface="Bitstream Charter"/>
              </a:defRPr>
            </a:pPr>
            <a:r>
              <a:rPr lang="sk-SK" sz="2400" b="0" noProof="0" dirty="0">
                <a:solidFill>
                  <a:srgbClr val="142D3C"/>
                </a:solidFill>
                <a:latin typeface="Bitstream Charter"/>
                <a:ea typeface="Bitstream Charter"/>
                <a:cs typeface="Bitstream Charter"/>
              </a:rPr>
              <a:t>O použití výstupu rozhoduje pedagóg alebo výskumník.</a:t>
            </a:r>
          </a:p>
        </p:txBody>
      </p:sp>
    </p:spTree>
    <p:extLst>
      <p:ext uri="{BB962C8B-B14F-4D97-AF65-F5344CB8AC3E}">
        <p14:creationId xmlns:p14="http://schemas.microsoft.com/office/powerpoint/2010/main" val="196393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64E62DC2-C5ED-40E6-8EA1-8F40E22E9C56}"/>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Plán 90-minútového seminára</a:t>
            </a:r>
          </a:p>
        </p:txBody>
      </p:sp>
      <p:sp>
        <p:nvSpPr>
          <p:cNvPr id="2" name="Obdĺžnik 1">
            <a:extLst>
              <a:ext uri="{FF2B5EF4-FFF2-40B4-BE49-F238E27FC236}">
                <a16:creationId xmlns:a16="http://schemas.microsoft.com/office/drawing/2014/main" id="{1E308642-1995-4219-8757-A8BA48CEC3C7}"/>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01  /  PRÍPRAVA VZDELÁVANIA</a:t>
            </a:r>
          </a:p>
        </p:txBody>
      </p:sp>
      <p:sp>
        <p:nvSpPr>
          <p:cNvPr id="3" name="Obdĺžnik 2">
            <a:extLst>
              <a:ext uri="{FF2B5EF4-FFF2-40B4-BE49-F238E27FC236}">
                <a16:creationId xmlns:a16="http://schemas.microsoft.com/office/drawing/2014/main" id="{FF70F534-CCC0-438B-A934-06D727B193E7}"/>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8002FE71-D9EE-4CA4-9243-D46353D7D662}"/>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Priprav mi z anotácie dobrý seminár.</a:t>
            </a:r>
          </a:p>
        </p:txBody>
      </p:sp>
      <p:sp>
        <p:nvSpPr>
          <p:cNvPr id="5" name="Obdĺžnik 4">
            <a:extLst>
              <a:ext uri="{FF2B5EF4-FFF2-40B4-BE49-F238E27FC236}">
                <a16:creationId xmlns:a16="http://schemas.microsoft.com/office/drawing/2014/main" id="{8D7EBF06-29DF-4AD4-B446-0C5EA1C88420}"/>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E05FA23A-19B4-45DC-98E8-3960D27CEF16}"/>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Z anotácie vytvor 90-minútový plán pre 24 študentov. Uveď časy, činnosti a individuálny dôkaz učenia.</a:t>
            </a:r>
          </a:p>
        </p:txBody>
      </p:sp>
      <p:sp>
        <p:nvSpPr>
          <p:cNvPr id="7" name="Obdĺžnik 6">
            <a:extLst>
              <a:ext uri="{FF2B5EF4-FFF2-40B4-BE49-F238E27FC236}">
                <a16:creationId xmlns:a16="http://schemas.microsoft.com/office/drawing/2014/main" id="{B151D708-DD10-41DB-AEF1-E6191256891E}"/>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Cieľ, aktivita a dôkaz učenia musia navzájom súvisieť.</a:t>
            </a:r>
          </a:p>
        </p:txBody>
      </p:sp>
      <p:sp>
        <p:nvSpPr>
          <p:cNvPr id="8" name="Obdĺžnik 7">
            <a:extLst>
              <a:ext uri="{FF2B5EF4-FFF2-40B4-BE49-F238E27FC236}">
                <a16:creationId xmlns:a16="http://schemas.microsoft.com/office/drawing/2014/main" id="{0244A25F-797D-4BCE-8CE0-BB8F87911C13}"/>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Celý podklad a kopírovateľné </a:t>
            </a:r>
            <a:r>
              <a:rPr lang="sk-SK" sz="1350" b="0" noProof="0" dirty="0" err="1">
                <a:solidFill>
                  <a:srgbClr val="536772"/>
                </a:solidFill>
                <a:latin typeface="Bitstream Charter"/>
                <a:ea typeface="Bitstream Charter"/>
                <a:cs typeface="Bitstream Charter"/>
              </a:rPr>
              <a:t>prompty</a:t>
            </a:r>
            <a:r>
              <a:rPr lang="sk-SK" sz="1350" b="0" noProof="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1396298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549F95D7-7A04-47AF-A55A-370505B6431A}"/>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01</a:t>
            </a:r>
          </a:p>
        </p:txBody>
      </p:sp>
      <p:sp>
        <p:nvSpPr>
          <p:cNvPr id="2" name="Obdĺžnik 1">
            <a:extLst>
              <a:ext uri="{FF2B5EF4-FFF2-40B4-BE49-F238E27FC236}">
                <a16:creationId xmlns:a16="http://schemas.microsoft.com/office/drawing/2014/main" id="{84D84FC5-BD1E-42A3-AA43-B7AA07A51DBD}"/>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Plán 90-minútového seminára</a:t>
            </a:r>
          </a:p>
        </p:txBody>
      </p:sp>
      <p:sp>
        <p:nvSpPr>
          <p:cNvPr id="3" name="Obdĺžnik 2">
            <a:extLst>
              <a:ext uri="{FF2B5EF4-FFF2-40B4-BE49-F238E27FC236}">
                <a16:creationId xmlns:a16="http://schemas.microsoft.com/office/drawing/2014/main" id="{E7F343DC-4047-44BB-8E0C-49141D8EE79B}"/>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83123561-BC76-4C26-8674-5FC74B9B1F04}"/>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2ACF2DF3-A494-4EED-81FE-539E1AC04795}"/>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BF225F97-ECA2-46BD-B08B-E894EB9C1A71}"/>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Súčet je 90 minút.</a:t>
            </a:r>
          </a:p>
        </p:txBody>
      </p:sp>
      <p:sp>
        <p:nvSpPr>
          <p:cNvPr id="7" name="Obdĺžnik 6">
            <a:extLst>
              <a:ext uri="{FF2B5EF4-FFF2-40B4-BE49-F238E27FC236}">
                <a16:creationId xmlns:a16="http://schemas.microsoft.com/office/drawing/2014/main" id="{64A8BBB1-A603-42C7-B337-389BACF53FA0}"/>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Každý študent odovzdáva vlastný dôkaz učenia.</a:t>
            </a:r>
          </a:p>
        </p:txBody>
      </p:sp>
      <p:sp>
        <p:nvSpPr>
          <p:cNvPr id="8" name="Obdĺžnik 7">
            <a:extLst>
              <a:ext uri="{FF2B5EF4-FFF2-40B4-BE49-F238E27FC236}">
                <a16:creationId xmlns:a16="http://schemas.microsoft.com/office/drawing/2014/main" id="{7EC35D2A-A82E-47D4-9FB7-650B93F49BCB}"/>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Plán rešpektuje 12 dvojíc a dostupnú techniku.</a:t>
            </a:r>
          </a:p>
        </p:txBody>
      </p:sp>
      <p:sp>
        <p:nvSpPr>
          <p:cNvPr id="9" name="Obdĺžnik 8">
            <a:extLst>
              <a:ext uri="{FF2B5EF4-FFF2-40B4-BE49-F238E27FC236}">
                <a16:creationId xmlns:a16="http://schemas.microsoft.com/office/drawing/2014/main" id="{11168328-4E48-4E27-AC3E-6931378CCE5E}"/>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A1EDE106-ECC9-41A5-883B-41037339EEC3}"/>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0–10: vstupná diagnostika; 10–25: rozbor príkladu; 25–50: overovanie vo dvojiciach; 50–65: revízia odseku; 65–80: diskusia; 80–90: individuálny výstup. Súčet 90 minút. Bez internetu sa použijú vopred vytlačené zdroje.</a:t>
            </a:r>
          </a:p>
        </p:txBody>
      </p:sp>
      <p:sp>
        <p:nvSpPr>
          <p:cNvPr id="11" name="Obdĺžnik 10">
            <a:extLst>
              <a:ext uri="{FF2B5EF4-FFF2-40B4-BE49-F238E27FC236}">
                <a16:creationId xmlns:a16="http://schemas.microsoft.com/office/drawing/2014/main" id="{9BC5226D-2B25-4A4D-B587-1ADEF96D3440}"/>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1433500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504A1B79-2451-411B-BB43-73E80281C135}"/>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Overiteľné vzdelávacie ciele</a:t>
            </a:r>
          </a:p>
        </p:txBody>
      </p:sp>
      <p:sp>
        <p:nvSpPr>
          <p:cNvPr id="2" name="Obdĺžnik 1">
            <a:extLst>
              <a:ext uri="{FF2B5EF4-FFF2-40B4-BE49-F238E27FC236}">
                <a16:creationId xmlns:a16="http://schemas.microsoft.com/office/drawing/2014/main" id="{22BEBB0A-C4C6-41A8-AABA-97C32CC36726}"/>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02  /  PRÍPRAVA VZDELÁVANIA</a:t>
            </a:r>
          </a:p>
        </p:txBody>
      </p:sp>
      <p:sp>
        <p:nvSpPr>
          <p:cNvPr id="3" name="Obdĺžnik 2">
            <a:extLst>
              <a:ext uri="{FF2B5EF4-FFF2-40B4-BE49-F238E27FC236}">
                <a16:creationId xmlns:a16="http://schemas.microsoft.com/office/drawing/2014/main" id="{92BF5445-0BFC-4DA4-8385-F75864E0F3C4}"/>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D66115A3-B44C-488A-B3CE-B1F682A48D14}"/>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Napíš vzdelávacie ciele k tomuto semináru.</a:t>
            </a:r>
          </a:p>
        </p:txBody>
      </p:sp>
      <p:sp>
        <p:nvSpPr>
          <p:cNvPr id="5" name="Obdĺžnik 4">
            <a:extLst>
              <a:ext uri="{FF2B5EF4-FFF2-40B4-BE49-F238E27FC236}">
                <a16:creationId xmlns:a16="http://schemas.microsoft.com/office/drawing/2014/main" id="{38D1C43D-6AD7-4908-BDAE-F0492B9B6AF4}"/>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A9799C5C-2591-4833-B6C4-3445575BB651}"/>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Navrhni štyri pozorovateľné ciele. Ku každému priraď podmienky, kritérium úspechu a dôkaz učenia.</a:t>
            </a:r>
          </a:p>
        </p:txBody>
      </p:sp>
      <p:sp>
        <p:nvSpPr>
          <p:cNvPr id="7" name="Obdĺžnik 6">
            <a:extLst>
              <a:ext uri="{FF2B5EF4-FFF2-40B4-BE49-F238E27FC236}">
                <a16:creationId xmlns:a16="http://schemas.microsoft.com/office/drawing/2014/main" id="{8A65966A-A252-4BB3-A887-1C7037597ED1}"/>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Pozorovateľné sloveso nestačí bez podmienok a kritéria.</a:t>
            </a:r>
          </a:p>
        </p:txBody>
      </p:sp>
      <p:sp>
        <p:nvSpPr>
          <p:cNvPr id="8" name="Obdĺžnik 7">
            <a:extLst>
              <a:ext uri="{FF2B5EF4-FFF2-40B4-BE49-F238E27FC236}">
                <a16:creationId xmlns:a16="http://schemas.microsoft.com/office/drawing/2014/main" id="{2F151500-C47F-4379-AE34-16F6BCD7A3AC}"/>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982832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B099FCF1-239A-4634-A6BC-C0776F51762F}"/>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02</a:t>
            </a:r>
          </a:p>
        </p:txBody>
      </p:sp>
      <p:sp>
        <p:nvSpPr>
          <p:cNvPr id="2" name="Obdĺžnik 1">
            <a:extLst>
              <a:ext uri="{FF2B5EF4-FFF2-40B4-BE49-F238E27FC236}">
                <a16:creationId xmlns:a16="http://schemas.microsoft.com/office/drawing/2014/main" id="{C960DD40-66EB-4F6F-8679-BF4FE2519CF8}"/>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Overiteľné vzdelávacie ciele</a:t>
            </a:r>
          </a:p>
        </p:txBody>
      </p:sp>
      <p:sp>
        <p:nvSpPr>
          <p:cNvPr id="3" name="Obdĺžnik 2">
            <a:extLst>
              <a:ext uri="{FF2B5EF4-FFF2-40B4-BE49-F238E27FC236}">
                <a16:creationId xmlns:a16="http://schemas.microsoft.com/office/drawing/2014/main" id="{A7B756B2-4144-4B70-AA6A-9805B5A525E5}"/>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4DCCE9E4-5983-460E-8EB7-437D0555DCBD}"/>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D1594E6B-586D-464D-B065-7E04BA168038}"/>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607D1139-745C-4655-B1D6-B6CAB536B9AE}"/>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Cieľ pomenúva pozorovateľný výkon.</a:t>
            </a:r>
          </a:p>
        </p:txBody>
      </p:sp>
      <p:sp>
        <p:nvSpPr>
          <p:cNvPr id="7" name="Obdĺžnik 6">
            <a:extLst>
              <a:ext uri="{FF2B5EF4-FFF2-40B4-BE49-F238E27FC236}">
                <a16:creationId xmlns:a16="http://schemas.microsoft.com/office/drawing/2014/main" id="{5690CA36-83A4-4782-B5EA-C7B1502619B0}"/>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Kritérium sa dá posúdiť z výstupu.</a:t>
            </a:r>
          </a:p>
        </p:txBody>
      </p:sp>
      <p:sp>
        <p:nvSpPr>
          <p:cNvPr id="8" name="Obdĺžnik 7">
            <a:extLst>
              <a:ext uri="{FF2B5EF4-FFF2-40B4-BE49-F238E27FC236}">
                <a16:creationId xmlns:a16="http://schemas.microsoft.com/office/drawing/2014/main" id="{AF3DF220-AAD7-4431-998B-363106600C68}"/>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Aktivita pripravuje na ten istý výkon.</a:t>
            </a:r>
          </a:p>
        </p:txBody>
      </p:sp>
      <p:sp>
        <p:nvSpPr>
          <p:cNvPr id="9" name="Obdĺžnik 8">
            <a:extLst>
              <a:ext uri="{FF2B5EF4-FFF2-40B4-BE49-F238E27FC236}">
                <a16:creationId xmlns:a16="http://schemas.microsoft.com/office/drawing/2014/main" id="{91504CA3-895D-451B-90E0-16EA0947BE9F}"/>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C279BE99-8F3E-48D9-B3A0-330766D813F4}"/>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Študent dokáže v modelovom odseku označiť dve tvrdenia vyžadujúce overenie a ku každému uviesť vhodný typ zdroja. Navrhované kritérium: obe označenia vecne zdôvodní. Dôkaz: individuálny komentovaný odsek.</a:t>
            </a:r>
          </a:p>
        </p:txBody>
      </p:sp>
      <p:sp>
        <p:nvSpPr>
          <p:cNvPr id="11" name="Obdĺžnik 10">
            <a:extLst>
              <a:ext uri="{FF2B5EF4-FFF2-40B4-BE49-F238E27FC236}">
                <a16:creationId xmlns:a16="http://schemas.microsoft.com/office/drawing/2014/main" id="{BFA7E168-5502-47F3-938F-94435C12E0B1}"/>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2118599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530F7BC1-D1EB-471A-947A-FE936FDEC10A}"/>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Pracovný list s dvoma úrovňami podpory</a:t>
            </a:r>
          </a:p>
        </p:txBody>
      </p:sp>
      <p:sp>
        <p:nvSpPr>
          <p:cNvPr id="2" name="Obdĺžnik 1">
            <a:extLst>
              <a:ext uri="{FF2B5EF4-FFF2-40B4-BE49-F238E27FC236}">
                <a16:creationId xmlns:a16="http://schemas.microsoft.com/office/drawing/2014/main" id="{701EDBC4-C608-4058-B74B-6BF5F43DC067}"/>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03  /  PRÍPRAVA VZDELÁVANIA</a:t>
            </a:r>
          </a:p>
        </p:txBody>
      </p:sp>
      <p:sp>
        <p:nvSpPr>
          <p:cNvPr id="3" name="Obdĺžnik 2">
            <a:extLst>
              <a:ext uri="{FF2B5EF4-FFF2-40B4-BE49-F238E27FC236}">
                <a16:creationId xmlns:a16="http://schemas.microsoft.com/office/drawing/2014/main" id="{811B4D51-CB1F-4666-BC4B-2628F92813C1}"/>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C4A59559-F395-46A4-9336-733463C3A6CE}"/>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Vytvor z textu pracovný list pre slabších a lepších študentov.</a:t>
            </a:r>
          </a:p>
        </p:txBody>
      </p:sp>
      <p:sp>
        <p:nvSpPr>
          <p:cNvPr id="5" name="Obdĺžnik 4">
            <a:extLst>
              <a:ext uri="{FF2B5EF4-FFF2-40B4-BE49-F238E27FC236}">
                <a16:creationId xmlns:a16="http://schemas.microsoft.com/office/drawing/2014/main" id="{C31ABDFA-ECDE-4036-B4CB-73E55EFD24AC}"/>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14310C46-922E-46F1-A239-35614DFDFB2A}"/>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Vytvor 20-minútový pracovný list s </a:t>
            </a:r>
            <a:r>
              <a:rPr lang="sk-SK" sz="2175" b="0" noProof="0" dirty="0" err="1">
                <a:solidFill>
                  <a:srgbClr val="142D3C"/>
                </a:solidFill>
                <a:latin typeface="Bitstream Charter"/>
                <a:ea typeface="Bitstream Charter"/>
                <a:cs typeface="Bitstream Charter"/>
              </a:rPr>
              <a:t>nápovedou</a:t>
            </a:r>
            <a:r>
              <a:rPr lang="sk-SK" sz="2175" b="0" noProof="0" dirty="0">
                <a:solidFill>
                  <a:srgbClr val="142D3C"/>
                </a:solidFill>
                <a:latin typeface="Bitstream Charter"/>
                <a:ea typeface="Bitstream Charter"/>
                <a:cs typeface="Bitstream Charter"/>
              </a:rPr>
              <a:t> a s rozšírením. Zachovaj spoločný cieľ a oddeľ kľúč.</a:t>
            </a:r>
          </a:p>
        </p:txBody>
      </p:sp>
      <p:sp>
        <p:nvSpPr>
          <p:cNvPr id="7" name="Obdĺžnik 6">
            <a:extLst>
              <a:ext uri="{FF2B5EF4-FFF2-40B4-BE49-F238E27FC236}">
                <a16:creationId xmlns:a16="http://schemas.microsoft.com/office/drawing/2014/main" id="{A64332CB-1C9A-46B3-9000-522C0EA514B0}"/>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Diferenciácia mení podporu, pričom spoločný cieľ zostáva jasný.</a:t>
            </a:r>
          </a:p>
        </p:txBody>
      </p:sp>
      <p:sp>
        <p:nvSpPr>
          <p:cNvPr id="8" name="Obdĺžnik 7">
            <a:extLst>
              <a:ext uri="{FF2B5EF4-FFF2-40B4-BE49-F238E27FC236}">
                <a16:creationId xmlns:a16="http://schemas.microsoft.com/office/drawing/2014/main" id="{9CDC86B3-F2AE-4566-9226-467FD26A1C27}"/>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1352175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996625BC-722F-4455-933D-53A99543DAE6}"/>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03</a:t>
            </a:r>
          </a:p>
        </p:txBody>
      </p:sp>
      <p:sp>
        <p:nvSpPr>
          <p:cNvPr id="2" name="Obdĺžnik 1">
            <a:extLst>
              <a:ext uri="{FF2B5EF4-FFF2-40B4-BE49-F238E27FC236}">
                <a16:creationId xmlns:a16="http://schemas.microsoft.com/office/drawing/2014/main" id="{761F2F7A-4AE7-42C1-8320-6391C312620E}"/>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Pracovný list s dvoma úrovňami podpory</a:t>
            </a:r>
          </a:p>
        </p:txBody>
      </p:sp>
      <p:sp>
        <p:nvSpPr>
          <p:cNvPr id="3" name="Obdĺžnik 2">
            <a:extLst>
              <a:ext uri="{FF2B5EF4-FFF2-40B4-BE49-F238E27FC236}">
                <a16:creationId xmlns:a16="http://schemas.microsoft.com/office/drawing/2014/main" id="{3AA741F2-D5D4-4530-BD4E-C2BD8AD8E1FE}"/>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60F4A5A8-81ED-4F35-A827-447651842661}"/>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C3C2DBDF-E40A-4CD2-ACEC-50F80A525D59}"/>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D4A88354-3D4A-4908-A0D8-CF99DB23093D}"/>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Obe verzie používajú rovnaký odsek.</a:t>
            </a:r>
          </a:p>
        </p:txBody>
      </p:sp>
      <p:sp>
        <p:nvSpPr>
          <p:cNvPr id="7" name="Obdĺžnik 6">
            <a:extLst>
              <a:ext uri="{FF2B5EF4-FFF2-40B4-BE49-F238E27FC236}">
                <a16:creationId xmlns:a16="http://schemas.microsoft.com/office/drawing/2014/main" id="{649F2FBC-68C3-40BD-866D-5B9ED08453BA}"/>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Čas je 20 minút.</a:t>
            </a:r>
          </a:p>
        </p:txBody>
      </p:sp>
      <p:sp>
        <p:nvSpPr>
          <p:cNvPr id="8" name="Obdĺžnik 7">
            <a:extLst>
              <a:ext uri="{FF2B5EF4-FFF2-40B4-BE49-F238E27FC236}">
                <a16:creationId xmlns:a16="http://schemas.microsoft.com/office/drawing/2014/main" id="{DFBD6EA8-B40C-4529-9B3E-AC6D117F18F3}"/>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a:t>
            </a:r>
            <a:r>
              <a:rPr lang="sk-SK" sz="1875" b="0" noProof="0" dirty="0" err="1">
                <a:solidFill>
                  <a:srgbClr val="142D3C"/>
                </a:solidFill>
                <a:latin typeface="Bitstream Charter"/>
                <a:ea typeface="Bitstream Charter"/>
                <a:cs typeface="Bitstream Charter"/>
              </a:rPr>
              <a:t>Nápoveda</a:t>
            </a:r>
            <a:r>
              <a:rPr lang="sk-SK" sz="1875" b="0" noProof="0" dirty="0">
                <a:solidFill>
                  <a:srgbClr val="142D3C"/>
                </a:solidFill>
                <a:latin typeface="Bitstream Charter"/>
                <a:ea typeface="Bitstream Charter"/>
                <a:cs typeface="Bitstream Charter"/>
              </a:rPr>
              <a:t> podporuje uvažovanie a kľúč je oddelený.</a:t>
            </a:r>
          </a:p>
        </p:txBody>
      </p:sp>
      <p:sp>
        <p:nvSpPr>
          <p:cNvPr id="9" name="Obdĺžnik 8">
            <a:extLst>
              <a:ext uri="{FF2B5EF4-FFF2-40B4-BE49-F238E27FC236}">
                <a16:creationId xmlns:a16="http://schemas.microsoft.com/office/drawing/2014/main" id="{7A93CBA6-89C7-42DD-A110-AE1A09B75C60}"/>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89A9333E-11F4-4009-B591-DDA83992E7C8}"/>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Úloha 1: Ktorá veta opisuje výpoveď troch ľudí a ktorá zovšeobecňuje? </a:t>
            </a:r>
            <a:r>
              <a:rPr lang="sk-SK" sz="1725" b="0" noProof="0" dirty="0" err="1">
                <a:solidFill>
                  <a:srgbClr val="142D3C"/>
                </a:solidFill>
                <a:latin typeface="Bitstream Charter"/>
                <a:ea typeface="Bitstream Charter"/>
                <a:cs typeface="Bitstream Charter"/>
              </a:rPr>
              <a:t>Nápoveda</a:t>
            </a:r>
            <a:r>
              <a:rPr lang="sk-SK" sz="1725" b="0" noProof="0" dirty="0">
                <a:solidFill>
                  <a:srgbClr val="142D3C"/>
                </a:solidFill>
                <a:latin typeface="Bitstream Charter"/>
                <a:ea typeface="Bitstream Charter"/>
                <a:cs typeface="Bitstream Charter"/>
              </a:rPr>
              <a:t> A: všimnite si slová „traja“ a „všetkých“. Rozšírenie B: navrhnite, aké údaje by boli potrebné na posúdenie širšieho záveru.</a:t>
            </a:r>
          </a:p>
        </p:txBody>
      </p:sp>
      <p:sp>
        <p:nvSpPr>
          <p:cNvPr id="11" name="Obdĺžnik 10">
            <a:extLst>
              <a:ext uri="{FF2B5EF4-FFF2-40B4-BE49-F238E27FC236}">
                <a16:creationId xmlns:a16="http://schemas.microsoft.com/office/drawing/2014/main" id="{438AA747-7665-406F-950D-D49148A8479E}"/>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1511486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B272E0DD-5F96-4B72-9CB8-3681798A6EEF}"/>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Osnova prezentácie z odborného textu</a:t>
            </a:r>
          </a:p>
        </p:txBody>
      </p:sp>
      <p:sp>
        <p:nvSpPr>
          <p:cNvPr id="2" name="Obdĺžnik 1">
            <a:extLst>
              <a:ext uri="{FF2B5EF4-FFF2-40B4-BE49-F238E27FC236}">
                <a16:creationId xmlns:a16="http://schemas.microsoft.com/office/drawing/2014/main" id="{F98F233B-596C-4A33-BE7A-0F2A4C42702C}"/>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04  /  PREZENTÁCIE A MATERIÁLY</a:t>
            </a:r>
          </a:p>
        </p:txBody>
      </p:sp>
      <p:sp>
        <p:nvSpPr>
          <p:cNvPr id="3" name="Obdĺžnik 2">
            <a:extLst>
              <a:ext uri="{FF2B5EF4-FFF2-40B4-BE49-F238E27FC236}">
                <a16:creationId xmlns:a16="http://schemas.microsoft.com/office/drawing/2014/main" id="{CE150EB8-AC0E-4B49-8763-7E25173C868D}"/>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E9B9461F-855A-48AF-B15F-15DA612560C3}"/>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Urob z toho prezentáciu.</a:t>
            </a:r>
          </a:p>
        </p:txBody>
      </p:sp>
      <p:sp>
        <p:nvSpPr>
          <p:cNvPr id="5" name="Obdĺžnik 4">
            <a:extLst>
              <a:ext uri="{FF2B5EF4-FFF2-40B4-BE49-F238E27FC236}">
                <a16:creationId xmlns:a16="http://schemas.microsoft.com/office/drawing/2014/main" id="{2EFB09AF-B1ED-4285-A0CA-318F0FB4AFB4}"/>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BF676353-9A13-428F-BB93-509308AE80F3}"/>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Z podkladu priprav šesť snímok na osem minút. Každé posolstvo podlož textom a nepridávaj výskumné výsledky.</a:t>
            </a:r>
          </a:p>
        </p:txBody>
      </p:sp>
      <p:sp>
        <p:nvSpPr>
          <p:cNvPr id="7" name="Obdĺžnik 6">
            <a:extLst>
              <a:ext uri="{FF2B5EF4-FFF2-40B4-BE49-F238E27FC236}">
                <a16:creationId xmlns:a16="http://schemas.microsoft.com/office/drawing/2014/main" id="{A7A0F103-11AB-4CC4-AF07-2BF08557D19A}"/>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Najprv sa rozhoduje o posolstve a poradí, až potom o vzhľade.</a:t>
            </a:r>
          </a:p>
        </p:txBody>
      </p:sp>
      <p:sp>
        <p:nvSpPr>
          <p:cNvPr id="8" name="Obdĺžnik 7">
            <a:extLst>
              <a:ext uri="{FF2B5EF4-FFF2-40B4-BE49-F238E27FC236}">
                <a16:creationId xmlns:a16="http://schemas.microsoft.com/office/drawing/2014/main" id="{F5BC64D8-3E0C-466C-80ED-01F62DB9068F}"/>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751533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198BAA22-ECA9-453D-A7D5-E276FA4BC820}"/>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04</a:t>
            </a:r>
          </a:p>
        </p:txBody>
      </p:sp>
      <p:sp>
        <p:nvSpPr>
          <p:cNvPr id="2" name="Obdĺžnik 1">
            <a:extLst>
              <a:ext uri="{FF2B5EF4-FFF2-40B4-BE49-F238E27FC236}">
                <a16:creationId xmlns:a16="http://schemas.microsoft.com/office/drawing/2014/main" id="{A5B37928-C75C-4F1F-A31B-3257B5ADB555}"/>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Osnova prezentácie z odborného textu</a:t>
            </a:r>
          </a:p>
        </p:txBody>
      </p:sp>
      <p:sp>
        <p:nvSpPr>
          <p:cNvPr id="3" name="Obdĺžnik 2">
            <a:extLst>
              <a:ext uri="{FF2B5EF4-FFF2-40B4-BE49-F238E27FC236}">
                <a16:creationId xmlns:a16="http://schemas.microsoft.com/office/drawing/2014/main" id="{BBA01C46-E64C-4D76-96DE-D6EF6E10FC18}"/>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5084C0BF-6F47-4822-96BA-5F005AADCC93}"/>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D45C2746-CADE-438C-A67C-D0F548D18103}"/>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D3A55FB2-A25F-4A86-8157-D5A78A77957B}"/>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Šesť snímok a súčet 8 minút.</a:t>
            </a:r>
          </a:p>
        </p:txBody>
      </p:sp>
      <p:sp>
        <p:nvSpPr>
          <p:cNvPr id="7" name="Obdĺžnik 6">
            <a:extLst>
              <a:ext uri="{FF2B5EF4-FFF2-40B4-BE49-F238E27FC236}">
                <a16:creationId xmlns:a16="http://schemas.microsoft.com/office/drawing/2014/main" id="{FEC923F3-439B-4C61-83CE-F2C76A040C80}"/>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Každé vecné tvrdenie má oporu.</a:t>
            </a:r>
          </a:p>
        </p:txBody>
      </p:sp>
      <p:sp>
        <p:nvSpPr>
          <p:cNvPr id="8" name="Obdĺžnik 7">
            <a:extLst>
              <a:ext uri="{FF2B5EF4-FFF2-40B4-BE49-F238E27FC236}">
                <a16:creationId xmlns:a16="http://schemas.microsoft.com/office/drawing/2014/main" id="{FC3D0619-AAED-49CF-B0AD-5A94BF3391AA}"/>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Príklad zostáva verný textu.</a:t>
            </a:r>
          </a:p>
        </p:txBody>
      </p:sp>
      <p:sp>
        <p:nvSpPr>
          <p:cNvPr id="9" name="Obdĺžnik 8">
            <a:extLst>
              <a:ext uri="{FF2B5EF4-FFF2-40B4-BE49-F238E27FC236}">
                <a16:creationId xmlns:a16="http://schemas.microsoft.com/office/drawing/2014/main" id="{97B2BC5A-CA07-4BB0-A036-0E45776ABEB3}"/>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E5FBF6BD-F439-45F9-A2D9-F164E99CED5A}"/>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Snímka 1: Účel priebežnej spätnej väzby, 1 min. Snímka 2: Cieľ a kritériá, 1 min. Snímka 3: Získanie dôkazu, 1 min. Snímka 4: Konkrétna reakcia, 2 min. Snímka 5: Revízia práce, 2 min. Snímka 6: Limity záverov, 1 min.</a:t>
            </a:r>
          </a:p>
        </p:txBody>
      </p:sp>
      <p:sp>
        <p:nvSpPr>
          <p:cNvPr id="11" name="Obdĺžnik 10">
            <a:extLst>
              <a:ext uri="{FF2B5EF4-FFF2-40B4-BE49-F238E27FC236}">
                <a16:creationId xmlns:a16="http://schemas.microsoft.com/office/drawing/2014/main" id="{AA0B7F85-3C4C-4C94-B9A7-2978270BD1E0}"/>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1722771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0B7B4CDD-10EB-4B47-BB77-545B2C40F52A}"/>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Snímka a poznámky na samoštúdium</a:t>
            </a:r>
          </a:p>
        </p:txBody>
      </p:sp>
      <p:sp>
        <p:nvSpPr>
          <p:cNvPr id="2" name="Obdĺžnik 1">
            <a:extLst>
              <a:ext uri="{FF2B5EF4-FFF2-40B4-BE49-F238E27FC236}">
                <a16:creationId xmlns:a16="http://schemas.microsoft.com/office/drawing/2014/main" id="{508741D4-D49E-4EB4-BB95-A15B2BDCFEB9}"/>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05  /  PREZENTÁCIE A MATERIÁLY</a:t>
            </a:r>
          </a:p>
        </p:txBody>
      </p:sp>
      <p:sp>
        <p:nvSpPr>
          <p:cNvPr id="3" name="Obdĺžnik 2">
            <a:extLst>
              <a:ext uri="{FF2B5EF4-FFF2-40B4-BE49-F238E27FC236}">
                <a16:creationId xmlns:a16="http://schemas.microsoft.com/office/drawing/2014/main" id="{AC85FA59-9D09-4EF4-8126-9DA282EDD2EE}"/>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9AA09193-DC70-47F7-9CFA-B5265259FE92}"/>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Napíš snímky aj nejaké poznámky.</a:t>
            </a:r>
          </a:p>
        </p:txBody>
      </p:sp>
      <p:sp>
        <p:nvSpPr>
          <p:cNvPr id="5" name="Obdĺžnik 4">
            <a:extLst>
              <a:ext uri="{FF2B5EF4-FFF2-40B4-BE49-F238E27FC236}">
                <a16:creationId xmlns:a16="http://schemas.microsoft.com/office/drawing/2014/main" id="{5302BEEA-AB36-45C7-A461-507FB5734ED0}"/>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A0D7881B-6412-4033-809A-0BABC2B97955}"/>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Priprav dve snímky do 35 slov. Ku každej doplň 180 až 220 slov výkladu s príkladom a kontrolnou otázkou.</a:t>
            </a:r>
          </a:p>
        </p:txBody>
      </p:sp>
      <p:sp>
        <p:nvSpPr>
          <p:cNvPr id="7" name="Obdĺžnik 6">
            <a:extLst>
              <a:ext uri="{FF2B5EF4-FFF2-40B4-BE49-F238E27FC236}">
                <a16:creationId xmlns:a16="http://schemas.microsoft.com/office/drawing/2014/main" id="{B7D29BF2-0B7C-4883-AAE2-64DA5DFE1068}"/>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Snímka vedie pozornosť, poznámky umožňujú samostatné učenie.</a:t>
            </a:r>
          </a:p>
        </p:txBody>
      </p:sp>
      <p:sp>
        <p:nvSpPr>
          <p:cNvPr id="8" name="Obdĺžnik 7">
            <a:extLst>
              <a:ext uri="{FF2B5EF4-FFF2-40B4-BE49-F238E27FC236}">
                <a16:creationId xmlns:a16="http://schemas.microsoft.com/office/drawing/2014/main" id="{7A1B8EBC-3CF4-4F6E-B3A6-26728639A185}"/>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2129496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D2658457-0AF7-4BC0-B6AF-0D7F39266269}"/>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05</a:t>
            </a:r>
          </a:p>
        </p:txBody>
      </p:sp>
      <p:sp>
        <p:nvSpPr>
          <p:cNvPr id="2" name="Obdĺžnik 1">
            <a:extLst>
              <a:ext uri="{FF2B5EF4-FFF2-40B4-BE49-F238E27FC236}">
                <a16:creationId xmlns:a16="http://schemas.microsoft.com/office/drawing/2014/main" id="{E89AD374-E8D3-4127-ADFF-E04821505F48}"/>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Snímka a poznámky na samoštúdium</a:t>
            </a:r>
          </a:p>
        </p:txBody>
      </p:sp>
      <p:sp>
        <p:nvSpPr>
          <p:cNvPr id="3" name="Obdĺžnik 2">
            <a:extLst>
              <a:ext uri="{FF2B5EF4-FFF2-40B4-BE49-F238E27FC236}">
                <a16:creationId xmlns:a16="http://schemas.microsoft.com/office/drawing/2014/main" id="{CAB02877-BE5E-45C5-AAA9-972A426F5E27}"/>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4F420DA6-8E99-416C-9212-9A5A06BBD724}"/>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27D76EDB-7202-4175-A6B6-697D3EC54056}"/>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BB983B47-BC35-44A8-A9A0-405872C448AC}"/>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Najviac 35 slov na snímke.</a:t>
            </a:r>
          </a:p>
        </p:txBody>
      </p:sp>
      <p:sp>
        <p:nvSpPr>
          <p:cNvPr id="7" name="Obdĺžnik 6">
            <a:extLst>
              <a:ext uri="{FF2B5EF4-FFF2-40B4-BE49-F238E27FC236}">
                <a16:creationId xmlns:a16="http://schemas.microsoft.com/office/drawing/2014/main" id="{5B05E1AF-794C-4982-9BF2-73F9475C87C4}"/>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Poznámky obsahujú príklad aj vysvetlenú odpoveď.</a:t>
            </a:r>
          </a:p>
        </p:txBody>
      </p:sp>
      <p:sp>
        <p:nvSpPr>
          <p:cNvPr id="8" name="Obdĺžnik 7">
            <a:extLst>
              <a:ext uri="{FF2B5EF4-FFF2-40B4-BE49-F238E27FC236}">
                <a16:creationId xmlns:a16="http://schemas.microsoft.com/office/drawing/2014/main" id="{15A01E6C-3FF0-4E79-945A-8E84C5CEDC1B}"/>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Účastník nepotrebuje doplňujúci výklad.</a:t>
            </a:r>
          </a:p>
        </p:txBody>
      </p:sp>
      <p:sp>
        <p:nvSpPr>
          <p:cNvPr id="9" name="Obdĺžnik 8">
            <a:extLst>
              <a:ext uri="{FF2B5EF4-FFF2-40B4-BE49-F238E27FC236}">
                <a16:creationId xmlns:a16="http://schemas.microsoft.com/office/drawing/2014/main" id="{A369D306-443C-4A81-8E70-08283AB52813}"/>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FF5A13DC-DEA8-42C6-9C98-2EE391BF323C}"/>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Obsah snímky: „Konkrétna spätná väzba pomenúva zvládnutú časť a ďalší krok. Príklad: doplňte zdroj druhého argumentu a vysvetlite jeho vzťah k záveru.“ Poznámky vysvetlia rozdiel medzi pochvalou a návodom na revíziu.</a:t>
            </a:r>
          </a:p>
        </p:txBody>
      </p:sp>
      <p:sp>
        <p:nvSpPr>
          <p:cNvPr id="11" name="Obdĺžnik 10">
            <a:extLst>
              <a:ext uri="{FF2B5EF4-FFF2-40B4-BE49-F238E27FC236}">
                <a16:creationId xmlns:a16="http://schemas.microsoft.com/office/drawing/2014/main" id="{AC4B1B5E-6377-43C9-8D64-BF714971A0C9}"/>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2055692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C6364211-AA40-4EB7-B012-24E5B2E7F045}"/>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Úprava preplnenej snímky</a:t>
            </a:r>
          </a:p>
        </p:txBody>
      </p:sp>
      <p:sp>
        <p:nvSpPr>
          <p:cNvPr id="2" name="Obdĺžnik 1">
            <a:extLst>
              <a:ext uri="{FF2B5EF4-FFF2-40B4-BE49-F238E27FC236}">
                <a16:creationId xmlns:a16="http://schemas.microsoft.com/office/drawing/2014/main" id="{FC082213-6832-45DB-BEF4-A29E5325EFBD}"/>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06  /  PREZENTÁCIE A MATERIÁLY</a:t>
            </a:r>
          </a:p>
        </p:txBody>
      </p:sp>
      <p:sp>
        <p:nvSpPr>
          <p:cNvPr id="3" name="Obdĺžnik 2">
            <a:extLst>
              <a:ext uri="{FF2B5EF4-FFF2-40B4-BE49-F238E27FC236}">
                <a16:creationId xmlns:a16="http://schemas.microsoft.com/office/drawing/2014/main" id="{599091AB-2D7B-4B7E-8B84-DFC68973EE2E}"/>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4804C212-5F1A-4371-8CF7-FE7E2B168756}"/>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Skráť túto snímku a urob ju zaujímavú.</a:t>
            </a:r>
          </a:p>
        </p:txBody>
      </p:sp>
      <p:sp>
        <p:nvSpPr>
          <p:cNvPr id="5" name="Obdĺžnik 4">
            <a:extLst>
              <a:ext uri="{FF2B5EF4-FFF2-40B4-BE49-F238E27FC236}">
                <a16:creationId xmlns:a16="http://schemas.microsoft.com/office/drawing/2014/main" id="{6F7D7A8E-CD86-47D5-A776-C757A91CA61D}"/>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B05E51A3-D147-4EA6-8774-C444738FD3E1}"/>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Skráť snímku na 40 slov. Podrobnosti presuň do poznámok a skontroluj zachovanie významu.</a:t>
            </a:r>
          </a:p>
        </p:txBody>
      </p:sp>
      <p:sp>
        <p:nvSpPr>
          <p:cNvPr id="7" name="Obdĺžnik 6">
            <a:extLst>
              <a:ext uri="{FF2B5EF4-FFF2-40B4-BE49-F238E27FC236}">
                <a16:creationId xmlns:a16="http://schemas.microsoft.com/office/drawing/2014/main" id="{2C196CD3-D5F7-4F25-877A-2C275343E621}"/>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Skracovanie vyžaduje kontrolu významu, nielen počtu slov.</a:t>
            </a:r>
          </a:p>
        </p:txBody>
      </p:sp>
      <p:sp>
        <p:nvSpPr>
          <p:cNvPr id="8" name="Obdĺžnik 7">
            <a:extLst>
              <a:ext uri="{FF2B5EF4-FFF2-40B4-BE49-F238E27FC236}">
                <a16:creationId xmlns:a16="http://schemas.microsoft.com/office/drawing/2014/main" id="{C3B7A18E-4C1C-4579-8F37-BDC9C0BE78F7}"/>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1399504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2B8CD4F7-9DAC-490C-B840-C04EAD05889B}"/>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06</a:t>
            </a:r>
          </a:p>
        </p:txBody>
      </p:sp>
      <p:sp>
        <p:nvSpPr>
          <p:cNvPr id="2" name="Obdĺžnik 1">
            <a:extLst>
              <a:ext uri="{FF2B5EF4-FFF2-40B4-BE49-F238E27FC236}">
                <a16:creationId xmlns:a16="http://schemas.microsoft.com/office/drawing/2014/main" id="{2A48A731-BD10-4A8D-A8A1-4BC59547BCF4}"/>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Úprava preplnenej snímky</a:t>
            </a:r>
          </a:p>
        </p:txBody>
      </p:sp>
      <p:sp>
        <p:nvSpPr>
          <p:cNvPr id="3" name="Obdĺžnik 2">
            <a:extLst>
              <a:ext uri="{FF2B5EF4-FFF2-40B4-BE49-F238E27FC236}">
                <a16:creationId xmlns:a16="http://schemas.microsoft.com/office/drawing/2014/main" id="{6CC9F997-CA02-41DB-A2E4-196D544106EE}"/>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BBF6E46D-EBE6-4A90-88D8-AEB867DBF58C}"/>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591D7C58-3B9C-4C5B-8DAD-15433C618112}"/>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81FF8A8F-B2B0-4DD6-824C-92C57EC82E4F}"/>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Obsah má do 40 slov.</a:t>
            </a:r>
          </a:p>
        </p:txBody>
      </p:sp>
      <p:sp>
        <p:nvSpPr>
          <p:cNvPr id="7" name="Obdĺžnik 6">
            <a:extLst>
              <a:ext uri="{FF2B5EF4-FFF2-40B4-BE49-F238E27FC236}">
                <a16:creationId xmlns:a16="http://schemas.microsoft.com/office/drawing/2014/main" id="{1E58190F-B11B-4D42-8C78-A2B093D3BDAE}"/>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Nevzniká nový odborný rámec.</a:t>
            </a:r>
          </a:p>
        </p:txBody>
      </p:sp>
      <p:sp>
        <p:nvSpPr>
          <p:cNvPr id="8" name="Obdĺžnik 7">
            <a:extLst>
              <a:ext uri="{FF2B5EF4-FFF2-40B4-BE49-F238E27FC236}">
                <a16:creationId xmlns:a16="http://schemas.microsoft.com/office/drawing/2014/main" id="{8E5C82DE-E4A4-4B56-9C56-F89806A0A3B9}"/>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Podmienky a výnimky sú aspoň v poznámkach.</a:t>
            </a:r>
          </a:p>
        </p:txBody>
      </p:sp>
      <p:sp>
        <p:nvSpPr>
          <p:cNvPr id="9" name="Obdĺžnik 8">
            <a:extLst>
              <a:ext uri="{FF2B5EF4-FFF2-40B4-BE49-F238E27FC236}">
                <a16:creationId xmlns:a16="http://schemas.microsoft.com/office/drawing/2014/main" id="{479FBAAB-6442-45CC-96ED-51B8C555EAC1}"/>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6CB942E2-84C9-42D0-9B6E-62A9C07A450D}"/>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Názov: Posudzovanie digitálnych informácií. Obsah: „Overujte autora, aktuálnosť a pôvodné podklady. Rozlišujte prevzatú informáciu a vlastný návrh. Chráňte osobné údaje. Odborný jazyk sám nepotvrdzuje správnosť.“</a:t>
            </a:r>
          </a:p>
        </p:txBody>
      </p:sp>
      <p:sp>
        <p:nvSpPr>
          <p:cNvPr id="11" name="Obdĺžnik 10">
            <a:extLst>
              <a:ext uri="{FF2B5EF4-FFF2-40B4-BE49-F238E27FC236}">
                <a16:creationId xmlns:a16="http://schemas.microsoft.com/office/drawing/2014/main" id="{095E3FF9-4112-4F2E-9317-666C1A0016D0}"/>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1380034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B2420936-5287-4E42-BCCC-27A98CFBF0FB}"/>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Vysvetlenie korelácie a kauzality</a:t>
            </a:r>
          </a:p>
        </p:txBody>
      </p:sp>
      <p:sp>
        <p:nvSpPr>
          <p:cNvPr id="2" name="Obdĺžnik 1">
            <a:extLst>
              <a:ext uri="{FF2B5EF4-FFF2-40B4-BE49-F238E27FC236}">
                <a16:creationId xmlns:a16="http://schemas.microsoft.com/office/drawing/2014/main" id="{27964ADF-D682-43BB-807F-E140F41A4360}"/>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07  /  VÝUČBA A HODNOTENIE</a:t>
            </a:r>
          </a:p>
        </p:txBody>
      </p:sp>
      <p:sp>
        <p:nvSpPr>
          <p:cNvPr id="3" name="Obdĺžnik 2">
            <a:extLst>
              <a:ext uri="{FF2B5EF4-FFF2-40B4-BE49-F238E27FC236}">
                <a16:creationId xmlns:a16="http://schemas.microsoft.com/office/drawing/2014/main" id="{17D8BBBD-5FF4-4DAA-8022-22977D37B4F9}"/>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CEF54205-8E65-4228-B9F7-9A8B1B704E53}"/>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Vysvetli koreláciu a kauzalitu jednoducho.</a:t>
            </a:r>
          </a:p>
        </p:txBody>
      </p:sp>
      <p:sp>
        <p:nvSpPr>
          <p:cNvPr id="5" name="Obdĺžnik 4">
            <a:extLst>
              <a:ext uri="{FF2B5EF4-FFF2-40B4-BE49-F238E27FC236}">
                <a16:creationId xmlns:a16="http://schemas.microsoft.com/office/drawing/2014/main" id="{02211F98-6250-481C-B625-5292683DE13E}"/>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950155E1-FF94-4200-BE13-719CF9FE5A71}"/>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Vysvetli pojem prvákom podľa podkladu. Pridaj analógiu s limitom a dve kontrolné otázky s odpoveďami.</a:t>
            </a:r>
          </a:p>
        </p:txBody>
      </p:sp>
      <p:sp>
        <p:nvSpPr>
          <p:cNvPr id="7" name="Obdĺžnik 6">
            <a:extLst>
              <a:ext uri="{FF2B5EF4-FFF2-40B4-BE49-F238E27FC236}">
                <a16:creationId xmlns:a16="http://schemas.microsoft.com/office/drawing/2014/main" id="{82471E54-9C59-41BD-A153-3D781132F68A}"/>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Zjednodušenie musí zachovať rozhodujúce odborné rozlíšenie.</a:t>
            </a:r>
          </a:p>
        </p:txBody>
      </p:sp>
      <p:sp>
        <p:nvSpPr>
          <p:cNvPr id="8" name="Obdĺžnik 7">
            <a:extLst>
              <a:ext uri="{FF2B5EF4-FFF2-40B4-BE49-F238E27FC236}">
                <a16:creationId xmlns:a16="http://schemas.microsoft.com/office/drawing/2014/main" id="{F96E6121-67BF-42C6-AB4F-ACC24BB7963E}"/>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1017640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B0D2F123-057D-4D23-A23A-5D94BF4644C3}"/>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07</a:t>
            </a:r>
          </a:p>
        </p:txBody>
      </p:sp>
      <p:sp>
        <p:nvSpPr>
          <p:cNvPr id="2" name="Obdĺžnik 1">
            <a:extLst>
              <a:ext uri="{FF2B5EF4-FFF2-40B4-BE49-F238E27FC236}">
                <a16:creationId xmlns:a16="http://schemas.microsoft.com/office/drawing/2014/main" id="{9D883669-BB65-46E4-A008-344A4E94471D}"/>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Vysvetlenie korelácie a kauzality</a:t>
            </a:r>
          </a:p>
        </p:txBody>
      </p:sp>
      <p:sp>
        <p:nvSpPr>
          <p:cNvPr id="3" name="Obdĺžnik 2">
            <a:extLst>
              <a:ext uri="{FF2B5EF4-FFF2-40B4-BE49-F238E27FC236}">
                <a16:creationId xmlns:a16="http://schemas.microsoft.com/office/drawing/2014/main" id="{7A317828-B4F7-4DFA-92CA-8B098A5A7D4C}"/>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0E6D6A5F-5290-456D-A903-A6EB5BD173D0}"/>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AFEBABA9-CDB2-429D-90E9-1FF13CD21F07}"/>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4378DE66-ED3F-4C72-9702-66172FB02D27}"/>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Výklad nezamieňa súvislosť s účinkom.</a:t>
            </a:r>
          </a:p>
        </p:txBody>
      </p:sp>
      <p:sp>
        <p:nvSpPr>
          <p:cNvPr id="7" name="Obdĺžnik 6">
            <a:extLst>
              <a:ext uri="{FF2B5EF4-FFF2-40B4-BE49-F238E27FC236}">
                <a16:creationId xmlns:a16="http://schemas.microsoft.com/office/drawing/2014/main" id="{7C8F785A-5FC0-4131-8267-69563C071749}"/>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Analógia má uvedený limit.</a:t>
            </a:r>
          </a:p>
        </p:txBody>
      </p:sp>
      <p:sp>
        <p:nvSpPr>
          <p:cNvPr id="8" name="Obdĺžnik 7">
            <a:extLst>
              <a:ext uri="{FF2B5EF4-FFF2-40B4-BE49-F238E27FC236}">
                <a16:creationId xmlns:a16="http://schemas.microsoft.com/office/drawing/2014/main" id="{2CD59911-2831-40D0-B3D3-179902BDF333}"/>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Chýbajúce štatistiky zostávajú neprítomné.</a:t>
            </a:r>
          </a:p>
        </p:txBody>
      </p:sp>
      <p:sp>
        <p:nvSpPr>
          <p:cNvPr id="9" name="Obdĺžnik 8">
            <a:extLst>
              <a:ext uri="{FF2B5EF4-FFF2-40B4-BE49-F238E27FC236}">
                <a16:creationId xmlns:a16="http://schemas.microsoft.com/office/drawing/2014/main" id="{EEC66D10-5D54-4E56-AD40-D77ADCC03EB2}"/>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0C95EFB1-7F44-423F-8BAC-9E7C959DC53F}"/>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Pozorovanie: častejšie používanie AI sa v modelovom súbore spájalo s lepším výsledkom. Možné vysvetlenie: obe premenné súvisia s motiváciou. Chybný záver: AI preukázateľne spôsobila zlepšenie známok.</a:t>
            </a:r>
          </a:p>
        </p:txBody>
      </p:sp>
      <p:sp>
        <p:nvSpPr>
          <p:cNvPr id="11" name="Obdĺžnik 10">
            <a:extLst>
              <a:ext uri="{FF2B5EF4-FFF2-40B4-BE49-F238E27FC236}">
                <a16:creationId xmlns:a16="http://schemas.microsoft.com/office/drawing/2014/main" id="{44E9E4D2-2A6D-4939-B91A-FE09AA12DFA7}"/>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408057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580C7FC3-8C51-4F7C-A443-4D940CC7F177}"/>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Testové otázky z dodaného textu</a:t>
            </a:r>
          </a:p>
        </p:txBody>
      </p:sp>
      <p:sp>
        <p:nvSpPr>
          <p:cNvPr id="2" name="Obdĺžnik 1">
            <a:extLst>
              <a:ext uri="{FF2B5EF4-FFF2-40B4-BE49-F238E27FC236}">
                <a16:creationId xmlns:a16="http://schemas.microsoft.com/office/drawing/2014/main" id="{01ACB1AC-B71B-4479-B3B2-A488C7A8573E}"/>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08  /  VÝUČBA A HODNOTENIE</a:t>
            </a:r>
          </a:p>
        </p:txBody>
      </p:sp>
      <p:sp>
        <p:nvSpPr>
          <p:cNvPr id="3" name="Obdĺžnik 2">
            <a:extLst>
              <a:ext uri="{FF2B5EF4-FFF2-40B4-BE49-F238E27FC236}">
                <a16:creationId xmlns:a16="http://schemas.microsoft.com/office/drawing/2014/main" id="{9A73B32F-6190-4905-973B-F6C42B8B314D}"/>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EDDFA8B9-AB6D-4CBD-AF54-E7FC17FB3BC9}"/>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Urob test z tohto textu.</a:t>
            </a:r>
          </a:p>
        </p:txBody>
      </p:sp>
      <p:sp>
        <p:nvSpPr>
          <p:cNvPr id="5" name="Obdĺžnik 4">
            <a:extLst>
              <a:ext uri="{FF2B5EF4-FFF2-40B4-BE49-F238E27FC236}">
                <a16:creationId xmlns:a16="http://schemas.microsoft.com/office/drawing/2014/main" id="{8C679624-10A2-4ACC-89FA-C4B508000E0A}"/>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281C16D8-B1C7-4F0D-A326-7FF62ED5640F}"/>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Vytvor štyri otázky A–D s jedinou správnou odpoveďou. Oddeľ kľúč a zdôvodni všetky možnosti.</a:t>
            </a:r>
          </a:p>
        </p:txBody>
      </p:sp>
      <p:sp>
        <p:nvSpPr>
          <p:cNvPr id="7" name="Obdĺžnik 6">
            <a:extLst>
              <a:ext uri="{FF2B5EF4-FFF2-40B4-BE49-F238E27FC236}">
                <a16:creationId xmlns:a16="http://schemas.microsoft.com/office/drawing/2014/main" id="{7D215F4F-BA9C-4B80-ADE8-10CDE010E657}"/>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Testová otázka potrebuje kontrolu obsahu aj konštrukcie.</a:t>
            </a:r>
          </a:p>
        </p:txBody>
      </p:sp>
      <p:sp>
        <p:nvSpPr>
          <p:cNvPr id="8" name="Obdĺžnik 7">
            <a:extLst>
              <a:ext uri="{FF2B5EF4-FFF2-40B4-BE49-F238E27FC236}">
                <a16:creationId xmlns:a16="http://schemas.microsoft.com/office/drawing/2014/main" id="{543B2559-3C69-481E-A59C-6393B5B84ACE}"/>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117964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1C3EE499-A3A7-4921-AE9E-52E396971245}"/>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08</a:t>
            </a:r>
          </a:p>
        </p:txBody>
      </p:sp>
      <p:sp>
        <p:nvSpPr>
          <p:cNvPr id="2" name="Obdĺžnik 1">
            <a:extLst>
              <a:ext uri="{FF2B5EF4-FFF2-40B4-BE49-F238E27FC236}">
                <a16:creationId xmlns:a16="http://schemas.microsoft.com/office/drawing/2014/main" id="{5064308C-3BB2-425D-BAD6-812F8BD4CB64}"/>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Testové otázky z dodaného textu</a:t>
            </a:r>
          </a:p>
        </p:txBody>
      </p:sp>
      <p:sp>
        <p:nvSpPr>
          <p:cNvPr id="3" name="Obdĺžnik 2">
            <a:extLst>
              <a:ext uri="{FF2B5EF4-FFF2-40B4-BE49-F238E27FC236}">
                <a16:creationId xmlns:a16="http://schemas.microsoft.com/office/drawing/2014/main" id="{4BD8DBD4-35AF-4A4A-BBDA-8EB8B94F2034}"/>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837D4D37-F3E1-47B4-AF98-C01CABABFBAB}"/>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15D74665-DB2E-40EB-AD59-4B382081412F}"/>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66DD111B-9462-4E2E-9E3B-B4B541D6194B}"/>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Štyri otázky, každá má jediný obhájiteľný kľúč.</a:t>
            </a:r>
          </a:p>
        </p:txBody>
      </p:sp>
      <p:sp>
        <p:nvSpPr>
          <p:cNvPr id="7" name="Obdĺžnik 6">
            <a:extLst>
              <a:ext uri="{FF2B5EF4-FFF2-40B4-BE49-F238E27FC236}">
                <a16:creationId xmlns:a16="http://schemas.microsoft.com/office/drawing/2014/main" id="{75007B10-C197-46D4-B735-899E110142E4}"/>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Dve otázky vyžadujú aplikáciu.</a:t>
            </a:r>
          </a:p>
        </p:txBody>
      </p:sp>
      <p:sp>
        <p:nvSpPr>
          <p:cNvPr id="8" name="Obdĺžnik 7">
            <a:extLst>
              <a:ext uri="{FF2B5EF4-FFF2-40B4-BE49-F238E27FC236}">
                <a16:creationId xmlns:a16="http://schemas.microsoft.com/office/drawing/2014/main" id="{4EC091B1-7CA3-450F-92BF-E83CC7529A5B}"/>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Všetky riešenia možno podložiť textom.</a:t>
            </a:r>
          </a:p>
        </p:txBody>
      </p:sp>
      <p:sp>
        <p:nvSpPr>
          <p:cNvPr id="9" name="Obdĺžnik 8">
            <a:extLst>
              <a:ext uri="{FF2B5EF4-FFF2-40B4-BE49-F238E27FC236}">
                <a16:creationId xmlns:a16="http://schemas.microsoft.com/office/drawing/2014/main" id="{39B5A4AC-86A0-44E5-A8B3-8618EA1868AE}"/>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D2F5CDB1-AEA7-4A65-9F22-080B4E5DAD2B}"/>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Otázka: Ktorý krok najlepšie ukazuje využitie spätnej väzby? A: Pridelenie známky bez komentára. B: Odloženie komentára. C: Revízia argumentu podľa kritéria. D: Pochvala bez ďalšej činnosti. Kľúč: C, pretože študent podľa informácie mení svoju prácu.</a:t>
            </a:r>
          </a:p>
        </p:txBody>
      </p:sp>
      <p:sp>
        <p:nvSpPr>
          <p:cNvPr id="11" name="Obdĺžnik 10">
            <a:extLst>
              <a:ext uri="{FF2B5EF4-FFF2-40B4-BE49-F238E27FC236}">
                <a16:creationId xmlns:a16="http://schemas.microsoft.com/office/drawing/2014/main" id="{4BDB2A89-12B7-4570-8391-4F46DB250CFF}"/>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625391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C7E2FC51-86D7-4BBE-B5DD-4537A4B1AA9E}"/>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Rubrika a </a:t>
            </a:r>
            <a:r>
              <a:rPr lang="sk-SK" sz="3225" b="1" noProof="0" dirty="0" err="1">
                <a:solidFill>
                  <a:srgbClr val="142D3C"/>
                </a:solidFill>
                <a:latin typeface="Bitstream Charter"/>
                <a:ea typeface="Bitstream Charter"/>
                <a:cs typeface="Bitstream Charter"/>
              </a:rPr>
              <a:t>formatívna</a:t>
            </a:r>
            <a:r>
              <a:rPr lang="sk-SK" sz="3225" b="1" noProof="0" dirty="0">
                <a:solidFill>
                  <a:srgbClr val="142D3C"/>
                </a:solidFill>
                <a:latin typeface="Bitstream Charter"/>
                <a:ea typeface="Bitstream Charter"/>
                <a:cs typeface="Bitstream Charter"/>
              </a:rPr>
              <a:t> spätná väzba</a:t>
            </a:r>
          </a:p>
        </p:txBody>
      </p:sp>
      <p:sp>
        <p:nvSpPr>
          <p:cNvPr id="2" name="Obdĺžnik 1">
            <a:extLst>
              <a:ext uri="{FF2B5EF4-FFF2-40B4-BE49-F238E27FC236}">
                <a16:creationId xmlns:a16="http://schemas.microsoft.com/office/drawing/2014/main" id="{1ADF9958-096B-44FE-BAA1-9EDCBD88946A}"/>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09  /  VÝUČBA A HODNOTENIE</a:t>
            </a:r>
          </a:p>
        </p:txBody>
      </p:sp>
      <p:sp>
        <p:nvSpPr>
          <p:cNvPr id="3" name="Obdĺžnik 2">
            <a:extLst>
              <a:ext uri="{FF2B5EF4-FFF2-40B4-BE49-F238E27FC236}">
                <a16:creationId xmlns:a16="http://schemas.microsoft.com/office/drawing/2014/main" id="{CF9F5AB6-B7E9-4351-8691-47F5F6B13A29}"/>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3E8CA832-6F95-45C5-BC2A-640085E4DA63}"/>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Ohodnoť túto prácu a napíš, či je študent dobrý.</a:t>
            </a:r>
          </a:p>
        </p:txBody>
      </p:sp>
      <p:sp>
        <p:nvSpPr>
          <p:cNvPr id="5" name="Obdĺžnik 4">
            <a:extLst>
              <a:ext uri="{FF2B5EF4-FFF2-40B4-BE49-F238E27FC236}">
                <a16:creationId xmlns:a16="http://schemas.microsoft.com/office/drawing/2014/main" id="{26D965F6-993C-4290-81A2-359A9E1C4CD2}"/>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F1F54F1B-8AE1-44DC-902B-2A2F88915A79}"/>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Navrhni rubriku 0–2 so štyrmi kritériami. Predbežné body podlož úryvkami a navrhni dve priority revízie.</a:t>
            </a:r>
          </a:p>
        </p:txBody>
      </p:sp>
      <p:sp>
        <p:nvSpPr>
          <p:cNvPr id="7" name="Obdĺžnik 6">
            <a:extLst>
              <a:ext uri="{FF2B5EF4-FFF2-40B4-BE49-F238E27FC236}">
                <a16:creationId xmlns:a16="http://schemas.microsoft.com/office/drawing/2014/main" id="{381ED3F5-E18F-4F9A-8997-78EFD137F534}"/>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Dôkaz z práce obmedzuje neodôvodnené hodnotiace úsudky.</a:t>
            </a:r>
          </a:p>
        </p:txBody>
      </p:sp>
      <p:sp>
        <p:nvSpPr>
          <p:cNvPr id="8" name="Obdĺžnik 7">
            <a:extLst>
              <a:ext uri="{FF2B5EF4-FFF2-40B4-BE49-F238E27FC236}">
                <a16:creationId xmlns:a16="http://schemas.microsoft.com/office/drawing/2014/main" id="{7AC3996B-4DBA-4AC7-9F01-E93AF944BAE9}"/>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1925908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73C4740C-EBAE-4A6F-80B4-FB112568FD4C}"/>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09</a:t>
            </a:r>
          </a:p>
        </p:txBody>
      </p:sp>
      <p:sp>
        <p:nvSpPr>
          <p:cNvPr id="2" name="Obdĺžnik 1">
            <a:extLst>
              <a:ext uri="{FF2B5EF4-FFF2-40B4-BE49-F238E27FC236}">
                <a16:creationId xmlns:a16="http://schemas.microsoft.com/office/drawing/2014/main" id="{FFA477E2-D283-4976-8CF9-96556A775635}"/>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Rubrika a </a:t>
            </a:r>
            <a:r>
              <a:rPr lang="sk-SK" sz="2175" b="1" noProof="0" dirty="0" err="1">
                <a:solidFill>
                  <a:srgbClr val="007C78"/>
                </a:solidFill>
                <a:latin typeface="Bitstream Charter"/>
                <a:ea typeface="Bitstream Charter"/>
                <a:cs typeface="Bitstream Charter"/>
              </a:rPr>
              <a:t>formatívna</a:t>
            </a:r>
            <a:r>
              <a:rPr lang="sk-SK" sz="2175" b="1" noProof="0" dirty="0">
                <a:solidFill>
                  <a:srgbClr val="007C78"/>
                </a:solidFill>
                <a:latin typeface="Bitstream Charter"/>
                <a:ea typeface="Bitstream Charter"/>
                <a:cs typeface="Bitstream Charter"/>
              </a:rPr>
              <a:t> spätná väzba</a:t>
            </a:r>
          </a:p>
        </p:txBody>
      </p:sp>
      <p:sp>
        <p:nvSpPr>
          <p:cNvPr id="3" name="Obdĺžnik 2">
            <a:extLst>
              <a:ext uri="{FF2B5EF4-FFF2-40B4-BE49-F238E27FC236}">
                <a16:creationId xmlns:a16="http://schemas.microsoft.com/office/drawing/2014/main" id="{76019326-0559-4C4E-9D98-0CAC2563754E}"/>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C6F8F457-F81A-42CC-A2EE-8013B73898EB}"/>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5EEC2AF4-A456-4381-930B-04C91CE5B7C5}"/>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57225455-52BF-4875-9B0E-8501249447D2}"/>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Štyri kritériá a tri rozlíšiteľné úrovne.</a:t>
            </a:r>
          </a:p>
        </p:txBody>
      </p:sp>
      <p:sp>
        <p:nvSpPr>
          <p:cNvPr id="7" name="Obdĺžnik 6">
            <a:extLst>
              <a:ext uri="{FF2B5EF4-FFF2-40B4-BE49-F238E27FC236}">
                <a16:creationId xmlns:a16="http://schemas.microsoft.com/office/drawing/2014/main" id="{59D8DDD9-E21D-4219-A5E7-57FEEA5A9E86}"/>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Predbežné body podopiera úryvok.</a:t>
            </a:r>
          </a:p>
        </p:txBody>
      </p:sp>
      <p:sp>
        <p:nvSpPr>
          <p:cNvPr id="8" name="Obdĺžnik 7">
            <a:extLst>
              <a:ext uri="{FF2B5EF4-FFF2-40B4-BE49-F238E27FC236}">
                <a16:creationId xmlns:a16="http://schemas.microsoft.com/office/drawing/2014/main" id="{6DAB42AA-F749-47BF-A59A-858940721090}"/>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Spätná väzba žiada uskutočniteľnú revíziu.</a:t>
            </a:r>
          </a:p>
        </p:txBody>
      </p:sp>
      <p:sp>
        <p:nvSpPr>
          <p:cNvPr id="9" name="Obdĺžnik 8">
            <a:extLst>
              <a:ext uri="{FF2B5EF4-FFF2-40B4-BE49-F238E27FC236}">
                <a16:creationId xmlns:a16="http://schemas.microsoft.com/office/drawing/2014/main" id="{4643346D-4334-4A7F-B8F3-3AC8FAF2DF0E}"/>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D95F69CD-0B1E-4DF4-BBB0-32492A36A3F8}"/>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Dôkaz: „Ak bude text pekný, môžem ho rovno použiť.“ Spätná väzba: Vzhľad neoveruje vecnú správnosť. Doplňte porovnanie otázok s učebným cieľom a správnych odpovedí s dôveryhodným podkladom.</a:t>
            </a:r>
          </a:p>
        </p:txBody>
      </p:sp>
      <p:sp>
        <p:nvSpPr>
          <p:cNvPr id="11" name="Obdĺžnik 10">
            <a:extLst>
              <a:ext uri="{FF2B5EF4-FFF2-40B4-BE49-F238E27FC236}">
                <a16:creationId xmlns:a16="http://schemas.microsoft.com/office/drawing/2014/main" id="{4F212F72-D861-4C9F-8E1D-CC2B7C6823C0}"/>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1538824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8C0E1282-A2EC-4B9B-8C39-CEC5C660EC19}"/>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Výskumná otázka a vyhľadávacia stratégia</a:t>
            </a:r>
          </a:p>
        </p:txBody>
      </p:sp>
      <p:sp>
        <p:nvSpPr>
          <p:cNvPr id="2" name="Obdĺžnik 1">
            <a:extLst>
              <a:ext uri="{FF2B5EF4-FFF2-40B4-BE49-F238E27FC236}">
                <a16:creationId xmlns:a16="http://schemas.microsoft.com/office/drawing/2014/main" id="{39010D98-34CD-47A4-9DBE-8403A012096A}"/>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10  /  VEDA A VÝSKUM</a:t>
            </a:r>
          </a:p>
        </p:txBody>
      </p:sp>
      <p:sp>
        <p:nvSpPr>
          <p:cNvPr id="3" name="Obdĺžnik 2">
            <a:extLst>
              <a:ext uri="{FF2B5EF4-FFF2-40B4-BE49-F238E27FC236}">
                <a16:creationId xmlns:a16="http://schemas.microsoft.com/office/drawing/2014/main" id="{C42844C1-64B1-4F5E-A32E-2F404B5E189D}"/>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EC59D1B3-0834-493D-A73D-3001CD41E4D5}"/>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Priprav hľadanie štúdií, ktoré dokazujú, že AI zlepšuje spätnú väzbu.</a:t>
            </a:r>
          </a:p>
        </p:txBody>
      </p:sp>
      <p:sp>
        <p:nvSpPr>
          <p:cNvPr id="5" name="Obdĺžnik 4">
            <a:extLst>
              <a:ext uri="{FF2B5EF4-FFF2-40B4-BE49-F238E27FC236}">
                <a16:creationId xmlns:a16="http://schemas.microsoft.com/office/drawing/2014/main" id="{86A7BF9D-813E-4E3A-9452-1B31C3CA1FEF}"/>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8F19E8BC-A88C-49E7-BC22-AC718C127662}"/>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Navrhni neutrálnu výskumnú otázku, synonymá a dva dotazy. Nevytváraj citácie ani netvrď, že rešerš už prebehla.</a:t>
            </a:r>
          </a:p>
        </p:txBody>
      </p:sp>
      <p:sp>
        <p:nvSpPr>
          <p:cNvPr id="7" name="Obdĺžnik 6">
            <a:extLst>
              <a:ext uri="{FF2B5EF4-FFF2-40B4-BE49-F238E27FC236}">
                <a16:creationId xmlns:a16="http://schemas.microsoft.com/office/drawing/2014/main" id="{6C70FC38-E838-42A4-97DE-46B7E7234E90}"/>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Návrh dotazu je príprava na rešerš, nie dôkaz o stave poznania.</a:t>
            </a:r>
          </a:p>
        </p:txBody>
      </p:sp>
      <p:sp>
        <p:nvSpPr>
          <p:cNvPr id="8" name="Obdĺžnik 7">
            <a:extLst>
              <a:ext uri="{FF2B5EF4-FFF2-40B4-BE49-F238E27FC236}">
                <a16:creationId xmlns:a16="http://schemas.microsoft.com/office/drawing/2014/main" id="{10902790-F7A0-4489-96BA-32DB2776C004}"/>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1066086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CFDFFFFD-D025-4FED-95C1-FD964818D656}"/>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10</a:t>
            </a:r>
          </a:p>
        </p:txBody>
      </p:sp>
      <p:sp>
        <p:nvSpPr>
          <p:cNvPr id="2" name="Obdĺžnik 1">
            <a:extLst>
              <a:ext uri="{FF2B5EF4-FFF2-40B4-BE49-F238E27FC236}">
                <a16:creationId xmlns:a16="http://schemas.microsoft.com/office/drawing/2014/main" id="{E85B2CB8-8290-46C6-ACD8-164AB99D4667}"/>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Výskumná otázka a vyhľadávacia stratégia</a:t>
            </a:r>
          </a:p>
        </p:txBody>
      </p:sp>
      <p:sp>
        <p:nvSpPr>
          <p:cNvPr id="3" name="Obdĺžnik 2">
            <a:extLst>
              <a:ext uri="{FF2B5EF4-FFF2-40B4-BE49-F238E27FC236}">
                <a16:creationId xmlns:a16="http://schemas.microsoft.com/office/drawing/2014/main" id="{9536C632-E09C-4BFC-B123-7B5A038E11D7}"/>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54AD7C22-FBC6-4CE1-865E-CB5C3D9A40E0}"/>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D0AA9630-297C-42FE-B61C-3F89B0663C86}"/>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FD1836D6-FAEC-4862-9446-819057A6CC67}"/>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Otázka nepredpokladá smer výsledku.</a:t>
            </a:r>
          </a:p>
        </p:txBody>
      </p:sp>
      <p:sp>
        <p:nvSpPr>
          <p:cNvPr id="7" name="Obdĺžnik 6">
            <a:extLst>
              <a:ext uri="{FF2B5EF4-FFF2-40B4-BE49-F238E27FC236}">
                <a16:creationId xmlns:a16="http://schemas.microsoft.com/office/drawing/2014/main" id="{309602E2-DC24-46D5-AFED-B144554C5B8C}"/>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Dotaz obsahuje synonymá a logické zoskupenie.</a:t>
            </a:r>
          </a:p>
        </p:txBody>
      </p:sp>
      <p:sp>
        <p:nvSpPr>
          <p:cNvPr id="8" name="Obdĺžnik 7">
            <a:extLst>
              <a:ext uri="{FF2B5EF4-FFF2-40B4-BE49-F238E27FC236}">
                <a16:creationId xmlns:a16="http://schemas.microsoft.com/office/drawing/2014/main" id="{1EF8A779-1A56-4327-8C51-B6B7BAA08A30}"/>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Žiadne vymyslené štúdie ani predstierané vyhľadávanie.</a:t>
            </a:r>
          </a:p>
        </p:txBody>
      </p:sp>
      <p:sp>
        <p:nvSpPr>
          <p:cNvPr id="9" name="Obdĺžnik 8">
            <a:extLst>
              <a:ext uri="{FF2B5EF4-FFF2-40B4-BE49-F238E27FC236}">
                <a16:creationId xmlns:a16="http://schemas.microsoft.com/office/drawing/2014/main" id="{161D31C6-CEA2-4ABB-A771-AEF32FB30796}"/>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F0C295F3-C44B-47CD-B073-AF36855265D1}"/>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Otázka: Ako sa líši kvalita revízie argumentačného odseku po spätnej väzbe AI a učiteľa u študentov učiteľstva? Návrh dotazu: ("</a:t>
            </a:r>
            <a:r>
              <a:rPr lang="sk-SK" sz="1725" b="0" noProof="0" dirty="0" err="1">
                <a:solidFill>
                  <a:srgbClr val="142D3C"/>
                </a:solidFill>
                <a:latin typeface="Bitstream Charter"/>
                <a:ea typeface="Bitstream Charter"/>
                <a:cs typeface="Bitstream Charter"/>
              </a:rPr>
              <a:t>generative</a:t>
            </a:r>
            <a:r>
              <a:rPr lang="sk-SK" sz="1725" b="0" noProof="0" dirty="0">
                <a:solidFill>
                  <a:srgbClr val="142D3C"/>
                </a:solidFill>
                <a:latin typeface="Bitstream Charter"/>
                <a:ea typeface="Bitstream Charter"/>
                <a:cs typeface="Bitstream Charter"/>
              </a:rPr>
              <a:t> AI" OR </a:t>
            </a:r>
            <a:r>
              <a:rPr lang="sk-SK" sz="1725" b="0" noProof="0" dirty="0" err="1">
                <a:solidFill>
                  <a:srgbClr val="142D3C"/>
                </a:solidFill>
                <a:latin typeface="Bitstream Charter"/>
                <a:ea typeface="Bitstream Charter"/>
                <a:cs typeface="Bitstream Charter"/>
              </a:rPr>
              <a:t>ChatGPT</a:t>
            </a:r>
            <a:r>
              <a:rPr lang="sk-SK" sz="1725" b="0" noProof="0" dirty="0">
                <a:solidFill>
                  <a:srgbClr val="142D3C"/>
                </a:solidFill>
                <a:latin typeface="Bitstream Charter"/>
                <a:ea typeface="Bitstream Charter"/>
                <a:cs typeface="Bitstream Charter"/>
              </a:rPr>
              <a:t>) AND feedback AND (</a:t>
            </a:r>
            <a:r>
              <a:rPr lang="sk-SK" sz="1725" b="0" noProof="0" dirty="0" err="1">
                <a:solidFill>
                  <a:srgbClr val="142D3C"/>
                </a:solidFill>
                <a:latin typeface="Bitstream Charter"/>
                <a:ea typeface="Bitstream Charter"/>
                <a:cs typeface="Bitstream Charter"/>
              </a:rPr>
              <a:t>revision</a:t>
            </a:r>
            <a:r>
              <a:rPr lang="sk-SK" sz="1725" b="0" noProof="0" dirty="0">
                <a:solidFill>
                  <a:srgbClr val="142D3C"/>
                </a:solidFill>
                <a:latin typeface="Bitstream Charter"/>
                <a:ea typeface="Bitstream Charter"/>
                <a:cs typeface="Bitstream Charter"/>
              </a:rPr>
              <a:t> OR "</a:t>
            </a:r>
            <a:r>
              <a:rPr lang="sk-SK" sz="1725" b="0" noProof="0" dirty="0" err="1">
                <a:solidFill>
                  <a:srgbClr val="142D3C"/>
                </a:solidFill>
                <a:latin typeface="Bitstream Charter"/>
                <a:ea typeface="Bitstream Charter"/>
                <a:cs typeface="Bitstream Charter"/>
              </a:rPr>
              <a:t>writing</a:t>
            </a:r>
            <a:r>
              <a:rPr lang="sk-SK" sz="1725" b="0" noProof="0" dirty="0">
                <a:solidFill>
                  <a:srgbClr val="142D3C"/>
                </a:solidFill>
                <a:latin typeface="Bitstream Charter"/>
                <a:ea typeface="Bitstream Charter"/>
                <a:cs typeface="Bitstream Charter"/>
              </a:rPr>
              <a:t> </a:t>
            </a:r>
            <a:r>
              <a:rPr lang="sk-SK" sz="1725" b="0" noProof="0" dirty="0" err="1">
                <a:solidFill>
                  <a:srgbClr val="142D3C"/>
                </a:solidFill>
                <a:latin typeface="Bitstream Charter"/>
                <a:ea typeface="Bitstream Charter"/>
                <a:cs typeface="Bitstream Charter"/>
              </a:rPr>
              <a:t>quality</a:t>
            </a:r>
            <a:r>
              <a:rPr lang="sk-SK" sz="1725" b="0" noProof="0" dirty="0">
                <a:solidFill>
                  <a:srgbClr val="142D3C"/>
                </a:solidFill>
                <a:latin typeface="Bitstream Charter"/>
                <a:ea typeface="Bitstream Charter"/>
                <a:cs typeface="Bitstream Charter"/>
              </a:rPr>
              <a:t>") AND ("</a:t>
            </a:r>
            <a:r>
              <a:rPr lang="sk-SK" sz="1725" b="0" noProof="0" dirty="0" err="1">
                <a:solidFill>
                  <a:srgbClr val="142D3C"/>
                </a:solidFill>
                <a:latin typeface="Bitstream Charter"/>
                <a:ea typeface="Bitstream Charter"/>
                <a:cs typeface="Bitstream Charter"/>
              </a:rPr>
              <a:t>teacher</a:t>
            </a:r>
            <a:r>
              <a:rPr lang="sk-SK" sz="1725" b="0" noProof="0" dirty="0">
                <a:solidFill>
                  <a:srgbClr val="142D3C"/>
                </a:solidFill>
                <a:latin typeface="Bitstream Charter"/>
                <a:ea typeface="Bitstream Charter"/>
                <a:cs typeface="Bitstream Charter"/>
              </a:rPr>
              <a:t> </a:t>
            </a:r>
            <a:r>
              <a:rPr lang="sk-SK" sz="1725" b="0" noProof="0" dirty="0" err="1">
                <a:solidFill>
                  <a:srgbClr val="142D3C"/>
                </a:solidFill>
                <a:latin typeface="Bitstream Charter"/>
                <a:ea typeface="Bitstream Charter"/>
                <a:cs typeface="Bitstream Charter"/>
              </a:rPr>
              <a:t>education</a:t>
            </a:r>
            <a:r>
              <a:rPr lang="sk-SK" sz="1725" b="0" noProof="0" dirty="0">
                <a:solidFill>
                  <a:srgbClr val="142D3C"/>
                </a:solidFill>
                <a:latin typeface="Bitstream Charter"/>
                <a:ea typeface="Bitstream Charter"/>
                <a:cs typeface="Bitstream Charter"/>
              </a:rPr>
              <a:t>" OR "</a:t>
            </a:r>
            <a:r>
              <a:rPr lang="sk-SK" sz="1725" b="0" noProof="0" dirty="0" err="1">
                <a:solidFill>
                  <a:srgbClr val="142D3C"/>
                </a:solidFill>
                <a:latin typeface="Bitstream Charter"/>
                <a:ea typeface="Bitstream Charter"/>
                <a:cs typeface="Bitstream Charter"/>
              </a:rPr>
              <a:t>preservice</a:t>
            </a:r>
            <a:r>
              <a:rPr lang="sk-SK" sz="1725" b="0" noProof="0" dirty="0">
                <a:solidFill>
                  <a:srgbClr val="142D3C"/>
                </a:solidFill>
                <a:latin typeface="Bitstream Charter"/>
                <a:ea typeface="Bitstream Charter"/>
                <a:cs typeface="Bitstream Charter"/>
              </a:rPr>
              <a:t> </a:t>
            </a:r>
            <a:r>
              <a:rPr lang="sk-SK" sz="1725" b="0" noProof="0" dirty="0" err="1">
                <a:solidFill>
                  <a:srgbClr val="142D3C"/>
                </a:solidFill>
                <a:latin typeface="Bitstream Charter"/>
                <a:ea typeface="Bitstream Charter"/>
                <a:cs typeface="Bitstream Charter"/>
              </a:rPr>
              <a:t>teachers</a:t>
            </a:r>
            <a:r>
              <a:rPr lang="sk-SK" sz="1725" b="0" noProof="0" dirty="0">
                <a:solidFill>
                  <a:srgbClr val="142D3C"/>
                </a:solidFill>
                <a:latin typeface="Bitstream Charter"/>
                <a:ea typeface="Bitstream Charter"/>
                <a:cs typeface="Bitstream Charter"/>
              </a:rPr>
              <a:t>").</a:t>
            </a:r>
          </a:p>
        </p:txBody>
      </p:sp>
      <p:sp>
        <p:nvSpPr>
          <p:cNvPr id="11" name="Obdĺžnik 10">
            <a:extLst>
              <a:ext uri="{FF2B5EF4-FFF2-40B4-BE49-F238E27FC236}">
                <a16:creationId xmlns:a16="http://schemas.microsoft.com/office/drawing/2014/main" id="{8B777649-6CE1-4C8F-9C16-992C9B027BC1}"/>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401433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452BCE31-D4A5-442F-8C39-FDA05863779F}"/>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Porovnanie dvoch abstraktov</a:t>
            </a:r>
          </a:p>
        </p:txBody>
      </p:sp>
      <p:sp>
        <p:nvSpPr>
          <p:cNvPr id="2" name="Obdĺžnik 1">
            <a:extLst>
              <a:ext uri="{FF2B5EF4-FFF2-40B4-BE49-F238E27FC236}">
                <a16:creationId xmlns:a16="http://schemas.microsoft.com/office/drawing/2014/main" id="{265D1EEF-01DE-4F6C-9079-6A691DB71295}"/>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11  /  VEDA A VÝSKUM</a:t>
            </a:r>
          </a:p>
        </p:txBody>
      </p:sp>
      <p:sp>
        <p:nvSpPr>
          <p:cNvPr id="3" name="Obdĺžnik 2">
            <a:extLst>
              <a:ext uri="{FF2B5EF4-FFF2-40B4-BE49-F238E27FC236}">
                <a16:creationId xmlns:a16="http://schemas.microsoft.com/office/drawing/2014/main" id="{9792BD6C-BF05-4EDD-9CB5-12FFD0812EC2}"/>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95B6D556-406D-4E9E-9844-D9959183391A}"/>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Porovnaj štúdie a povedz, ktorá dokazuje, že AI funguje lepšie.</a:t>
            </a:r>
          </a:p>
        </p:txBody>
      </p:sp>
      <p:sp>
        <p:nvSpPr>
          <p:cNvPr id="5" name="Obdĺžnik 4">
            <a:extLst>
              <a:ext uri="{FF2B5EF4-FFF2-40B4-BE49-F238E27FC236}">
                <a16:creationId xmlns:a16="http://schemas.microsoft.com/office/drawing/2014/main" id="{D2B71B40-5DD3-4841-B75C-716DE6D281D0}"/>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A07CC877-6ECD-495F-B81D-E0D51F2759E9}"/>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Porovnaj ciele, dizajn, výsledky a limity. Chýbajúce údaje označ a oddeľ interpretáciu od zistení.</a:t>
            </a:r>
          </a:p>
        </p:txBody>
      </p:sp>
      <p:sp>
        <p:nvSpPr>
          <p:cNvPr id="7" name="Obdĺžnik 6">
            <a:extLst>
              <a:ext uri="{FF2B5EF4-FFF2-40B4-BE49-F238E27FC236}">
                <a16:creationId xmlns:a16="http://schemas.microsoft.com/office/drawing/2014/main" id="{233BB17B-7C82-4A7B-BB4C-36B94FBD366F}"/>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Porovnanie štúdií začína tým, čo skutočne merali.</a:t>
            </a:r>
          </a:p>
        </p:txBody>
      </p:sp>
      <p:sp>
        <p:nvSpPr>
          <p:cNvPr id="8" name="Obdĺžnik 7">
            <a:extLst>
              <a:ext uri="{FF2B5EF4-FFF2-40B4-BE49-F238E27FC236}">
                <a16:creationId xmlns:a16="http://schemas.microsoft.com/office/drawing/2014/main" id="{69787437-DEBC-4F16-9DA2-046C8309D30C}"/>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84580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329F3D53-5B95-4934-9EB1-63C4052BF420}"/>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11</a:t>
            </a:r>
          </a:p>
        </p:txBody>
      </p:sp>
      <p:sp>
        <p:nvSpPr>
          <p:cNvPr id="2" name="Obdĺžnik 1">
            <a:extLst>
              <a:ext uri="{FF2B5EF4-FFF2-40B4-BE49-F238E27FC236}">
                <a16:creationId xmlns:a16="http://schemas.microsoft.com/office/drawing/2014/main" id="{B44A56A1-B8CF-4077-9A41-B9F08B07EADB}"/>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Porovnanie dvoch abstraktov</a:t>
            </a:r>
          </a:p>
        </p:txBody>
      </p:sp>
      <p:sp>
        <p:nvSpPr>
          <p:cNvPr id="3" name="Obdĺžnik 2">
            <a:extLst>
              <a:ext uri="{FF2B5EF4-FFF2-40B4-BE49-F238E27FC236}">
                <a16:creationId xmlns:a16="http://schemas.microsoft.com/office/drawing/2014/main" id="{8416D360-4EB9-4878-BA86-BE975C342E27}"/>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DF8FB12A-C2BF-4B23-A9A0-FED91FD0C940}"/>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BA0647E7-C36D-4E38-9234-5DDA543FA73F}"/>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45D34429-D278-42E6-B06E-76D1C191FF87}"/>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Nezamieňa sebaistotu s kvalitou textu.</a:t>
            </a:r>
          </a:p>
        </p:txBody>
      </p:sp>
      <p:sp>
        <p:nvSpPr>
          <p:cNvPr id="7" name="Obdĺžnik 6">
            <a:extLst>
              <a:ext uri="{FF2B5EF4-FFF2-40B4-BE49-F238E27FC236}">
                <a16:creationId xmlns:a16="http://schemas.microsoft.com/office/drawing/2014/main" id="{3B695BF7-86C3-43ED-A493-D32B5B7F73C0}"/>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Uvádza chýbajúce údaje.</a:t>
            </a:r>
          </a:p>
        </p:txBody>
      </p:sp>
      <p:sp>
        <p:nvSpPr>
          <p:cNvPr id="8" name="Obdĺžnik 7">
            <a:extLst>
              <a:ext uri="{FF2B5EF4-FFF2-40B4-BE49-F238E27FC236}">
                <a16:creationId xmlns:a16="http://schemas.microsoft.com/office/drawing/2014/main" id="{EF02F65E-7AC7-42B9-B161-9DA04AB40239}"/>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Nepripisuje kauzalitu nepostačujúcim údajom.</a:t>
            </a:r>
          </a:p>
        </p:txBody>
      </p:sp>
      <p:sp>
        <p:nvSpPr>
          <p:cNvPr id="9" name="Obdĺžnik 8">
            <a:extLst>
              <a:ext uri="{FF2B5EF4-FFF2-40B4-BE49-F238E27FC236}">
                <a16:creationId xmlns:a16="http://schemas.microsoft.com/office/drawing/2014/main" id="{7A952CFE-045B-44ED-9DDA-03BA9F0B1C44}"/>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97725475-5878-4FA1-835E-6BFF07B29569}"/>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A meria sebaistotu, B hodnotenú revíziu textu. Zistenie B: „V oboch skupinách sa priemerné hodnotenie po revízii zvýšilo.“ Interpretácia: bez uvedeného porovnania a vstupnej porovnateľnosti nemožno určiť nadradenosť AI.</a:t>
            </a:r>
          </a:p>
        </p:txBody>
      </p:sp>
      <p:sp>
        <p:nvSpPr>
          <p:cNvPr id="11" name="Obdĺžnik 10">
            <a:extLst>
              <a:ext uri="{FF2B5EF4-FFF2-40B4-BE49-F238E27FC236}">
                <a16:creationId xmlns:a16="http://schemas.microsoft.com/office/drawing/2014/main" id="{E96DEDD5-3697-42C2-BB12-F3543EB9C2E3}"/>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711357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7EFE8B48-5F6D-474B-9759-EF0101115047}"/>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Predbežné kódovanie otvorených odpovedí</a:t>
            </a:r>
          </a:p>
        </p:txBody>
      </p:sp>
      <p:sp>
        <p:nvSpPr>
          <p:cNvPr id="2" name="Obdĺžnik 1">
            <a:extLst>
              <a:ext uri="{FF2B5EF4-FFF2-40B4-BE49-F238E27FC236}">
                <a16:creationId xmlns:a16="http://schemas.microsoft.com/office/drawing/2014/main" id="{802CEA81-A0BD-4C99-9288-CAE4F628AE9A}"/>
              </a:ext>
            </a:extLst>
          </p:cNvPr>
          <p:cNvSpPr>
            <a:spLocks noGrp="1"/>
          </p:cNvSpPr>
          <p:nvPr/>
        </p:nvSpPr>
        <p:spPr>
          <a:xfrm>
            <a:off x="647700" y="1381125"/>
            <a:ext cx="10477500" cy="30480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CVIČENIE 12  /  VEDA A VÝSKUM</a:t>
            </a:r>
          </a:p>
        </p:txBody>
      </p:sp>
      <p:sp>
        <p:nvSpPr>
          <p:cNvPr id="3" name="Obdĺžnik 2">
            <a:extLst>
              <a:ext uri="{FF2B5EF4-FFF2-40B4-BE49-F238E27FC236}">
                <a16:creationId xmlns:a16="http://schemas.microsoft.com/office/drawing/2014/main" id="{69966D1C-53A5-4DF8-880B-5680B681EAB4}"/>
              </a:ext>
            </a:extLst>
          </p:cNvPr>
          <p:cNvSpPr>
            <a:spLocks noGrp="1"/>
          </p:cNvSpPr>
          <p:nvPr/>
        </p:nvSpPr>
        <p:spPr>
          <a:xfrm>
            <a:off x="647700" y="2047875"/>
            <a:ext cx="4857750" cy="333375"/>
          </a:xfrm>
          <a:prstGeom prst="rect">
            <a:avLst/>
          </a:prstGeom>
          <a:noFill/>
          <a:ln w="0">
            <a:noFill/>
          </a:ln>
        </p:spPr>
        <p:txBody>
          <a:bodyPr>
            <a:noAutofit/>
          </a:bodyPr>
          <a:lstStyle/>
          <a:p>
            <a:pPr>
              <a:defRPr sz="1575" b="1">
                <a:solidFill>
                  <a:srgbClr val="A54C38"/>
                </a:solidFill>
                <a:latin typeface="Bitstream Charter"/>
                <a:ea typeface="Bitstream Charter"/>
                <a:cs typeface="Bitstream Charter"/>
              </a:defRPr>
            </a:pPr>
            <a:r>
              <a:rPr lang="sk-SK" sz="1575" b="1" noProof="0" dirty="0">
                <a:solidFill>
                  <a:srgbClr val="A54C38"/>
                </a:solidFill>
                <a:latin typeface="Bitstream Charter"/>
                <a:ea typeface="Bitstream Charter"/>
                <a:cs typeface="Bitstream Charter"/>
              </a:rPr>
              <a:t>SLABÝ PROMPT</a:t>
            </a:r>
          </a:p>
        </p:txBody>
      </p:sp>
      <p:sp>
        <p:nvSpPr>
          <p:cNvPr id="4" name="Obdĺžnik 3">
            <a:extLst>
              <a:ext uri="{FF2B5EF4-FFF2-40B4-BE49-F238E27FC236}">
                <a16:creationId xmlns:a16="http://schemas.microsoft.com/office/drawing/2014/main" id="{C2E0CAE9-057E-4A43-A566-2358AA194114}"/>
              </a:ext>
            </a:extLst>
          </p:cNvPr>
          <p:cNvSpPr>
            <a:spLocks noGrp="1"/>
          </p:cNvSpPr>
          <p:nvPr/>
        </p:nvSpPr>
        <p:spPr>
          <a:xfrm>
            <a:off x="647700" y="2619375"/>
            <a:ext cx="4810125" cy="1857375"/>
          </a:xfrm>
          <a:prstGeom prst="rect">
            <a:avLst/>
          </a:prstGeom>
          <a:noFill/>
          <a:ln w="0">
            <a:noFill/>
          </a:ln>
        </p:spPr>
        <p:txBody>
          <a:bodyPr>
            <a:noAutofit/>
          </a:bodyPr>
          <a:lstStyle/>
          <a:p>
            <a:pPr>
              <a:defRPr sz="2475" b="0">
                <a:solidFill>
                  <a:srgbClr val="142D3C"/>
                </a:solidFill>
                <a:latin typeface="Bitstream Charter"/>
                <a:ea typeface="Bitstream Charter"/>
                <a:cs typeface="Bitstream Charter"/>
              </a:defRPr>
            </a:pPr>
            <a:r>
              <a:rPr lang="sk-SK" sz="2475" b="0" noProof="0" dirty="0">
                <a:solidFill>
                  <a:srgbClr val="142D3C"/>
                </a:solidFill>
                <a:latin typeface="Bitstream Charter"/>
                <a:ea typeface="Bitstream Charter"/>
                <a:cs typeface="Bitstream Charter"/>
              </a:rPr>
              <a:t>Analyzuj odpovede a napíš, čo si myslia naši zamestnanci.</a:t>
            </a:r>
          </a:p>
        </p:txBody>
      </p:sp>
      <p:sp>
        <p:nvSpPr>
          <p:cNvPr id="5" name="Obdĺžnik 4">
            <a:extLst>
              <a:ext uri="{FF2B5EF4-FFF2-40B4-BE49-F238E27FC236}">
                <a16:creationId xmlns:a16="http://schemas.microsoft.com/office/drawing/2014/main" id="{79133DCD-7849-48F4-9CD5-6B0142BA2AEB}"/>
              </a:ext>
            </a:extLst>
          </p:cNvPr>
          <p:cNvSpPr>
            <a:spLocks noGrp="1"/>
          </p:cNvSpPr>
          <p:nvPr/>
        </p:nvSpPr>
        <p:spPr>
          <a:xfrm>
            <a:off x="6381750" y="2047875"/>
            <a:ext cx="5095875" cy="333375"/>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KVALITNÝ PROMPT / SKRÁTENÝ</a:t>
            </a:r>
          </a:p>
        </p:txBody>
      </p:sp>
      <p:sp>
        <p:nvSpPr>
          <p:cNvPr id="6" name="Obdĺžnik 5">
            <a:extLst>
              <a:ext uri="{FF2B5EF4-FFF2-40B4-BE49-F238E27FC236}">
                <a16:creationId xmlns:a16="http://schemas.microsoft.com/office/drawing/2014/main" id="{4DD25406-57DE-4ACE-AA8D-251DCAFB8654}"/>
              </a:ext>
            </a:extLst>
          </p:cNvPr>
          <p:cNvSpPr>
            <a:spLocks noGrp="1"/>
          </p:cNvSpPr>
          <p:nvPr/>
        </p:nvSpPr>
        <p:spPr>
          <a:xfrm>
            <a:off x="6381750" y="2619375"/>
            <a:ext cx="5095875" cy="2047875"/>
          </a:xfrm>
          <a:prstGeom prst="rect">
            <a:avLst/>
          </a:prstGeom>
          <a:noFill/>
          <a:ln w="0">
            <a:noFill/>
          </a:ln>
        </p:spPr>
        <p:txBody>
          <a:bodyPr>
            <a:noAutofit/>
          </a:bodyPr>
          <a:lstStyle/>
          <a:p>
            <a:pPr>
              <a:defRPr sz="2175" b="0">
                <a:solidFill>
                  <a:srgbClr val="142D3C"/>
                </a:solidFill>
                <a:latin typeface="Bitstream Charter"/>
                <a:ea typeface="Bitstream Charter"/>
                <a:cs typeface="Bitstream Charter"/>
              </a:defRPr>
            </a:pPr>
            <a:r>
              <a:rPr lang="sk-SK" sz="2175" b="0" noProof="0" dirty="0">
                <a:solidFill>
                  <a:srgbClr val="142D3C"/>
                </a:solidFill>
                <a:latin typeface="Bitstream Charter"/>
                <a:ea typeface="Bitstream Charter"/>
                <a:cs typeface="Bitstream Charter"/>
              </a:rPr>
              <a:t>Navrhni </a:t>
            </a:r>
            <a:r>
              <a:rPr lang="sk-SK" sz="2175" b="0" noProof="0" dirty="0" err="1">
                <a:solidFill>
                  <a:srgbClr val="142D3C"/>
                </a:solidFill>
                <a:latin typeface="Bitstream Charter"/>
                <a:ea typeface="Bitstream Charter"/>
                <a:cs typeface="Bitstream Charter"/>
              </a:rPr>
              <a:t>kódovník</a:t>
            </a:r>
            <a:r>
              <a:rPr lang="sk-SK" sz="2175" b="0" noProof="0" dirty="0">
                <a:solidFill>
                  <a:srgbClr val="142D3C"/>
                </a:solidFill>
                <a:latin typeface="Bitstream Charter"/>
                <a:ea typeface="Bitstream Charter"/>
                <a:cs typeface="Bitstream Charter"/>
              </a:rPr>
              <a:t> a priraď kódy k úryvkom. Počítaj jedinečné ID a priznaj hraničné prípady.</a:t>
            </a:r>
          </a:p>
        </p:txBody>
      </p:sp>
      <p:sp>
        <p:nvSpPr>
          <p:cNvPr id="7" name="Obdĺžnik 6">
            <a:extLst>
              <a:ext uri="{FF2B5EF4-FFF2-40B4-BE49-F238E27FC236}">
                <a16:creationId xmlns:a16="http://schemas.microsoft.com/office/drawing/2014/main" id="{EE52B823-456F-493F-B11D-5F5A8445568F}"/>
              </a:ext>
            </a:extLst>
          </p:cNvPr>
          <p:cNvSpPr>
            <a:spLocks noGrp="1"/>
          </p:cNvSpPr>
          <p:nvPr/>
        </p:nvSpPr>
        <p:spPr>
          <a:xfrm>
            <a:off x="647700" y="5010150"/>
            <a:ext cx="10810875" cy="8096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Kódovanie je interpretačné rozhodovanie, ktoré musí zostať </a:t>
            </a:r>
            <a:r>
              <a:rPr lang="sk-SK" sz="2175" b="1" noProof="0" dirty="0" err="1">
                <a:solidFill>
                  <a:srgbClr val="007C78"/>
                </a:solidFill>
                <a:latin typeface="Bitstream Charter"/>
                <a:ea typeface="Bitstream Charter"/>
                <a:cs typeface="Bitstream Charter"/>
              </a:rPr>
              <a:t>dohľadateľné</a:t>
            </a:r>
            <a:r>
              <a:rPr lang="sk-SK" sz="2175" b="1" noProof="0" dirty="0">
                <a:solidFill>
                  <a:srgbClr val="007C78"/>
                </a:solidFill>
                <a:latin typeface="Bitstream Charter"/>
                <a:ea typeface="Bitstream Charter"/>
                <a:cs typeface="Bitstream Charter"/>
              </a:rPr>
              <a:t>.</a:t>
            </a:r>
          </a:p>
        </p:txBody>
      </p:sp>
      <p:sp>
        <p:nvSpPr>
          <p:cNvPr id="8" name="Obdĺžnik 7">
            <a:extLst>
              <a:ext uri="{FF2B5EF4-FFF2-40B4-BE49-F238E27FC236}">
                <a16:creationId xmlns:a16="http://schemas.microsoft.com/office/drawing/2014/main" id="{76F8F2A5-578D-4237-932B-4E5D694D752E}"/>
              </a:ext>
            </a:extLst>
          </p:cNvPr>
          <p:cNvSpPr>
            <a:spLocks noGrp="1"/>
          </p:cNvSpPr>
          <p:nvPr/>
        </p:nvSpPr>
        <p:spPr>
          <a:xfrm>
            <a:off x="647700" y="5981700"/>
            <a:ext cx="10763250"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dirty="0">
                <a:solidFill>
                  <a:srgbClr val="536772"/>
                </a:solidFill>
                <a:latin typeface="Bitstream Charter"/>
                <a:ea typeface="Bitstream Charter"/>
                <a:cs typeface="Bitstream Charter"/>
              </a:rPr>
              <a:t>Celý podklad a kopírovateľné </a:t>
            </a:r>
            <a:r>
              <a:rPr lang="sk-SK" sz="1350" dirty="0" err="1">
                <a:solidFill>
                  <a:srgbClr val="536772"/>
                </a:solidFill>
                <a:latin typeface="Bitstream Charter"/>
                <a:ea typeface="Bitstream Charter"/>
                <a:cs typeface="Bitstream Charter"/>
              </a:rPr>
              <a:t>prompty</a:t>
            </a:r>
            <a:r>
              <a:rPr lang="sk-SK" sz="1350" dirty="0">
                <a:solidFill>
                  <a:srgbClr val="536772"/>
                </a:solidFill>
                <a:latin typeface="Bitstream Charter"/>
                <a:ea typeface="Bitstream Charter"/>
                <a:cs typeface="Bitstream Charter"/>
              </a:rPr>
              <a:t>: poznámky z nasledujúcej snímky.</a:t>
            </a:r>
          </a:p>
        </p:txBody>
      </p:sp>
    </p:spTree>
    <p:extLst>
      <p:ext uri="{BB962C8B-B14F-4D97-AF65-F5344CB8AC3E}">
        <p14:creationId xmlns:p14="http://schemas.microsoft.com/office/powerpoint/2010/main" val="1214752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66A62C7B-2D5B-4A18-86E0-68906E1ACECE}"/>
              </a:ext>
            </a:extLst>
          </p:cNvPr>
          <p:cNvSpPr>
            <a:spLocks noGrp="1"/>
          </p:cNvSpPr>
          <p:nvPr/>
        </p:nvSpPr>
        <p:spPr>
          <a:xfrm>
            <a:off x="609600" y="476250"/>
            <a:ext cx="10953750" cy="923925"/>
          </a:xfrm>
          <a:prstGeom prst="rect">
            <a:avLst/>
          </a:prstGeom>
          <a:noFill/>
          <a:ln w="0">
            <a:noFill/>
          </a:ln>
        </p:spPr>
        <p:txBody>
          <a:bodyPr>
            <a:noAutofit/>
          </a:bodyPr>
          <a:lstStyle/>
          <a:p>
            <a:pPr>
              <a:defRPr sz="3450" b="1">
                <a:solidFill>
                  <a:srgbClr val="142D3C"/>
                </a:solidFill>
                <a:latin typeface="Bitstream Charter"/>
                <a:ea typeface="Bitstream Charter"/>
                <a:cs typeface="Bitstream Charter"/>
              </a:defRPr>
            </a:pPr>
            <a:r>
              <a:rPr lang="sk-SK" sz="3450" b="1" noProof="0" dirty="0">
                <a:solidFill>
                  <a:srgbClr val="142D3C"/>
                </a:solidFill>
                <a:latin typeface="Bitstream Charter"/>
                <a:ea typeface="Bitstream Charter"/>
                <a:cs typeface="Bitstream Charter"/>
              </a:rPr>
              <a:t>Nácvik 12</a:t>
            </a:r>
          </a:p>
        </p:txBody>
      </p:sp>
      <p:sp>
        <p:nvSpPr>
          <p:cNvPr id="2" name="Obdĺžnik 1">
            <a:extLst>
              <a:ext uri="{FF2B5EF4-FFF2-40B4-BE49-F238E27FC236}">
                <a16:creationId xmlns:a16="http://schemas.microsoft.com/office/drawing/2014/main" id="{9C104E94-80EB-4AA3-9574-08E0D7BE677C}"/>
              </a:ext>
            </a:extLst>
          </p:cNvPr>
          <p:cNvSpPr>
            <a:spLocks noGrp="1"/>
          </p:cNvSpPr>
          <p:nvPr/>
        </p:nvSpPr>
        <p:spPr>
          <a:xfrm>
            <a:off x="647700" y="1381125"/>
            <a:ext cx="10858500" cy="54292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a:solidFill>
                  <a:srgbClr val="007C78"/>
                </a:solidFill>
                <a:latin typeface="Bitstream Charter"/>
                <a:ea typeface="Bitstream Charter"/>
                <a:cs typeface="Bitstream Charter"/>
              </a:rPr>
              <a:t>Predbežné kódovanie otvorených odpovedí</a:t>
            </a:r>
          </a:p>
        </p:txBody>
      </p:sp>
      <p:sp>
        <p:nvSpPr>
          <p:cNvPr id="3" name="Obdĺžnik 2">
            <a:extLst>
              <a:ext uri="{FF2B5EF4-FFF2-40B4-BE49-F238E27FC236}">
                <a16:creationId xmlns:a16="http://schemas.microsoft.com/office/drawing/2014/main" id="{82F8F2F4-F0F8-4734-AA8D-F3514E27D3AF}"/>
              </a:ext>
            </a:extLst>
          </p:cNvPr>
          <p:cNvSpPr>
            <a:spLocks noGrp="1"/>
          </p:cNvSpPr>
          <p:nvPr/>
        </p:nvSpPr>
        <p:spPr>
          <a:xfrm>
            <a:off x="647700" y="2076450"/>
            <a:ext cx="5905500" cy="285750"/>
          </a:xfrm>
          <a:prstGeom prst="rect">
            <a:avLst/>
          </a:prstGeom>
          <a:noFill/>
          <a:ln w="0">
            <a:noFill/>
          </a:ln>
        </p:spPr>
        <p:txBody>
          <a:bodyPr>
            <a:noAutofit/>
          </a:bodyPr>
          <a:lstStyle/>
          <a:p>
            <a:pPr>
              <a:defRPr sz="1575" b="1">
                <a:solidFill>
                  <a:srgbClr val="536772"/>
                </a:solidFill>
                <a:latin typeface="Bitstream Charter"/>
                <a:ea typeface="Bitstream Charter"/>
                <a:cs typeface="Bitstream Charter"/>
              </a:defRPr>
            </a:pPr>
            <a:r>
              <a:rPr lang="sk-SK" sz="1575" b="1" noProof="0" dirty="0">
                <a:solidFill>
                  <a:srgbClr val="536772"/>
                </a:solidFill>
                <a:latin typeface="Bitstream Charter"/>
                <a:ea typeface="Bitstream Charter"/>
                <a:cs typeface="Bitstream Charter"/>
              </a:rPr>
              <a:t>8 MINÚT NA PRÁCU</a:t>
            </a:r>
          </a:p>
        </p:txBody>
      </p:sp>
      <p:sp>
        <p:nvSpPr>
          <p:cNvPr id="4" name="Obdĺžnik 3">
            <a:extLst>
              <a:ext uri="{FF2B5EF4-FFF2-40B4-BE49-F238E27FC236}">
                <a16:creationId xmlns:a16="http://schemas.microsoft.com/office/drawing/2014/main" id="{368DC852-EAC4-47C3-88DE-E1D8189FBFA9}"/>
              </a:ext>
            </a:extLst>
          </p:cNvPr>
          <p:cNvSpPr>
            <a:spLocks noGrp="1"/>
          </p:cNvSpPr>
          <p:nvPr/>
        </p:nvSpPr>
        <p:spPr>
          <a:xfrm>
            <a:off x="647700" y="2552700"/>
            <a:ext cx="5810250" cy="85725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Rovnaký podklad v dvoch konverzáciách.</a:t>
            </a:r>
          </a:p>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Potom jedna cielená oprava.</a:t>
            </a:r>
          </a:p>
        </p:txBody>
      </p:sp>
      <p:sp>
        <p:nvSpPr>
          <p:cNvPr id="5" name="Obdĺžnik 4">
            <a:extLst>
              <a:ext uri="{FF2B5EF4-FFF2-40B4-BE49-F238E27FC236}">
                <a16:creationId xmlns:a16="http://schemas.microsoft.com/office/drawing/2014/main" id="{9377972B-3006-4D89-9F29-52088A74075A}"/>
              </a:ext>
            </a:extLst>
          </p:cNvPr>
          <p:cNvSpPr>
            <a:spLocks noGrp="1"/>
          </p:cNvSpPr>
          <p:nvPr/>
        </p:nvSpPr>
        <p:spPr>
          <a:xfrm>
            <a:off x="7200900" y="2076450"/>
            <a:ext cx="4191000" cy="285750"/>
          </a:xfrm>
          <a:prstGeom prst="rect">
            <a:avLst/>
          </a:prstGeom>
          <a:noFill/>
          <a:ln w="0">
            <a:noFill/>
          </a:ln>
        </p:spPr>
        <p:txBody>
          <a:bodyPr>
            <a:noAutofit/>
          </a:bodyPr>
          <a:lstStyle/>
          <a:p>
            <a:pPr>
              <a:defRPr sz="1575" b="1">
                <a:solidFill>
                  <a:srgbClr val="007C78"/>
                </a:solidFill>
                <a:latin typeface="Bitstream Charter"/>
                <a:ea typeface="Bitstream Charter"/>
                <a:cs typeface="Bitstream Charter"/>
              </a:defRPr>
            </a:pPr>
            <a:r>
              <a:rPr lang="sk-SK" sz="1575" b="1" noProof="0" dirty="0">
                <a:solidFill>
                  <a:srgbClr val="007C78"/>
                </a:solidFill>
                <a:latin typeface="Bitstream Charter"/>
                <a:ea typeface="Bitstream Charter"/>
                <a:cs typeface="Bitstream Charter"/>
              </a:rPr>
              <a:t>KONTROLA VÝSLEDKU</a:t>
            </a:r>
          </a:p>
        </p:txBody>
      </p:sp>
      <p:sp>
        <p:nvSpPr>
          <p:cNvPr id="6" name="Obdĺžnik 5">
            <a:extLst>
              <a:ext uri="{FF2B5EF4-FFF2-40B4-BE49-F238E27FC236}">
                <a16:creationId xmlns:a16="http://schemas.microsoft.com/office/drawing/2014/main" id="{87B3BD40-A25C-4C7E-A2E4-ECA02FE60E49}"/>
              </a:ext>
            </a:extLst>
          </p:cNvPr>
          <p:cNvSpPr>
            <a:spLocks noGrp="1"/>
          </p:cNvSpPr>
          <p:nvPr/>
        </p:nvSpPr>
        <p:spPr>
          <a:xfrm>
            <a:off x="7200900" y="253365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1. Každý kód má definíciu a dôkaz.</a:t>
            </a:r>
          </a:p>
        </p:txBody>
      </p:sp>
      <p:sp>
        <p:nvSpPr>
          <p:cNvPr id="7" name="Obdĺžnik 6">
            <a:extLst>
              <a:ext uri="{FF2B5EF4-FFF2-40B4-BE49-F238E27FC236}">
                <a16:creationId xmlns:a16="http://schemas.microsoft.com/office/drawing/2014/main" id="{DFF9E6A8-5ACC-44FD-8FCF-64ED814128B0}"/>
              </a:ext>
            </a:extLst>
          </p:cNvPr>
          <p:cNvSpPr>
            <a:spLocks noGrp="1"/>
          </p:cNvSpPr>
          <p:nvPr/>
        </p:nvSpPr>
        <p:spPr>
          <a:xfrm>
            <a:off x="7200900" y="3495675"/>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2. Počty odkazujú na jedinečné ID.</a:t>
            </a:r>
          </a:p>
        </p:txBody>
      </p:sp>
      <p:sp>
        <p:nvSpPr>
          <p:cNvPr id="8" name="Obdĺžnik 7">
            <a:extLst>
              <a:ext uri="{FF2B5EF4-FFF2-40B4-BE49-F238E27FC236}">
                <a16:creationId xmlns:a16="http://schemas.microsoft.com/office/drawing/2014/main" id="{C6C4CB91-B87D-46B2-8B36-286338C5476E}"/>
              </a:ext>
            </a:extLst>
          </p:cNvPr>
          <p:cNvSpPr>
            <a:spLocks noGrp="1"/>
          </p:cNvSpPr>
          <p:nvPr/>
        </p:nvSpPr>
        <p:spPr>
          <a:xfrm>
            <a:off x="7200900" y="4457700"/>
            <a:ext cx="4286250" cy="828675"/>
          </a:xfrm>
          <a:prstGeom prst="rect">
            <a:avLst/>
          </a:prstGeom>
          <a:noFill/>
          <a:ln w="0">
            <a:noFill/>
          </a:ln>
        </p:spPr>
        <p:txBody>
          <a:bodyPr>
            <a:noAutofit/>
          </a:bodyPr>
          <a:lstStyle/>
          <a:p>
            <a:pPr>
              <a:defRPr sz="1875" b="0">
                <a:solidFill>
                  <a:srgbClr val="142D3C"/>
                </a:solidFill>
                <a:latin typeface="Bitstream Charter"/>
                <a:ea typeface="Bitstream Charter"/>
                <a:cs typeface="Bitstream Charter"/>
              </a:defRPr>
            </a:pPr>
            <a:r>
              <a:rPr lang="sk-SK" sz="1875" b="0" noProof="0" dirty="0">
                <a:solidFill>
                  <a:srgbClr val="142D3C"/>
                </a:solidFill>
                <a:latin typeface="Bitstream Charter"/>
                <a:ea typeface="Bitstream Charter"/>
                <a:cs typeface="Bitstream Charter"/>
              </a:rPr>
              <a:t>3. Viacnásobné kódovanie a neistota sú priznané.</a:t>
            </a:r>
          </a:p>
        </p:txBody>
      </p:sp>
      <p:sp>
        <p:nvSpPr>
          <p:cNvPr id="9" name="Obdĺžnik 8">
            <a:extLst>
              <a:ext uri="{FF2B5EF4-FFF2-40B4-BE49-F238E27FC236}">
                <a16:creationId xmlns:a16="http://schemas.microsoft.com/office/drawing/2014/main" id="{CC022CD0-41D0-4226-BA1E-115F6C7017C7}"/>
              </a:ext>
            </a:extLst>
          </p:cNvPr>
          <p:cNvSpPr>
            <a:spLocks noGrp="1"/>
          </p:cNvSpPr>
          <p:nvPr/>
        </p:nvSpPr>
        <p:spPr>
          <a:xfrm>
            <a:off x="647700" y="3752850"/>
            <a:ext cx="6000750" cy="285750"/>
          </a:xfrm>
          <a:prstGeom prst="rect">
            <a:avLst/>
          </a:prstGeom>
          <a:noFill/>
          <a:ln w="0">
            <a:noFill/>
          </a:ln>
        </p:spPr>
        <p:txBody>
          <a:bodyPr>
            <a:noAutofit/>
          </a:bodyPr>
          <a:lstStyle/>
          <a:p>
            <a:pPr>
              <a:defRPr sz="1350" b="1">
                <a:solidFill>
                  <a:srgbClr val="536772"/>
                </a:solidFill>
                <a:latin typeface="Bitstream Charter"/>
                <a:ea typeface="Bitstream Charter"/>
                <a:cs typeface="Bitstream Charter"/>
              </a:defRPr>
            </a:pPr>
            <a:r>
              <a:rPr lang="sk-SK" sz="1350" b="1" noProof="0" dirty="0">
                <a:solidFill>
                  <a:srgbClr val="536772"/>
                </a:solidFill>
                <a:latin typeface="Bitstream Charter"/>
                <a:ea typeface="Bitstream Charter"/>
                <a:cs typeface="Bitstream Charter"/>
              </a:rPr>
              <a:t>ILUSTRÁCIA MOŽNÉHO VÝSTUPU</a:t>
            </a:r>
          </a:p>
        </p:txBody>
      </p:sp>
      <p:sp>
        <p:nvSpPr>
          <p:cNvPr id="10" name="Obdĺžnik 9">
            <a:extLst>
              <a:ext uri="{FF2B5EF4-FFF2-40B4-BE49-F238E27FC236}">
                <a16:creationId xmlns:a16="http://schemas.microsoft.com/office/drawing/2014/main" id="{9AEB2028-EEBF-445F-AE75-67565BD1D3DB}"/>
              </a:ext>
            </a:extLst>
          </p:cNvPr>
          <p:cNvSpPr>
            <a:spLocks noGrp="1"/>
          </p:cNvSpPr>
          <p:nvPr/>
        </p:nvSpPr>
        <p:spPr>
          <a:xfrm>
            <a:off x="647700" y="4162425"/>
            <a:ext cx="5953125" cy="1657350"/>
          </a:xfrm>
          <a:prstGeom prst="rect">
            <a:avLst/>
          </a:prstGeom>
          <a:noFill/>
          <a:ln w="0">
            <a:noFill/>
          </a:ln>
        </p:spPr>
        <p:txBody>
          <a:bodyPr>
            <a:noAutofit/>
          </a:bodyPr>
          <a:lstStyle/>
          <a:p>
            <a:pPr>
              <a:defRPr sz="1725" b="0">
                <a:solidFill>
                  <a:srgbClr val="142D3C"/>
                </a:solidFill>
                <a:latin typeface="Bitstream Charter"/>
                <a:ea typeface="Bitstream Charter"/>
                <a:cs typeface="Bitstream Charter"/>
              </a:defRPr>
            </a:pPr>
            <a:r>
              <a:rPr lang="sk-SK" sz="1725" b="0" noProof="0" dirty="0">
                <a:solidFill>
                  <a:srgbClr val="142D3C"/>
                </a:solidFill>
                <a:latin typeface="Bitstream Charter"/>
                <a:ea typeface="Bitstream Charter"/>
                <a:cs typeface="Bitstream Charter"/>
              </a:rPr>
              <a:t>Kód jazykové úpravy: R03 a R12, teda 2 z 12 respondentov. R10 môže niesť kód príprava materiálov aj náklady kontroly. Ide o predbežnú interpretáciu modelových odpovedí.</a:t>
            </a:r>
          </a:p>
        </p:txBody>
      </p:sp>
      <p:sp>
        <p:nvSpPr>
          <p:cNvPr id="11" name="Obdĺžnik 10">
            <a:extLst>
              <a:ext uri="{FF2B5EF4-FFF2-40B4-BE49-F238E27FC236}">
                <a16:creationId xmlns:a16="http://schemas.microsoft.com/office/drawing/2014/main" id="{BEDA478F-254A-47ED-A466-3DEBAB7CC3DE}"/>
              </a:ext>
            </a:extLst>
          </p:cNvPr>
          <p:cNvSpPr>
            <a:spLocks noGrp="1"/>
          </p:cNvSpPr>
          <p:nvPr/>
        </p:nvSpPr>
        <p:spPr>
          <a:xfrm>
            <a:off x="647700" y="6000750"/>
            <a:ext cx="10810875" cy="257175"/>
          </a:xfrm>
          <a:prstGeom prst="rect">
            <a:avLst/>
          </a:prstGeom>
          <a:noFill/>
          <a:ln w="0">
            <a:noFill/>
          </a:ln>
        </p:spPr>
        <p:txBody>
          <a:bodyPr>
            <a:noAutofit/>
          </a:bodyPr>
          <a:lstStyle/>
          <a:p>
            <a:pPr>
              <a:defRPr sz="1350" b="0">
                <a:solidFill>
                  <a:srgbClr val="536772"/>
                </a:solidFill>
                <a:latin typeface="Bitstream Charter"/>
                <a:ea typeface="Bitstream Charter"/>
                <a:cs typeface="Bitstream Charter"/>
              </a:defRPr>
            </a:pPr>
            <a:r>
              <a:rPr lang="sk-SK" sz="1350" b="0" noProof="0" dirty="0">
                <a:solidFill>
                  <a:srgbClr val="536772"/>
                </a:solidFill>
                <a:latin typeface="Bitstream Charter"/>
                <a:ea typeface="Bitstream Charter"/>
                <a:cs typeface="Bitstream Charter"/>
              </a:rPr>
              <a:t>Úplné zadanie aj text na kopírovanie sú v poznámkach tejto snímky.</a:t>
            </a:r>
          </a:p>
        </p:txBody>
      </p:sp>
    </p:spTree>
    <p:extLst>
      <p:ext uri="{BB962C8B-B14F-4D97-AF65-F5344CB8AC3E}">
        <p14:creationId xmlns:p14="http://schemas.microsoft.com/office/powerpoint/2010/main" val="1958037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7" name="Obdĺžnik 6">
            <a:extLst>
              <a:ext uri="{FF2B5EF4-FFF2-40B4-BE49-F238E27FC236}">
                <a16:creationId xmlns:a16="http://schemas.microsoft.com/office/drawing/2014/main" id="{DAC60FCC-E42C-4438-A0A7-719B00ED30EB}"/>
              </a:ext>
            </a:extLst>
          </p:cNvPr>
          <p:cNvSpPr>
            <a:spLocks noGrp="1"/>
          </p:cNvSpPr>
          <p:nvPr/>
        </p:nvSpPr>
        <p:spPr>
          <a:xfrm>
            <a:off x="609600" y="476250"/>
            <a:ext cx="10953750" cy="923925"/>
          </a:xfrm>
          <a:prstGeom prst="rect">
            <a:avLst/>
          </a:prstGeom>
          <a:noFill/>
          <a:ln w="0">
            <a:noFill/>
          </a:ln>
        </p:spPr>
        <p:txBody>
          <a:bodyPr>
            <a:noAutofit/>
          </a:bodyPr>
          <a:lstStyle/>
          <a:p>
            <a:pPr>
              <a:defRPr sz="3225" b="1">
                <a:solidFill>
                  <a:srgbClr val="142D3C"/>
                </a:solidFill>
                <a:latin typeface="Bitstream Charter"/>
                <a:ea typeface="Bitstream Charter"/>
                <a:cs typeface="Bitstream Charter"/>
              </a:defRPr>
            </a:pPr>
            <a:r>
              <a:rPr lang="sk-SK" sz="3225" b="1" noProof="0" dirty="0">
                <a:solidFill>
                  <a:srgbClr val="142D3C"/>
                </a:solidFill>
                <a:latin typeface="Bitstream Charter"/>
                <a:ea typeface="Bitstream Charter"/>
                <a:cs typeface="Bitstream Charter"/>
              </a:rPr>
              <a:t>Zdroje a ďalšia práca</a:t>
            </a:r>
          </a:p>
        </p:txBody>
      </p:sp>
      <p:sp>
        <p:nvSpPr>
          <p:cNvPr id="2" name="Obdĺžnik 1">
            <a:extLst>
              <a:ext uri="{FF2B5EF4-FFF2-40B4-BE49-F238E27FC236}">
                <a16:creationId xmlns:a16="http://schemas.microsoft.com/office/drawing/2014/main" id="{1BAC97EC-714E-4F22-A421-9A900A99BC4B}"/>
              </a:ext>
            </a:extLst>
          </p:cNvPr>
          <p:cNvSpPr>
            <a:spLocks noGrp="1"/>
          </p:cNvSpPr>
          <p:nvPr/>
        </p:nvSpPr>
        <p:spPr>
          <a:xfrm>
            <a:off x="647700" y="1695450"/>
            <a:ext cx="10715625" cy="714375"/>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err="1">
                <a:solidFill>
                  <a:srgbClr val="007C78"/>
                </a:solidFill>
                <a:latin typeface="Bitstream Charter"/>
                <a:ea typeface="Bitstream Charter"/>
                <a:cs typeface="Bitstream Charter"/>
              </a:rPr>
              <a:t>OpenAI</a:t>
            </a:r>
            <a:r>
              <a:rPr lang="sk-SK" sz="2175" b="1" noProof="0" dirty="0">
                <a:solidFill>
                  <a:srgbClr val="007C78"/>
                </a:solidFill>
                <a:latin typeface="Bitstream Charter"/>
                <a:ea typeface="Bitstream Charter"/>
                <a:cs typeface="Bitstream Charter"/>
              </a:rPr>
              <a:t> / </a:t>
            </a:r>
            <a:r>
              <a:rPr lang="sk-SK" sz="2175" b="1" noProof="0" dirty="0" err="1">
                <a:solidFill>
                  <a:srgbClr val="007C78"/>
                </a:solidFill>
                <a:latin typeface="Bitstream Charter"/>
                <a:ea typeface="Bitstream Charter"/>
                <a:cs typeface="Bitstream Charter"/>
              </a:rPr>
              <a:t>Prompt</a:t>
            </a:r>
            <a:r>
              <a:rPr lang="sk-SK" sz="2175" b="1" noProof="0" dirty="0">
                <a:solidFill>
                  <a:srgbClr val="007C78"/>
                </a:solidFill>
                <a:latin typeface="Bitstream Charter"/>
                <a:ea typeface="Bitstream Charter"/>
                <a:cs typeface="Bitstream Charter"/>
              </a:rPr>
              <a:t> </a:t>
            </a:r>
            <a:r>
              <a:rPr lang="sk-SK" sz="2175" b="1" noProof="0" dirty="0" err="1">
                <a:solidFill>
                  <a:srgbClr val="007C78"/>
                </a:solidFill>
                <a:latin typeface="Bitstream Charter"/>
                <a:ea typeface="Bitstream Charter"/>
                <a:cs typeface="Bitstream Charter"/>
              </a:rPr>
              <a:t>engineering</a:t>
            </a:r>
            <a:r>
              <a:rPr lang="sk-SK" sz="2175" b="1" noProof="0" dirty="0">
                <a:solidFill>
                  <a:srgbClr val="007C78"/>
                </a:solidFill>
                <a:latin typeface="Bitstream Charter"/>
                <a:ea typeface="Bitstream Charter"/>
                <a:cs typeface="Bitstream Charter"/>
              </a:rPr>
              <a:t> </a:t>
            </a:r>
            <a:r>
              <a:rPr lang="sk-SK" sz="2175" b="1" noProof="0" dirty="0" err="1">
                <a:solidFill>
                  <a:srgbClr val="007C78"/>
                </a:solidFill>
                <a:latin typeface="Bitstream Charter"/>
                <a:ea typeface="Bitstream Charter"/>
                <a:cs typeface="Bitstream Charter"/>
              </a:rPr>
              <a:t>best</a:t>
            </a:r>
            <a:r>
              <a:rPr lang="sk-SK" sz="2175" b="1" noProof="0" dirty="0">
                <a:solidFill>
                  <a:srgbClr val="007C78"/>
                </a:solidFill>
                <a:latin typeface="Bitstream Charter"/>
                <a:ea typeface="Bitstream Charter"/>
                <a:cs typeface="Bitstream Charter"/>
              </a:rPr>
              <a:t> </a:t>
            </a:r>
            <a:r>
              <a:rPr lang="sk-SK" sz="2175" b="1" noProof="0" dirty="0" err="1">
                <a:solidFill>
                  <a:srgbClr val="007C78"/>
                </a:solidFill>
                <a:latin typeface="Bitstream Charter"/>
                <a:ea typeface="Bitstream Charter"/>
                <a:cs typeface="Bitstream Charter"/>
              </a:rPr>
              <a:t>practices</a:t>
            </a:r>
            <a:r>
              <a:rPr lang="sk-SK" sz="2175" b="1" noProof="0" dirty="0">
                <a:solidFill>
                  <a:srgbClr val="007C78"/>
                </a:solidFill>
                <a:latin typeface="Bitstream Charter"/>
                <a:ea typeface="Bitstream Charter"/>
                <a:cs typeface="Bitstream Charter"/>
              </a:rPr>
              <a:t> </a:t>
            </a:r>
            <a:r>
              <a:rPr lang="sk-SK" sz="2175" b="1" noProof="0" dirty="0" err="1">
                <a:solidFill>
                  <a:srgbClr val="007C78"/>
                </a:solidFill>
                <a:latin typeface="Bitstream Charter"/>
                <a:ea typeface="Bitstream Charter"/>
                <a:cs typeface="Bitstream Charter"/>
              </a:rPr>
              <a:t>for</a:t>
            </a:r>
            <a:r>
              <a:rPr lang="sk-SK" sz="2175" b="1" noProof="0" dirty="0">
                <a:solidFill>
                  <a:srgbClr val="007C78"/>
                </a:solidFill>
                <a:latin typeface="Bitstream Charter"/>
                <a:ea typeface="Bitstream Charter"/>
                <a:cs typeface="Bitstream Charter"/>
              </a:rPr>
              <a:t> </a:t>
            </a:r>
            <a:r>
              <a:rPr lang="sk-SK" sz="2175" b="1" noProof="0" dirty="0" err="1">
                <a:solidFill>
                  <a:srgbClr val="007C78"/>
                </a:solidFill>
                <a:latin typeface="Bitstream Charter"/>
                <a:ea typeface="Bitstream Charter"/>
                <a:cs typeface="Bitstream Charter"/>
              </a:rPr>
              <a:t>ChatGPT</a:t>
            </a:r>
            <a:endParaRPr lang="sk-SK" sz="2175" b="1" noProof="0" dirty="0">
              <a:solidFill>
                <a:srgbClr val="007C78"/>
              </a:solidFill>
              <a:latin typeface="Bitstream Charter"/>
              <a:ea typeface="Bitstream Charter"/>
              <a:cs typeface="Bitstream Charter"/>
            </a:endParaRPr>
          </a:p>
        </p:txBody>
      </p:sp>
      <p:sp>
        <p:nvSpPr>
          <p:cNvPr id="3" name="Obdĺžnik 2">
            <a:extLst>
              <a:ext uri="{FF2B5EF4-FFF2-40B4-BE49-F238E27FC236}">
                <a16:creationId xmlns:a16="http://schemas.microsoft.com/office/drawing/2014/main" id="{7630A4E7-4F62-4BF1-ACBA-6D778D04923A}"/>
              </a:ext>
            </a:extLst>
          </p:cNvPr>
          <p:cNvSpPr>
            <a:spLocks noGrp="1"/>
          </p:cNvSpPr>
          <p:nvPr/>
        </p:nvSpPr>
        <p:spPr>
          <a:xfrm>
            <a:off x="647700" y="2686050"/>
            <a:ext cx="10715625" cy="1047750"/>
          </a:xfrm>
          <a:prstGeom prst="rect">
            <a:avLst/>
          </a:prstGeom>
          <a:noFill/>
          <a:ln w="0">
            <a:noFill/>
          </a:ln>
        </p:spPr>
        <p:txBody>
          <a:bodyPr>
            <a:noAutofit/>
          </a:bodyPr>
          <a:lstStyle/>
          <a:p>
            <a:pPr>
              <a:defRPr sz="2175" b="1">
                <a:solidFill>
                  <a:srgbClr val="007C78"/>
                </a:solidFill>
                <a:latin typeface="Bitstream Charter"/>
                <a:ea typeface="Bitstream Charter"/>
                <a:cs typeface="Bitstream Charter"/>
              </a:defRPr>
            </a:pPr>
            <a:r>
              <a:rPr lang="sk-SK" sz="2175" b="1" noProof="0" dirty="0" err="1">
                <a:solidFill>
                  <a:srgbClr val="007C78"/>
                </a:solidFill>
                <a:latin typeface="Bitstream Charter"/>
                <a:ea typeface="Bitstream Charter"/>
                <a:cs typeface="Bitstream Charter"/>
              </a:rPr>
              <a:t>Miao</a:t>
            </a:r>
            <a:r>
              <a:rPr lang="sk-SK" sz="2175" b="1" noProof="0" dirty="0">
                <a:solidFill>
                  <a:srgbClr val="007C78"/>
                </a:solidFill>
                <a:latin typeface="Bitstream Charter"/>
                <a:ea typeface="Bitstream Charter"/>
                <a:cs typeface="Bitstream Charter"/>
              </a:rPr>
              <a:t> a Holmes / </a:t>
            </a:r>
            <a:r>
              <a:rPr lang="sk-SK" sz="2175" b="1" noProof="0" dirty="0" err="1">
                <a:solidFill>
                  <a:srgbClr val="007C78"/>
                </a:solidFill>
                <a:latin typeface="Bitstream Charter"/>
                <a:ea typeface="Bitstream Charter"/>
                <a:cs typeface="Bitstream Charter"/>
              </a:rPr>
              <a:t>Guidance</a:t>
            </a:r>
            <a:r>
              <a:rPr lang="sk-SK" sz="2175" b="1" noProof="0" dirty="0">
                <a:solidFill>
                  <a:srgbClr val="007C78"/>
                </a:solidFill>
                <a:latin typeface="Bitstream Charter"/>
                <a:ea typeface="Bitstream Charter"/>
                <a:cs typeface="Bitstream Charter"/>
              </a:rPr>
              <a:t> </a:t>
            </a:r>
            <a:r>
              <a:rPr lang="sk-SK" sz="2175" b="1" noProof="0" dirty="0" err="1">
                <a:solidFill>
                  <a:srgbClr val="007C78"/>
                </a:solidFill>
                <a:latin typeface="Bitstream Charter"/>
                <a:ea typeface="Bitstream Charter"/>
                <a:cs typeface="Bitstream Charter"/>
              </a:rPr>
              <a:t>for</a:t>
            </a:r>
            <a:r>
              <a:rPr lang="sk-SK" sz="2175" b="1" noProof="0" dirty="0">
                <a:solidFill>
                  <a:srgbClr val="007C78"/>
                </a:solidFill>
                <a:latin typeface="Bitstream Charter"/>
                <a:ea typeface="Bitstream Charter"/>
                <a:cs typeface="Bitstream Charter"/>
              </a:rPr>
              <a:t> </a:t>
            </a:r>
            <a:r>
              <a:rPr lang="sk-SK" sz="2175" b="1" noProof="0" dirty="0" err="1">
                <a:solidFill>
                  <a:srgbClr val="007C78"/>
                </a:solidFill>
                <a:latin typeface="Bitstream Charter"/>
                <a:ea typeface="Bitstream Charter"/>
                <a:cs typeface="Bitstream Charter"/>
              </a:rPr>
              <a:t>generative</a:t>
            </a:r>
            <a:r>
              <a:rPr lang="sk-SK" sz="2175" b="1" noProof="0" dirty="0">
                <a:solidFill>
                  <a:srgbClr val="007C78"/>
                </a:solidFill>
                <a:latin typeface="Bitstream Charter"/>
                <a:ea typeface="Bitstream Charter"/>
                <a:cs typeface="Bitstream Charter"/>
              </a:rPr>
              <a:t> AI in </a:t>
            </a:r>
            <a:r>
              <a:rPr lang="sk-SK" sz="2175" b="1" noProof="0" dirty="0" err="1">
                <a:solidFill>
                  <a:srgbClr val="007C78"/>
                </a:solidFill>
                <a:latin typeface="Bitstream Charter"/>
                <a:ea typeface="Bitstream Charter"/>
                <a:cs typeface="Bitstream Charter"/>
              </a:rPr>
              <a:t>education</a:t>
            </a:r>
            <a:r>
              <a:rPr lang="sk-SK" sz="2175" b="1" noProof="0" dirty="0">
                <a:solidFill>
                  <a:srgbClr val="007C78"/>
                </a:solidFill>
                <a:latin typeface="Bitstream Charter"/>
                <a:ea typeface="Bitstream Charter"/>
                <a:cs typeface="Bitstream Charter"/>
              </a:rPr>
              <a:t> and </a:t>
            </a:r>
            <a:r>
              <a:rPr lang="sk-SK" sz="2175" b="1" noProof="0" dirty="0" err="1">
                <a:solidFill>
                  <a:srgbClr val="007C78"/>
                </a:solidFill>
                <a:latin typeface="Bitstream Charter"/>
                <a:ea typeface="Bitstream Charter"/>
                <a:cs typeface="Bitstream Charter"/>
              </a:rPr>
              <a:t>research</a:t>
            </a:r>
            <a:r>
              <a:rPr lang="sk-SK" sz="2175" b="1" noProof="0" dirty="0">
                <a:solidFill>
                  <a:srgbClr val="007C78"/>
                </a:solidFill>
                <a:latin typeface="Bitstream Charter"/>
                <a:ea typeface="Bitstream Charter"/>
                <a:cs typeface="Bitstream Charter"/>
              </a:rPr>
              <a:t>, UNESCO, 2023</a:t>
            </a:r>
          </a:p>
        </p:txBody>
      </p:sp>
      <p:sp>
        <p:nvSpPr>
          <p:cNvPr id="4" name="Obdĺžnik 3">
            <a:extLst>
              <a:ext uri="{FF2B5EF4-FFF2-40B4-BE49-F238E27FC236}">
                <a16:creationId xmlns:a16="http://schemas.microsoft.com/office/drawing/2014/main" id="{9F306839-A387-4628-9BBA-51E7DF3F66F3}"/>
              </a:ext>
            </a:extLst>
          </p:cNvPr>
          <p:cNvSpPr>
            <a:spLocks noGrp="1"/>
          </p:cNvSpPr>
          <p:nvPr/>
        </p:nvSpPr>
        <p:spPr>
          <a:xfrm>
            <a:off x="647700" y="4257675"/>
            <a:ext cx="10715625" cy="762000"/>
          </a:xfrm>
          <a:prstGeom prst="rect">
            <a:avLst/>
          </a:prstGeom>
          <a:noFill/>
          <a:ln w="0">
            <a:noFill/>
          </a:ln>
        </p:spPr>
        <p:txBody>
          <a:bodyPr>
            <a:noAutofit/>
          </a:bodyPr>
          <a:lstStyle/>
          <a:p>
            <a:pPr>
              <a:defRPr sz="2100" b="0">
                <a:solidFill>
                  <a:srgbClr val="142D3C"/>
                </a:solidFill>
                <a:latin typeface="Bitstream Charter"/>
                <a:ea typeface="Bitstream Charter"/>
                <a:cs typeface="Bitstream Charter"/>
              </a:defRPr>
            </a:pPr>
            <a:r>
              <a:rPr lang="sk-SK" sz="2100" b="0" noProof="0" dirty="0">
                <a:solidFill>
                  <a:srgbClr val="142D3C"/>
                </a:solidFill>
                <a:latin typeface="Bitstream Charter"/>
                <a:ea typeface="Bitstream Charter"/>
                <a:cs typeface="Bitstream Charter"/>
              </a:rPr>
              <a:t>Všetky cvičenia a modelové dáta sú autorské didaktické návrhy.</a:t>
            </a:r>
          </a:p>
        </p:txBody>
      </p:sp>
      <p:sp>
        <p:nvSpPr>
          <p:cNvPr id="5" name="Obdĺžnik 4">
            <a:extLst>
              <a:ext uri="{FF2B5EF4-FFF2-40B4-BE49-F238E27FC236}">
                <a16:creationId xmlns:a16="http://schemas.microsoft.com/office/drawing/2014/main" id="{DF2746DF-E781-470A-8AE7-EDE0CFB4A60D}"/>
              </a:ext>
            </a:extLst>
          </p:cNvPr>
          <p:cNvSpPr>
            <a:spLocks noGrp="1"/>
          </p:cNvSpPr>
          <p:nvPr/>
        </p:nvSpPr>
        <p:spPr>
          <a:xfrm>
            <a:off x="647700" y="5372100"/>
            <a:ext cx="10715625" cy="666750"/>
          </a:xfrm>
          <a:prstGeom prst="rect">
            <a:avLst/>
          </a:prstGeom>
          <a:noFill/>
          <a:ln w="0">
            <a:noFill/>
          </a:ln>
        </p:spPr>
        <p:txBody>
          <a:bodyPr>
            <a:noAutofit/>
          </a:bodyPr>
          <a:lstStyle/>
          <a:p>
            <a:pPr>
              <a:defRPr sz="1875" b="0">
                <a:solidFill>
                  <a:srgbClr val="536772"/>
                </a:solidFill>
                <a:latin typeface="Bitstream Charter"/>
                <a:ea typeface="Bitstream Charter"/>
                <a:cs typeface="Bitstream Charter"/>
              </a:defRPr>
            </a:pPr>
            <a:r>
              <a:rPr lang="sk-SK" sz="1875" b="0" noProof="0" dirty="0">
                <a:solidFill>
                  <a:srgbClr val="536772"/>
                </a:solidFill>
                <a:latin typeface="Bitstream Charter"/>
                <a:ea typeface="Bitstream Charter"/>
                <a:cs typeface="Bitstream Charter"/>
              </a:rPr>
              <a:t>Odkazy a vysvetlenie použitia zdrojov sú v poznámkach.</a:t>
            </a:r>
          </a:p>
        </p:txBody>
      </p:sp>
    </p:spTree>
    <p:extLst>
      <p:ext uri="{BB962C8B-B14F-4D97-AF65-F5344CB8AC3E}">
        <p14:creationId xmlns:p14="http://schemas.microsoft.com/office/powerpoint/2010/main" val="637028388"/>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2827</TotalTime>
  <Words>14267</Words>
  <Application>Microsoft Office PowerPoint</Application>
  <DocSecurity>0</DocSecurity>
  <PresentationFormat>Širokouhlá</PresentationFormat>
  <Paragraphs>750</Paragraphs>
  <Slides>30</Slides>
  <Notes>30</Notes>
  <HiddenSlides>0</HiddenSlides>
  <MMClips>0</MMClips>
  <ScaleCrop>false</ScaleCrop>
  <HeadingPairs>
    <vt:vector size="6" baseType="variant">
      <vt:variant>
        <vt:lpstr>Použité písma</vt:lpstr>
      </vt:variant>
      <vt:variant>
        <vt:i4>2</vt:i4>
      </vt:variant>
      <vt:variant>
        <vt:lpstr>Motív</vt:lpstr>
      </vt:variant>
      <vt:variant>
        <vt:i4>1</vt:i4>
      </vt:variant>
      <vt:variant>
        <vt:lpstr>Nadpisy snímok</vt:lpstr>
      </vt:variant>
      <vt:variant>
        <vt:i4>30</vt:i4>
      </vt:variant>
    </vt:vector>
  </HeadingPairs>
  <TitlesOfParts>
    <vt:vector size="33" baseType="lpstr">
      <vt:lpstr>Aptos</vt:lpstr>
      <vt:lpstr>Bitstream Charter</vt:lpstr>
      <vt:lpstr>ChatGPT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Miroslav Šebo</dc:creator>
  <cp:lastModifiedBy>Miroslav Šebo</cp:lastModifiedBy>
  <cp:revision>1</cp:revision>
  <dcterms:created xsi:type="dcterms:W3CDTF">2026-10-02T19:31:33Z</dcterms:created>
  <dcterms:modified xsi:type="dcterms:W3CDTF">2026-10-04T18:53:36Z</dcterms:modified>
</cp:coreProperties>
</file>