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3"/>
  </p:notesMasterIdLst>
  <p:sldIdLst>
    <p:sldId id="408" r:id="rId2"/>
    <p:sldId id="388" r:id="rId3"/>
    <p:sldId id="389" r:id="rId4"/>
    <p:sldId id="390" r:id="rId5"/>
    <p:sldId id="353" r:id="rId6"/>
    <p:sldId id="351" r:id="rId7"/>
    <p:sldId id="303" r:id="rId8"/>
    <p:sldId id="355" r:id="rId9"/>
    <p:sldId id="415" r:id="rId10"/>
    <p:sldId id="414" r:id="rId11"/>
    <p:sldId id="35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64648" autoAdjust="0"/>
  </p:normalViewPr>
  <p:slideViewPr>
    <p:cSldViewPr snapToGrid="0">
      <p:cViewPr varScale="1">
        <p:scale>
          <a:sx n="71" d="100"/>
          <a:sy n="71" d="100"/>
        </p:scale>
        <p:origin x="1520" y="52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oslav Šebo" userId="0c16eab3-f23b-4b28-833f-9ba5f66533c9" providerId="ADAL" clId="{3CF8DCE2-FDE6-456F-B5E7-E007D7E8187A}"/>
    <pc:docChg chg="delSld modSld">
      <pc:chgData name="Miroslav Šebo" userId="0c16eab3-f23b-4b28-833f-9ba5f66533c9" providerId="ADAL" clId="{3CF8DCE2-FDE6-456F-B5E7-E007D7E8187A}" dt="2026-10-18T19:48:47.181" v="13" actId="20577"/>
      <pc:docMkLst>
        <pc:docMk/>
      </pc:docMkLst>
      <pc:sldChg chg="modSp mod">
        <pc:chgData name="Miroslav Šebo" userId="0c16eab3-f23b-4b28-833f-9ba5f66533c9" providerId="ADAL" clId="{3CF8DCE2-FDE6-456F-B5E7-E007D7E8187A}" dt="2026-10-18T19:48:47.181" v="13" actId="20577"/>
        <pc:sldMkLst>
          <pc:docMk/>
          <pc:sldMk cId="2225073496" sldId="408"/>
        </pc:sldMkLst>
        <pc:spChg chg="mod">
          <ac:chgData name="Miroslav Šebo" userId="0c16eab3-f23b-4b28-833f-9ba5f66533c9" providerId="ADAL" clId="{3CF8DCE2-FDE6-456F-B5E7-E007D7E8187A}" dt="2026-10-18T19:48:47.181" v="13" actId="20577"/>
          <ac:spMkLst>
            <pc:docMk/>
            <pc:sldMk cId="2225073496" sldId="408"/>
            <ac:spMk id="3" creationId="{CD4D0762-4BC8-1609-ED3A-BDFB19875FC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F1800-5317-4471-B5C2-B525800DB800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A8F458-FE6E-4572-A9C5-F9AF905738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4048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A8F458-FE6E-4572-A9C5-F9AF90573806}" type="slidenum">
              <a:rPr lang="sk-SK" smtClean="0"/>
              <a:t>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21063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R.U.K.A. je jednoduchá pomôcka na tvorbu presnejších promptov. Nemusíte vždy použiť všetky štyri časti rovnako podrobne, ale čím jasnejšie zadanie AI dostane, tým použiteľnejší býva výsledok.</a:t>
            </a:r>
          </a:p>
          <a:p>
            <a:endParaRPr lang="sk-SK"/>
          </a:p>
          <a:p>
            <a:r>
              <a:rPr lang="sk-SK"/>
              <a:t>R – Rola: určte, z akej profesionálnej perspektívy má AI odpovedať. Napríklad: „Konaj ako vysokoškolský pedagóg“, „ako pracovník študijného oddelenia“ alebo „ako metodik výskumného projektu“. Rola usmerní slovník, hĺbku a spôsob uvažovania.</a:t>
            </a:r>
          </a:p>
          <a:p>
            <a:endParaRPr lang="sk-SK"/>
          </a:p>
          <a:p>
            <a:r>
              <a:rPr lang="sk-SK"/>
              <a:t>U – Úloha: presne pomenujte požadovanú činnosť. Namiesto „Pomôž mi s predmetom“ zadajte napríklad: „Navrhni osnovu 90-minútového seminára“ alebo „Prepíš tento e-mail do profesionálnej podoby“. Jedným promptom je vhodné riešiť jednu hlavnú úlohu.</a:t>
            </a:r>
          </a:p>
          <a:p>
            <a:endParaRPr lang="sk-SK"/>
          </a:p>
          <a:p>
            <a:r>
              <a:rPr lang="sk-SK"/>
              <a:t>K – Kontext: doplňte informácie, ktoré AI potrebuje na správne prispôsobenie odpovede – cieľovú skupinu, účel, východiskové údaje, obmedzenia a okolnosti. Na univerzite môže ísť napríklad o ročník študentov, odbor, typ dokumentu, pravidlá pracoviska alebo dostupný čas.</a:t>
            </a:r>
          </a:p>
          <a:p>
            <a:endParaRPr lang="sk-SK"/>
          </a:p>
          <a:p>
            <a:r>
              <a:rPr lang="sk-SK"/>
              <a:t>A – Atribúty: určte podobu výsledku. Zadajte formát, rozsah, tón, jazyk, štruktúru alebo kritériá kvality, napríklad: „použi tabuľku“, „maximálne 150 slov“, „vecný a podporný tón“ alebo „oddeľ fakty od odporúčaní“.</a:t>
            </a:r>
          </a:p>
          <a:p>
            <a:endParaRPr lang="sk-SK"/>
          </a:p>
          <a:p>
            <a:r>
              <a:rPr lang="sk-SK"/>
              <a:t>Príklad kompletného promptu: „Konaj ako skúsený vysokoškolský pedagóg. Navrhni osnovu 90-minútového seminára o akademickej etike pre študentov prvého ročníka, ktorí tému ešte nepoznajú. Výstup rozdeľ na úvod, tri aktivity a záverečnú reflexiu; pri každej časti uveď čas a cieľ. Použi zrozumiteľný jazyk a neuvádzaj neoverené fakty.“</a:t>
            </a:r>
          </a:p>
          <a:p>
            <a:endParaRPr lang="sk-SK"/>
          </a:p>
          <a:p>
            <a:r>
              <a:rPr lang="sk-SK"/>
              <a:t>Pred odoslaním promptu si položte štyri otázky: Kto má AI byť? Čo má urobiť? Čo musí vedieť? Ako má výsledok vyzerať?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Tento </a:t>
            </a:r>
            <a:r>
              <a:rPr lang="sk-SK" dirty="0" err="1"/>
              <a:t>prompt</a:t>
            </a:r>
            <a:r>
              <a:rPr lang="sk-SK" dirty="0"/>
              <a:t> nie je chybný gramaticky, ale poskytuje AI príliš málo informácií. Výsledkom preto pravdepodobne bude všeobecná pozvánka, ktorú bude potrebné výrazne dopracovať.</a:t>
            </a:r>
          </a:p>
          <a:p>
            <a:endParaRPr lang="sk-SK" dirty="0"/>
          </a:p>
          <a:p>
            <a:r>
              <a:rPr lang="sk-SK" dirty="0"/>
              <a:t>Rola chýba: AI nevie, či má písať ako organizátor podujatia, pracovník univerzity, odborník na komunikáciu alebo pedagóg. Určenie roly pomáha nastaviť vhodnú profesionálnu perspektívu.</a:t>
            </a:r>
          </a:p>
          <a:p>
            <a:endParaRPr lang="sk-SK" dirty="0"/>
          </a:p>
          <a:p>
            <a:r>
              <a:rPr lang="sk-SK" dirty="0"/>
              <a:t>Úloha je príliš všeobecná: vieme iba to, že má vzniknúť pozvánka. Nie je jasné, či ide o e-mail, text na web, príspevok na sociálnu sieť alebo oficiálny list a čo má pozvánka dosiahnuť.</a:t>
            </a:r>
          </a:p>
          <a:p>
            <a:endParaRPr lang="sk-SK" dirty="0"/>
          </a:p>
          <a:p>
            <a:r>
              <a:rPr lang="sk-SK" dirty="0"/>
              <a:t>Kontext chýba: AI nepozná názov a tému prednášky, termín, miesto, rečníka, cieľovú skupinu ani spôsob registrácie. Ak tieto údaje nedostane, môže ich vynechať alebo si ich vymyslieť.</a:t>
            </a:r>
          </a:p>
          <a:p>
            <a:endParaRPr lang="sk-SK" dirty="0"/>
          </a:p>
          <a:p>
            <a:r>
              <a:rPr lang="sk-SK" dirty="0"/>
              <a:t>Atribúty chýbajú: nie je určený rozsah, štruktúra ani povinné prvky. Užitočné by bolo zadať napríklad predmet e-mailu, maximálny počet slov, výzvu na registráciu a požiadavku zachovať všetky uvedené fakty.</a:t>
            </a:r>
          </a:p>
          <a:p>
            <a:endParaRPr lang="sk-SK" dirty="0"/>
          </a:p>
          <a:p>
            <a:r>
              <a:rPr lang="sk-SK" dirty="0"/>
              <a:t>Tón chýba: pozvánka môže byť formálna, popularizačná, naliehavá alebo neformálna. Vhodný tón závisí od publika – inak oslovujeme študentov prvého ročníka a inak vedenie univerzity či odborných partnerov.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Tento príklad ukazuje, ako sa všeobecná požiadavka mení na použiteľný prompt. AI dostáva jasné pokyny o tom, z akej perspektívy má pracovať, čo má vytvoriť, pre koho je výstup určený a ako má vyzerať.</a:t>
            </a:r>
          </a:p>
          <a:p>
            <a:endParaRPr lang="sk-SK"/>
          </a:p>
          <a:p>
            <a:r>
              <a:rPr lang="sk-SK"/>
              <a:t>Rola – „špecialista na PR“: určuje profesionálnu perspektívu. AI by mala klásť dôraz na zrozumiteľnosť, pútavosť a motivovanie publika k účasti, nie iba na opis témy.</a:t>
            </a:r>
          </a:p>
          <a:p>
            <a:endParaRPr lang="sk-SK"/>
          </a:p>
          <a:p>
            <a:r>
              <a:rPr lang="sk-SK"/>
              <a:t>Úloha – „napíš pozvánku“: pomenúva konkrétny typ výstupu. Doplnenie slov „pútavú a krátku“ spresňuje účel a obmedzuje vznik príliš dlhého všeobecného textu.</a:t>
            </a:r>
          </a:p>
          <a:p>
            <a:endParaRPr lang="sk-SK"/>
          </a:p>
          <a:p>
            <a:r>
              <a:rPr lang="sk-SK"/>
              <a:t>Kontext – „učitelia základných škôl“ a kyberbezpečnosť v školstve: pomáha prispôsobiť slovník, príklady a argumenty cieľovej skupine. Zdôraznenie ochrany e-mailov zároveň určuje hlavný prínos, ktorý má pozvánka komunikovať.</a:t>
            </a:r>
          </a:p>
          <a:p>
            <a:endParaRPr lang="sk-SK"/>
          </a:p>
          <a:p>
            <a:r>
              <a:rPr lang="sk-SK"/>
              <a:t>Atribút a formát – tri krátke odseky a tri body v odrážkach: AI presne vie, ako má text štruktúrovať. Formát je dôležitý najmä vtedy, keď má byť výstup vložený do e-mailu, prezentácie, webu alebo formulára.</a:t>
            </a:r>
          </a:p>
          <a:p>
            <a:endParaRPr lang="sk-SK"/>
          </a:p>
          <a:p>
            <a:r>
              <a:rPr lang="sk-SK"/>
              <a:t>Tón – priateľský a pútavý: určuje spôsob komunikácie. Tón má zodpovedať publiku a účelu; pri oficiálnom liste by sme mohli zvoliť formálnejší a vecnejší štýl.</a:t>
            </a:r>
          </a:p>
          <a:p>
            <a:endParaRPr lang="sk-SK"/>
          </a:p>
          <a:p>
            <a:r>
              <a:rPr lang="sk-SK"/>
              <a:t>Prompt je výrazne lepší než všeobecné zadanie, ale stále mu chýbajú konkrétne fakty o podujatí – dátum, čas, miesto, meno prednášajúceho a spôsob registrácie. Ak ich nemáme, treba AI výslovne prikázať, aby ich nevymýšľala a označila chýbajúce údaje na doplnenie.</a:t>
            </a:r>
          </a:p>
          <a:p>
            <a:endParaRPr lang="sk-SK"/>
          </a:p>
          <a:p>
            <a:r>
              <a:rPr lang="sk-SK"/>
              <a:t>Odporúčanie pre prax: po prvom výstupe prompt ďalej spresňujte. Môžete požiadať o kratšiu verziu, inú úroveň formálnosti, variant pre študentov alebo kontrolu, či text zachoval všetky zadané fakty.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noProof="0" dirty="0"/>
              <a:t>Cieľ: Skontrolovať výsledok podľa mnemotechnickej pomôcky POKOJ.</a:t>
            </a:r>
          </a:p>
          <a:p>
            <a:endParaRPr lang="sk-SK" noProof="0" dirty="0"/>
          </a:p>
          <a:p>
            <a:r>
              <a:rPr lang="sk-SK" noProof="0" dirty="0"/>
              <a:t>Výklad: POKOJ znamená Presnosť, Ochrana, Kontext, Oprávnenosť a Jasnosť. Je to záverečná kontrola pred použitím výstupu, nie právny audit. Presnosť sa týka faktov; ochrana údajov; kontext publika a účelu; oprávnenosť férovosti a ľudského rozhodnutia; jasnosť odlíšenia faktov, návrhov a neistôt.</a:t>
            </a:r>
          </a:p>
          <a:p>
            <a:endParaRPr lang="sk-SK" noProof="0" dirty="0"/>
          </a:p>
          <a:p>
            <a:r>
              <a:rPr lang="sk-SK" noProof="0" dirty="0"/>
              <a:t>Postup a aktivita: Prejdite svoj výsledok päťkrát, vždy iba s jedným písmenom POKOJ. Pri každom zapíšte ✓, opraviť alebo overiť. Výstup nepoužite, kým pri dôležitej položke zostáva nejasné overiť.</a:t>
            </a:r>
          </a:p>
          <a:p>
            <a:endParaRPr lang="sk-SK" noProof="0" dirty="0"/>
          </a:p>
          <a:p>
            <a:r>
              <a:rPr lang="sk-SK" noProof="0" dirty="0"/>
              <a:t>Príklad pre pedagogickú prax: Presnosť: citácie a kritériá. Ochrana: údaje študentov. Kontext: úroveň študentov. Oprávnenosť: hodnotenie zostáva na pedagógovi. Jasnosť: označené návrhy a zdroje.</a:t>
            </a:r>
          </a:p>
          <a:p>
            <a:endParaRPr lang="sk-SK" noProof="0" dirty="0"/>
          </a:p>
          <a:p>
            <a:r>
              <a:rPr lang="sk-SK" noProof="0" dirty="0"/>
              <a:t>Príklad pre administratívnu/podpornú prax: Presnosť: termíny a mená. Ochrana: kontakty a zmluvné údaje. Kontext: adresáti a tón. Oprávnenosť: AI nič neschvaľuje. Jasnosť: zreteľná požadovaná reakcia.</a:t>
            </a:r>
          </a:p>
          <a:p>
            <a:endParaRPr lang="sk-SK" noProof="0" dirty="0"/>
          </a:p>
          <a:p>
            <a:r>
              <a:rPr lang="sk-SK" noProof="0" dirty="0"/>
              <a:t>Vzorové riešenie alebo očakávaný výsledok: Kontrola nie je otázka Vyzerá to dobre? Použite konkrétne otázky: Sedia čísla? Je každý údaj potrebný? Kto rozhoduje? Čo je potrebné overiť?</a:t>
            </a:r>
          </a:p>
          <a:p>
            <a:endParaRPr lang="sk-SK" noProof="0" dirty="0"/>
          </a:p>
          <a:p>
            <a:r>
              <a:rPr lang="sk-SK" noProof="0" dirty="0"/>
              <a:t>Sebakontrola: Máte pri všetkých piatich písmenách konkrétny kontrolný krok a výsledok po potrebných opravách?</a:t>
            </a:r>
          </a:p>
          <a:p>
            <a:endParaRPr lang="sk-SK" noProof="0" dirty="0"/>
          </a:p>
          <a:p>
            <a:r>
              <a:rPr lang="sk-SK" noProof="0" dirty="0"/>
              <a:t>Kľúčová veta: Pred použitím sa zastavte a zachovajte POKOJ.</a:t>
            </a:r>
          </a:p>
          <a:p>
            <a:endParaRPr lang="sk-SK" noProof="0" dirty="0"/>
          </a:p>
          <a:p>
            <a:r>
              <a:rPr lang="sk-SK" noProof="0" dirty="0"/>
              <a:t>[Zdroje]</a:t>
            </a:r>
          </a:p>
          <a:p>
            <a:r>
              <a:rPr lang="sk-SK" noProof="0" dirty="0"/>
              <a:t>- Kurzový sylabus: Sylabus_Zaklady_AI_PF_UKF.docx.</a:t>
            </a:r>
          </a:p>
          <a:p>
            <a:r>
              <a:rPr lang="sk-SK" noProof="0" dirty="0"/>
              <a:t>- </a:t>
            </a:r>
            <a:r>
              <a:rPr lang="sk-SK" noProof="0" dirty="0" err="1"/>
              <a:t>OpenAI</a:t>
            </a:r>
            <a:r>
              <a:rPr lang="sk-SK" noProof="0" dirty="0"/>
              <a:t>, </a:t>
            </a:r>
            <a:r>
              <a:rPr lang="sk-SK" noProof="0" dirty="0" err="1"/>
              <a:t>Use</a:t>
            </a:r>
            <a:r>
              <a:rPr lang="sk-SK" noProof="0" dirty="0"/>
              <a:t> </a:t>
            </a:r>
            <a:r>
              <a:rPr lang="sk-SK" noProof="0" dirty="0" err="1"/>
              <a:t>ChatGPT</a:t>
            </a:r>
            <a:r>
              <a:rPr lang="sk-SK" noProof="0" dirty="0"/>
              <a:t>: https://learn.chatgpt.com/docs/use-chatgpt</a:t>
            </a:r>
          </a:p>
          <a:p>
            <a:r>
              <a:rPr lang="sk-SK" noProof="0" dirty="0"/>
              <a:t>- UNESCO, </a:t>
            </a:r>
            <a:r>
              <a:rPr lang="sk-SK" noProof="0" dirty="0" err="1"/>
              <a:t>Guidance</a:t>
            </a:r>
            <a:r>
              <a:rPr lang="sk-SK" noProof="0" dirty="0"/>
              <a:t> </a:t>
            </a:r>
            <a:r>
              <a:rPr lang="sk-SK" noProof="0" dirty="0" err="1"/>
              <a:t>for</a:t>
            </a:r>
            <a:r>
              <a:rPr lang="sk-SK" noProof="0" dirty="0"/>
              <a:t> </a:t>
            </a:r>
            <a:r>
              <a:rPr lang="sk-SK" noProof="0" dirty="0" err="1"/>
              <a:t>generative</a:t>
            </a:r>
            <a:r>
              <a:rPr lang="sk-SK" noProof="0" dirty="0"/>
              <a:t> AI in </a:t>
            </a:r>
            <a:r>
              <a:rPr lang="sk-SK" noProof="0" dirty="0" err="1"/>
              <a:t>education</a:t>
            </a:r>
            <a:r>
              <a:rPr lang="sk-SK" noProof="0" dirty="0"/>
              <a:t> and </a:t>
            </a:r>
            <a:r>
              <a:rPr lang="sk-SK" noProof="0" dirty="0" err="1"/>
              <a:t>research</a:t>
            </a:r>
            <a:r>
              <a:rPr lang="sk-SK" noProof="0" dirty="0"/>
              <a:t>: https://www.unesco.org/en/articles/guidance-generative-ai-education-and-research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noProof="0" dirty="0"/>
              <a:t>Cieľ: Zlepšiť prvý výsledok pomocou krátkych nadväzujúcich pokynov.</a:t>
            </a:r>
          </a:p>
          <a:p>
            <a:endParaRPr lang="sk-SK" noProof="0" dirty="0"/>
          </a:p>
          <a:p>
            <a:r>
              <a:rPr lang="sk-SK" noProof="0" dirty="0"/>
              <a:t>Výklad: Prvý </a:t>
            </a:r>
            <a:r>
              <a:rPr lang="sk-SK" noProof="0" dirty="0" err="1"/>
              <a:t>prompt</a:t>
            </a:r>
            <a:r>
              <a:rPr lang="sk-SK" noProof="0" dirty="0"/>
              <a:t> nemusí byť dokonalý. V tej istej konverzácii môžete spresniť kritériá, požiadať o chýbajúce údaje alebo vyžiadať druhú verziu s vysvetlením zmien. Tento postup je AI </a:t>
            </a:r>
            <a:r>
              <a:rPr lang="sk-SK" noProof="0" dirty="0" err="1"/>
              <a:t>ping-pong</a:t>
            </a:r>
            <a:r>
              <a:rPr lang="sk-SK" noProof="0" dirty="0"/>
              <a:t>: výsledok – kontrola – presný ďalší pokyn – verzia 2.</a:t>
            </a:r>
          </a:p>
          <a:p>
            <a:endParaRPr lang="sk-SK" noProof="0" dirty="0"/>
          </a:p>
          <a:p>
            <a:r>
              <a:rPr lang="sk-SK" noProof="0" dirty="0"/>
              <a:t>Postup a aktivita: Na svoj výsledok použite jeden z troch pokynov zo snímky. Uložte verziu 1 aj verziu 2. Pod </a:t>
            </a:r>
            <a:r>
              <a:rPr lang="sk-SK" noProof="0" dirty="0" err="1"/>
              <a:t>ne</a:t>
            </a:r>
            <a:r>
              <a:rPr lang="sk-SK" noProof="0" dirty="0"/>
              <a:t> napíšte dve vety: Čo sa zlepšilo? Čo ešte musím skontrolovať sám/sama?</a:t>
            </a:r>
          </a:p>
          <a:p>
            <a:endParaRPr lang="sk-SK" noProof="0" dirty="0"/>
          </a:p>
          <a:p>
            <a:r>
              <a:rPr lang="sk-SK" noProof="0" dirty="0"/>
              <a:t>Príklad pre pedagogickú prax: Pokračovanie: Skráť oznam na 50 slov, zachovaj všetky termíny a vypíš, ktorý údaj si odstránil. Alebo: Uprav tón pre prvákov bez zmeny významu.</a:t>
            </a:r>
          </a:p>
          <a:p>
            <a:endParaRPr lang="sk-SK" noProof="0" dirty="0"/>
          </a:p>
          <a:p>
            <a:r>
              <a:rPr lang="sk-SK" noProof="0" dirty="0"/>
              <a:t>Príklad pre administratívnu/podpornú prax: Pokračovanie: Vytvor predmet do 50 znakov a zvýrazni požadovanú reakciu. Alebo: Najprv vypíš chýbajúce údaje; kým ich nedoplním, netvor finálny e-mail.</a:t>
            </a:r>
          </a:p>
          <a:p>
            <a:endParaRPr lang="sk-SK" noProof="0" dirty="0"/>
          </a:p>
          <a:p>
            <a:r>
              <a:rPr lang="sk-SK" noProof="0" dirty="0"/>
              <a:t>Vzorové riešenie alebo očakávaný výsledok: Kvalitný nadväzujúci pokyn mení jedno alebo dve konkrétne kritériá a umožní porovnať verzie.</a:t>
            </a:r>
          </a:p>
          <a:p>
            <a:endParaRPr lang="sk-SK" noProof="0" dirty="0"/>
          </a:p>
          <a:p>
            <a:r>
              <a:rPr lang="sk-SK" noProof="0" dirty="0"/>
              <a:t>Sebakontrola: Viete presne pomenovať rozdiel medzi verziou 1 a 2? Zlepšila sa použiteľnosť bez pridania nepodložených faktov?</a:t>
            </a:r>
          </a:p>
          <a:p>
            <a:endParaRPr lang="sk-SK" noProof="0" dirty="0"/>
          </a:p>
          <a:p>
            <a:r>
              <a:rPr lang="sk-SK" noProof="0" dirty="0"/>
              <a:t>Kľúčová veta: Nehľadajte dokonalú prvú vetu; veďte výsledok konkrétnou spätnou väzbou.</a:t>
            </a:r>
          </a:p>
          <a:p>
            <a:endParaRPr lang="sk-SK" noProof="0" dirty="0"/>
          </a:p>
          <a:p>
            <a:r>
              <a:rPr lang="sk-SK" noProof="0" dirty="0"/>
              <a:t>[Zdroje]</a:t>
            </a:r>
          </a:p>
          <a:p>
            <a:r>
              <a:rPr lang="sk-SK" noProof="0" dirty="0"/>
              <a:t>- </a:t>
            </a:r>
            <a:r>
              <a:rPr lang="sk-SK" noProof="0" dirty="0" err="1"/>
              <a:t>OpenAI</a:t>
            </a:r>
            <a:r>
              <a:rPr lang="sk-SK" noProof="0" dirty="0"/>
              <a:t>, </a:t>
            </a:r>
            <a:r>
              <a:rPr lang="sk-SK" noProof="0" dirty="0" err="1"/>
              <a:t>Prompting</a:t>
            </a:r>
            <a:r>
              <a:rPr lang="sk-SK" noProof="0" dirty="0"/>
              <a:t>: https://learn.chatgpt.com/docs/prompting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noProof="0" dirty="0"/>
              <a:t>ČO SI ZO SNÍMKY ODNIESŤ</a:t>
            </a:r>
          </a:p>
          <a:p>
            <a:r>
              <a:rPr lang="sk-SK" noProof="0" dirty="0"/>
              <a:t>Dôležitý výstup kontrolujte z troch strán: obsah, zdroje a vhodnosť použitia.</a:t>
            </a:r>
          </a:p>
          <a:p>
            <a:endParaRPr lang="sk-SK" noProof="0" dirty="0"/>
          </a:p>
          <a:p>
            <a:r>
              <a:rPr lang="sk-SK" noProof="0" dirty="0"/>
              <a:t>PODROBNÉ VYSVETLENIE</a:t>
            </a:r>
          </a:p>
          <a:p>
            <a:r>
              <a:rPr lang="sk-SK" noProof="0" dirty="0"/>
              <a:t>Jazykovo presvedčivý text môže obsahovať nesprávne meno, dátum, číslo alebo citáciu. Kontrola obsahu overuje fakty a terminológiu. Kontrola zdroja preveruje, či je tvrdenie podložené aktuálnym a dostupným podkladom. Kontrola použitia zisťuje, či je výsledok vhodný pre publikum, účel a pravidlá pracoviska. Pomáha doplniť pokyn, aby model uviedol predpoklady, chýbajúce údaje a neoverené miesta.</a:t>
            </a:r>
          </a:p>
          <a:p>
            <a:endParaRPr lang="sk-SK" noProof="0" dirty="0"/>
          </a:p>
          <a:p>
            <a:r>
              <a:rPr lang="sk-SK" noProof="0" dirty="0"/>
              <a:t>PRAKTICKÝ PRÍKLAD – PEDAGÓG ALEBO VÝSKUMNÍK</a:t>
            </a:r>
          </a:p>
          <a:p>
            <a:r>
              <a:rPr lang="sk-SK" noProof="0" dirty="0"/>
              <a:t>Pri sylabe skontrolujte súlad cieľov, aktivít a hodnotenia. Pri článku otvorte každý citovaný zdroj a overte, či podporuje konkrétne tvrdenie.</a:t>
            </a:r>
          </a:p>
          <a:p>
            <a:endParaRPr lang="sk-SK" noProof="0" dirty="0"/>
          </a:p>
          <a:p>
            <a:r>
              <a:rPr lang="sk-SK" noProof="0" dirty="0"/>
              <a:t>PRAKTICKÝ PRÍKLAD – ADMINISTRATÍVA</a:t>
            </a:r>
          </a:p>
          <a:p>
            <a:r>
              <a:rPr lang="sk-SK" noProof="0" dirty="0"/>
              <a:t>Pri ozname skontrolujte názov podujatia, miestnosť, dátum, čas a cieľovú skupinu. Pri tabuľke overte zdroj, obdobie a kontrolný súčet.</a:t>
            </a:r>
          </a:p>
          <a:p>
            <a:endParaRPr lang="sk-SK" noProof="0" dirty="0"/>
          </a:p>
          <a:p>
            <a:r>
              <a:rPr lang="sk-SK" noProof="0" dirty="0"/>
              <a:t>SAMOSTATNÉ ZOPAKOVANIE</a:t>
            </a:r>
          </a:p>
          <a:p>
            <a:r>
              <a:rPr lang="sk-SK" noProof="0" dirty="0"/>
              <a:t>Zoberte jeden nedávny výstup a urobte tri samostatné kontroly. Nevykonávajte ich naraz; pri každom prechode sledujte iba jednu kategóriu.</a:t>
            </a:r>
          </a:p>
          <a:p>
            <a:endParaRPr lang="sk-SK" noProof="0" dirty="0"/>
          </a:p>
          <a:p>
            <a:r>
              <a:rPr lang="sk-SK" noProof="0" dirty="0"/>
              <a:t>KONTROLNÁ OTÁZKA</a:t>
            </a:r>
          </a:p>
          <a:p>
            <a:r>
              <a:rPr lang="sk-SK" noProof="0" dirty="0"/>
              <a:t>Prečo nestačí iba gramatická kontrola textu?</a:t>
            </a:r>
          </a:p>
          <a:p>
            <a:endParaRPr lang="sk-SK" noProof="0" dirty="0"/>
          </a:p>
          <a:p>
            <a:r>
              <a:rPr lang="sk-SK" noProof="0" dirty="0"/>
              <a:t>[</a:t>
            </a:r>
            <a:r>
              <a:rPr lang="sk-SK" dirty="0"/>
              <a:t>Zdroje</a:t>
            </a:r>
            <a:r>
              <a:rPr lang="sk-SK" noProof="0" dirty="0"/>
              <a:t>]</a:t>
            </a:r>
          </a:p>
          <a:p>
            <a:r>
              <a:rPr lang="sk-SK" noProof="0" dirty="0"/>
              <a:t>- https://learn.chatgpt.com/docs/use-chatgpt</a:t>
            </a:r>
          </a:p>
          <a:p>
            <a:r>
              <a:rPr lang="sk-SK" noProof="0" dirty="0"/>
              <a:t>- https://learn.chatgpt.com/docs/prompting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noProof="0" dirty="0"/>
              <a:t>Cieľ: Porovnať neurčité a konkrétne zadanie v pedagogickej aj administratívnej praxi.</a:t>
            </a:r>
          </a:p>
          <a:p>
            <a:endParaRPr lang="sk-SK" noProof="0" dirty="0"/>
          </a:p>
          <a:p>
            <a:r>
              <a:rPr lang="sk-SK" noProof="0" dirty="0"/>
              <a:t>Výklad: Slabé zadanie núti AI dopĺňať kontext. Lepšie zadanie určí účel, publikum, podklady, obmedzenia, formát a kontrolu. Nie vždy treba písať dlhšie; treba doplniť presne tie informácie, ktoré menia výsledok.</a:t>
            </a:r>
          </a:p>
          <a:p>
            <a:endParaRPr lang="sk-SK" noProof="0" dirty="0"/>
          </a:p>
          <a:p>
            <a:r>
              <a:rPr lang="sk-SK" noProof="0" dirty="0"/>
              <a:t>Postup a aktivita: Najprv predvídajte, čo si AI môže domyslieť pri vete Napíš e-mail študentom. Potom doplňte tri presné informácie a jeden kontrolný pokyn. Rovnaký postup zopakujte s vetou Priprav oznam kolegom.</a:t>
            </a:r>
          </a:p>
          <a:p>
            <a:endParaRPr lang="sk-SK" noProof="0" dirty="0"/>
          </a:p>
          <a:p>
            <a:r>
              <a:rPr lang="sk-SK" noProof="0" dirty="0"/>
              <a:t>Príklad pre pedagogickú prax: Lepšie: Z troch bodov vytvor vecný e-mail pre študentov 1. ročníka, do 120 slov. Zachovaj termín presne a chýbajúce údaje označ [DOPLNIŤ].</a:t>
            </a:r>
          </a:p>
          <a:p>
            <a:endParaRPr lang="sk-SK" noProof="0" dirty="0"/>
          </a:p>
          <a:p>
            <a:r>
              <a:rPr lang="sk-SK" noProof="0" dirty="0"/>
              <a:t>Príklad pre administratívnu/podpornú prax: Lepšie: Z modelových poznámok vytvor e-mail kolegom s predmetom, stručným účelom, termínom a požadovanou reakciou. Ak chýba podstatný údaj, najprv sa opýtaj.</a:t>
            </a:r>
          </a:p>
          <a:p>
            <a:endParaRPr lang="sk-SK" noProof="0" dirty="0"/>
          </a:p>
          <a:p>
            <a:r>
              <a:rPr lang="sk-SK" noProof="0" dirty="0"/>
              <a:t>Vzorové riešenie alebo očakávaný výsledok: Najväčšie zlepšenie zvyčajne prinesú konkrétne podklady, jasný formát a veta proti vymýšľaniu.</a:t>
            </a:r>
          </a:p>
          <a:p>
            <a:endParaRPr lang="sk-SK" noProof="0" dirty="0"/>
          </a:p>
          <a:p>
            <a:r>
              <a:rPr lang="sk-SK" noProof="0" dirty="0"/>
              <a:t>Sebakontrola: Porovnajte prvú a druhú verziu. Je v druhej menej domnienok? Je ľahšie skontrolovať, či splnila zadanie?</a:t>
            </a:r>
          </a:p>
          <a:p>
            <a:endParaRPr lang="sk-SK" noProof="0" dirty="0"/>
          </a:p>
          <a:p>
            <a:r>
              <a:rPr lang="sk-SK" noProof="0" dirty="0"/>
              <a:t>Kľúčová veta: Jedna presná veta je hodnotnejšia než päť všeobecných prídavných mien.</a:t>
            </a:r>
          </a:p>
          <a:p>
            <a:endParaRPr lang="sk-SK" noProof="0" dirty="0"/>
          </a:p>
          <a:p>
            <a:r>
              <a:rPr lang="sk-SK" noProof="0" dirty="0"/>
              <a:t>[Zdroje]</a:t>
            </a:r>
          </a:p>
          <a:p>
            <a:r>
              <a:rPr lang="sk-SK" noProof="0" dirty="0"/>
              <a:t>- </a:t>
            </a:r>
            <a:r>
              <a:rPr lang="sk-SK" noProof="0" dirty="0" err="1"/>
              <a:t>OpenAI</a:t>
            </a:r>
            <a:r>
              <a:rPr lang="sk-SK" noProof="0" dirty="0"/>
              <a:t>, </a:t>
            </a:r>
            <a:r>
              <a:rPr lang="sk-SK" noProof="0" dirty="0" err="1"/>
              <a:t>Prompting</a:t>
            </a:r>
            <a:r>
              <a:rPr lang="sk-SK" noProof="0" dirty="0"/>
              <a:t>: https://learn.chatgpt.com/docs/prompting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200" dirty="0"/>
              <a:t>Cieľ: Vytvoriť e-mail a krátky oznam do LMS bez dopĺňania neznámych faktov.</a:t>
            </a:r>
          </a:p>
          <a:p>
            <a:endParaRPr lang="sk-SK" sz="1200" dirty="0"/>
          </a:p>
          <a:p>
            <a:r>
              <a:rPr lang="sk-SK" sz="1200" dirty="0"/>
              <a:t>MODELOVÝ PRÍKLAD NA PRECVIČENIE</a:t>
            </a:r>
          </a:p>
          <a:p>
            <a:endParaRPr lang="sk-SK" sz="1200" dirty="0"/>
          </a:p>
          <a:p>
            <a:r>
              <a:rPr lang="sk-SK" sz="1200" dirty="0"/>
              <a:t>Zmena miestnosti laboratórneho cvičenia</a:t>
            </a:r>
          </a:p>
          <a:p>
            <a:r>
              <a:rPr lang="sk-SK" sz="1200" dirty="0"/>
              <a:t>Modelové body: Cvičenie z predmetu Digitálne technológie vo vzdelávaní bude 10. septembra 2026. Pôvodná miestnosť je D3, nová miestnosť je počítačové laboratórium D-106. Študenti si majú priniesť notebook a prihlasovacie údaje do univerzitného systému. Presný čas cvičenia a dôvod zmeny nie sú v podklade.</a:t>
            </a:r>
          </a:p>
          <a:p>
            <a:r>
              <a:rPr lang="sk-SK" sz="1200" dirty="0"/>
              <a:t>Úloha: Vytvorte </a:t>
            </a:r>
            <a:r>
              <a:rPr lang="sk-SK" sz="1200" dirty="0" err="1"/>
              <a:t>prompt</a:t>
            </a:r>
            <a:r>
              <a:rPr lang="sk-SK" sz="1200" dirty="0"/>
              <a:t>, ktorý požiada </a:t>
            </a:r>
            <a:r>
              <a:rPr lang="sk-SK" sz="1200" dirty="0" err="1"/>
              <a:t>ChatGPT</a:t>
            </a:r>
            <a:r>
              <a:rPr lang="sk-SK" sz="1200" dirty="0"/>
              <a:t> o profesionálny e-mail a presne 50-slovný oznam do LMS. Model musí zachovať dátum, názov predmetu, obe miestnosti a požadované pomôcky. Chýbajúci čas a dôvod má označiť [DOPLNIŤ] a nesmie ich odhadovať.</a:t>
            </a:r>
          </a:p>
          <a:p>
            <a:endParaRPr lang="sk-SK" sz="1200" dirty="0"/>
          </a:p>
          <a:p>
            <a:r>
              <a:rPr lang="sk-SK" sz="1200" dirty="0"/>
              <a:t>Kontrola: Overte, či oba výstupy obsahujú rovnaké fakty, či LMS verzia má požadovanú dĺžku a či model nevymyslel čas, meno vyučujúceho, trvanie ani dôvod presunu.</a:t>
            </a:r>
          </a:p>
          <a:p>
            <a:endParaRPr lang="sk-SK" sz="1200" dirty="0"/>
          </a:p>
          <a:p>
            <a:r>
              <a:rPr lang="sk-SK" sz="1200" dirty="0"/>
              <a:t>Spoločná reflexia: Ktoré údaje boli v príklade potvrdené, ktoré chýbali a ktoré by </a:t>
            </a:r>
            <a:r>
              <a:rPr lang="sk-SK" sz="1200" dirty="0" err="1"/>
              <a:t>ChatGPT</a:t>
            </a:r>
            <a:r>
              <a:rPr lang="sk-SK" sz="1200" dirty="0"/>
              <a:t> mohol lákavo, ale nesprávne doplniť? Ako sa líši e-mail od oznamu do LMS, ak musia oba zachovať rovnaký význam?</a:t>
            </a:r>
          </a:p>
          <a:p>
            <a:endParaRPr lang="sk-SK" sz="1200" dirty="0"/>
          </a:p>
          <a:p>
            <a:r>
              <a:rPr lang="sk-SK" sz="1200" dirty="0"/>
              <a:t>[Zdroje]</a:t>
            </a:r>
          </a:p>
          <a:p>
            <a:r>
              <a:rPr lang="sk-SK" sz="1200" dirty="0"/>
              <a:t>- Kurzový sylabus: Sylabus_Zaklady_AI_PF_UKF.docx.</a:t>
            </a:r>
          </a:p>
          <a:p>
            <a:r>
              <a:rPr lang="sk-SK" sz="1200" dirty="0"/>
              <a:t>- </a:t>
            </a:r>
            <a:r>
              <a:rPr lang="sk-SK" sz="1200" dirty="0" err="1"/>
              <a:t>OpenAI</a:t>
            </a:r>
            <a:r>
              <a:rPr lang="sk-SK" sz="1200" dirty="0"/>
              <a:t>, </a:t>
            </a:r>
            <a:r>
              <a:rPr lang="sk-SK" sz="1200" dirty="0" err="1"/>
              <a:t>Prompting</a:t>
            </a:r>
            <a:r>
              <a:rPr lang="sk-SK" sz="1200" dirty="0"/>
              <a:t>: https://learn.chatgpt.com/docs/prompting</a:t>
            </a:r>
          </a:p>
          <a:p>
            <a:r>
              <a:rPr lang="sk-SK" sz="1200" dirty="0"/>
              <a:t>- </a:t>
            </a:r>
            <a:r>
              <a:rPr lang="sk-SK" sz="1200" dirty="0" err="1"/>
              <a:t>OpenAI</a:t>
            </a:r>
            <a:r>
              <a:rPr lang="sk-SK" sz="1200" dirty="0"/>
              <a:t>, </a:t>
            </a:r>
            <a:r>
              <a:rPr lang="sk-SK" sz="1200" dirty="0" err="1"/>
              <a:t>Use</a:t>
            </a:r>
            <a:r>
              <a:rPr lang="sk-SK" sz="1200" dirty="0"/>
              <a:t> </a:t>
            </a:r>
            <a:r>
              <a:rPr lang="sk-SK" sz="1200" dirty="0" err="1"/>
              <a:t>ChatGPT</a:t>
            </a:r>
            <a:r>
              <a:rPr lang="sk-SK" sz="1200" dirty="0"/>
              <a:t>: https://learn.chatgpt.com/docs/use-chatgpt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200" dirty="0"/>
              <a:t>Cieľ: Vytvoriť profesionálny e-mail z neusporiadaných poznámok a najprv vyjasniť medzery.</a:t>
            </a:r>
          </a:p>
          <a:p>
            <a:endParaRPr lang="sk-SK" sz="1200" dirty="0"/>
          </a:p>
          <a:p>
            <a:endParaRPr lang="sk-SK" sz="1200" dirty="0"/>
          </a:p>
          <a:p>
            <a:r>
              <a:rPr lang="sk-SK" sz="1200" dirty="0"/>
              <a:t>MODELOVÝ PRÍKLAD NA PRECVIČENIE</a:t>
            </a:r>
          </a:p>
          <a:p>
            <a:endParaRPr lang="sk-SK" sz="1200" dirty="0"/>
          </a:p>
          <a:p>
            <a:r>
              <a:rPr lang="sk-SK" sz="1200" dirty="0"/>
              <a:t>Situácia: Vedúca katedry požiadala o prípravu e-mailu pre kolegov k pracovnej porade o aktualizácii informačných listov predmetov. K dispozícii sú iba stručné a neúplné poznámky.</a:t>
            </a:r>
          </a:p>
          <a:p>
            <a:endParaRPr lang="sk-SK" sz="1200" dirty="0"/>
          </a:p>
          <a:p>
            <a:r>
              <a:rPr lang="sk-SK" sz="1200" dirty="0"/>
              <a:t>Neusporiadané poznámky:</a:t>
            </a:r>
          </a:p>
          <a:p>
            <a:r>
              <a:rPr lang="sk-SK" sz="1200" dirty="0"/>
              <a:t>– porada k informačným listom,</a:t>
            </a:r>
          </a:p>
          <a:p>
            <a:r>
              <a:rPr lang="sk-SK" sz="1200" dirty="0"/>
              <a:t>– začiatok októbra 2026,</a:t>
            </a:r>
          </a:p>
          <a:p>
            <a:r>
              <a:rPr lang="sk-SK" sz="1200" dirty="0"/>
              <a:t>– popoludní,</a:t>
            </a:r>
          </a:p>
          <a:p>
            <a:r>
              <a:rPr lang="sk-SK" sz="1200" dirty="0"/>
              <a:t>– budova Pedagogickej fakulty,</a:t>
            </a:r>
          </a:p>
          <a:p>
            <a:r>
              <a:rPr lang="sk-SK" sz="1200" dirty="0"/>
              <a:t>– každý má priniesť návrhy úprav svojich predmetov,</a:t>
            </a:r>
          </a:p>
          <a:p>
            <a:r>
              <a:rPr lang="sk-SK" sz="1200" dirty="0"/>
              <a:t>– potvrdiť účasť,</a:t>
            </a:r>
          </a:p>
          <a:p>
            <a:r>
              <a:rPr lang="sk-SK" sz="1200" dirty="0"/>
              <a:t>– podklady poslať vopred,</a:t>
            </a:r>
          </a:p>
          <a:p>
            <a:r>
              <a:rPr lang="sk-SK" sz="1200" dirty="0"/>
              <a:t>– účasť vedúcich predmetov je dôležitá.</a:t>
            </a:r>
          </a:p>
          <a:p>
            <a:endParaRPr lang="sk-SK" sz="1200" dirty="0"/>
          </a:p>
          <a:p>
            <a:r>
              <a:rPr lang="sk-SK" sz="1200" dirty="0"/>
              <a:t>Úloha pre účastníkov:</a:t>
            </a:r>
          </a:p>
          <a:p>
            <a:r>
              <a:rPr lang="sk-SK" sz="1200" dirty="0"/>
              <a:t>1. Skopírujte štartovací </a:t>
            </a:r>
            <a:r>
              <a:rPr lang="sk-SK" sz="1200" dirty="0" err="1"/>
              <a:t>prompt</a:t>
            </a:r>
            <a:r>
              <a:rPr lang="sk-SK" sz="1200" dirty="0"/>
              <a:t> zo snímky a vložte doň uvedené poznámky.</a:t>
            </a:r>
          </a:p>
          <a:p>
            <a:r>
              <a:rPr lang="sk-SK" sz="1200" dirty="0"/>
              <a:t>2. Požiadajte </a:t>
            </a:r>
            <a:r>
              <a:rPr lang="sk-SK" sz="1200" dirty="0" err="1"/>
              <a:t>ChatGPT</a:t>
            </a:r>
            <a:r>
              <a:rPr lang="sk-SK" sz="1200" dirty="0"/>
              <a:t>, aby najprv položil najviac tri otázky k chýbajúcim podstatným údajom a aby nič nevymýšľal.</a:t>
            </a:r>
          </a:p>
          <a:p>
            <a:r>
              <a:rPr lang="sk-SK" sz="1200" dirty="0"/>
              <a:t>3. Posúďte, či sa model pýta na údaje, bez ktorých nemožno vytvoriť použiteľný e-mail.</a:t>
            </a:r>
          </a:p>
          <a:p>
            <a:r>
              <a:rPr lang="sk-SK" sz="1200" dirty="0"/>
              <a:t>4. Na otázky odpovedzte týmito fiktívnymi údajmi: porada bude 8. októbra 2026 od 13.30 do 15.00 v miestnosti P2-15; návrhy úprav treba poslať tajomníčke katedry do 5. októbra 2026 e-mailom; účasť treba potvrdiť do 2. októbra 2026 odpoveďou na e-mail.</a:t>
            </a:r>
          </a:p>
          <a:p>
            <a:r>
              <a:rPr lang="sk-SK" sz="1200" dirty="0"/>
              <a:t>5. Nechajte </a:t>
            </a:r>
            <a:r>
              <a:rPr lang="sk-SK" sz="1200" dirty="0" err="1"/>
              <a:t>ChatGPT</a:t>
            </a:r>
            <a:r>
              <a:rPr lang="sk-SK" sz="1200" dirty="0"/>
              <a:t> vytvoriť predmet správy a profesionálny e-mail pre kolegov v rozsahu najviac 140 slov.</a:t>
            </a:r>
          </a:p>
          <a:p>
            <a:endParaRPr lang="sk-SK" sz="1200" dirty="0"/>
          </a:p>
          <a:p>
            <a:r>
              <a:rPr lang="sk-SK" sz="1200" dirty="0"/>
              <a:t>Očakávané otázky modelu:</a:t>
            </a:r>
          </a:p>
          <a:p>
            <a:r>
              <a:rPr lang="sk-SK" sz="1200" dirty="0"/>
              <a:t>– Aký je presný dátum a čas porady?</a:t>
            </a:r>
          </a:p>
          <a:p>
            <a:r>
              <a:rPr lang="sk-SK" sz="1200" dirty="0"/>
              <a:t>– V ktorej budove a miestnosti sa porada uskutoční?</a:t>
            </a:r>
          </a:p>
          <a:p>
            <a:r>
              <a:rPr lang="sk-SK" sz="1200" dirty="0"/>
              <a:t>– Do akého termínu a akým spôsobom majú kolegovia poslať podklady a potvrdiť účasť?</a:t>
            </a:r>
          </a:p>
          <a:p>
            <a:endParaRPr lang="sk-SK" sz="1200" dirty="0"/>
          </a:p>
          <a:p>
            <a:r>
              <a:rPr lang="sk-SK" sz="1200" dirty="0"/>
              <a:t>Kontrola výsledku:</a:t>
            </a:r>
          </a:p>
          <a:p>
            <a:r>
              <a:rPr lang="sk-SK" sz="1200" dirty="0"/>
              <a:t>– E-mail obsahuje jasný a konkrétny predmet.</a:t>
            </a:r>
          </a:p>
          <a:p>
            <a:r>
              <a:rPr lang="sk-SK" sz="1200" dirty="0"/>
              <a:t>– Účelom správy je pracovná porada k aktualizácii informačných listov.</a:t>
            </a:r>
          </a:p>
          <a:p>
            <a:r>
              <a:rPr lang="sk-SK" sz="1200" dirty="0"/>
              <a:t>– Dátum, čas, miestnosť a termíny sú uvedené presne podľa doplnených údajov.</a:t>
            </a:r>
          </a:p>
          <a:p>
            <a:r>
              <a:rPr lang="sk-SK" sz="1200" dirty="0"/>
              <a:t>– E-mail jasne vysvetľuje, čo majú kolegovia pripraviť, kam majú podklady poslať a ako majú potvrdiť účasť.</a:t>
            </a:r>
          </a:p>
          <a:p>
            <a:r>
              <a:rPr lang="sk-SK" sz="1200" dirty="0"/>
              <a:t>– Model nepridal meno organizátora, prílohu, schválenie, povinnú účasť ani inú informáciu, ktorá nebola zadaná.</a:t>
            </a:r>
          </a:p>
          <a:p>
            <a:r>
              <a:rPr lang="sk-SK" sz="1200" dirty="0"/>
              <a:t>– Text má profesionálny, vecný a zdvorilý tón.</a:t>
            </a:r>
          </a:p>
          <a:p>
            <a:endParaRPr lang="sk-SK" sz="1200" dirty="0"/>
          </a:p>
          <a:p>
            <a:r>
              <a:rPr lang="sk-SK" sz="1200" dirty="0"/>
              <a:t>Diskusia po cvičení: Ktoré informácie boli nevyhnutné pre vytvorenie e-mailu a ktoré by mohli zostať všeobecné? Čo by sa mohlo stať, keby model chýbajúce údaje doplnil sám?</a:t>
            </a:r>
          </a:p>
          <a:p>
            <a:endParaRPr lang="sk-SK" sz="1200" dirty="0"/>
          </a:p>
          <a:p>
            <a:r>
              <a:rPr lang="sk-SK" sz="1200" dirty="0"/>
              <a:t>[Zdroje]</a:t>
            </a:r>
          </a:p>
          <a:p>
            <a:r>
              <a:rPr lang="sk-SK" sz="1200" dirty="0"/>
              <a:t>- Kurzový sylabus: Sylabus_Zaklady_AI_PF_UKF.docx.</a:t>
            </a:r>
          </a:p>
          <a:p>
            <a:r>
              <a:rPr lang="sk-SK" sz="1200" dirty="0"/>
              <a:t>- </a:t>
            </a:r>
            <a:r>
              <a:rPr lang="sk-SK" sz="1200" dirty="0" err="1"/>
              <a:t>OpenAI</a:t>
            </a:r>
            <a:r>
              <a:rPr lang="sk-SK" sz="1200" dirty="0"/>
              <a:t>, </a:t>
            </a:r>
            <a:r>
              <a:rPr lang="sk-SK" sz="1200" dirty="0" err="1"/>
              <a:t>Prompting</a:t>
            </a:r>
            <a:r>
              <a:rPr lang="sk-SK" sz="1200" dirty="0"/>
              <a:t>: https://learn.chatgpt.com/docs/prompting</a:t>
            </a:r>
          </a:p>
          <a:p>
            <a:r>
              <a:rPr lang="sk-SK" sz="1200" dirty="0"/>
              <a:t>- </a:t>
            </a:r>
            <a:r>
              <a:rPr lang="sk-SK" sz="1200" dirty="0" err="1"/>
              <a:t>OpenAI</a:t>
            </a:r>
            <a:r>
              <a:rPr lang="sk-SK" sz="1200" dirty="0"/>
              <a:t>, </a:t>
            </a:r>
            <a:r>
              <a:rPr lang="sk-SK" sz="1200" dirty="0" err="1"/>
              <a:t>Use</a:t>
            </a:r>
            <a:r>
              <a:rPr lang="sk-SK" sz="1200" dirty="0"/>
              <a:t> </a:t>
            </a:r>
            <a:r>
              <a:rPr lang="sk-SK" sz="1200" dirty="0" err="1"/>
              <a:t>ChatGPT</a:t>
            </a:r>
            <a:r>
              <a:rPr lang="sk-SK" sz="1200" dirty="0"/>
              <a:t>: https://learn.chatgpt.com/docs/use-chatgpt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noProof="0" dirty="0"/>
              <a:t>Cieľ: Overiť vlastné učenie a naplánovať krátke samostatné zopakovanie.</a:t>
            </a:r>
          </a:p>
          <a:p>
            <a:endParaRPr lang="sk-SK" noProof="0" dirty="0"/>
          </a:p>
          <a:p>
            <a:r>
              <a:rPr lang="sk-SK" noProof="0" dirty="0"/>
              <a:t>Výklad: Výstupný lístok 3–2–1 je krátka sebakontrola. Správne odpovede nemusia používať rovnaké slová ako snímka, ale musia pokryť jasné zadanie, ochranu údajov a kontrolu výsledku. </a:t>
            </a:r>
          </a:p>
          <a:p>
            <a:endParaRPr lang="sk-SK" noProof="0" dirty="0"/>
          </a:p>
          <a:p>
            <a:r>
              <a:rPr lang="sk-SK" noProof="0" dirty="0"/>
              <a:t>Postup a aktivita: Napíšte 3 prvky dobrého </a:t>
            </a:r>
            <a:r>
              <a:rPr lang="sk-SK" noProof="0" dirty="0" err="1"/>
              <a:t>promptu</a:t>
            </a:r>
            <a:r>
              <a:rPr lang="sk-SK" noProof="0" dirty="0"/>
              <a:t>, 2 typy údajov, ktoré nevložíte, a 1 krok kontroly. Potom si naplánujte 15-minútové zopakovanie: použite druhú pracovnú vetvu, vytvorte verziu 1, opravte ju jedným nadväzujúcim pokynom a skontrolujte POKOJ.</a:t>
            </a:r>
          </a:p>
          <a:p>
            <a:endParaRPr lang="sk-SK" noProof="0" dirty="0"/>
          </a:p>
          <a:p>
            <a:r>
              <a:rPr lang="sk-SK" noProof="0" dirty="0"/>
              <a:t>Príklad pre pedagogickú prax: Možná odpoveď 3–2–1: cieľ, podklady, kontrola; mená so známkami a nezverejnený výskum; porovnať konkrétne údaje s pôvodným zdrojom.</a:t>
            </a:r>
          </a:p>
          <a:p>
            <a:endParaRPr lang="sk-SK" noProof="0" dirty="0"/>
          </a:p>
          <a:p>
            <a:r>
              <a:rPr lang="sk-SK" noProof="0" dirty="0"/>
              <a:t>Príklad pre administratívnu/podpornú prax: Možná odpoveď 3–2–1: kontext, obmedzenia, formát; heslá a dôverné zmluvné údaje; overiť termín, miesto a oprávnenie odoslať text.</a:t>
            </a:r>
          </a:p>
          <a:p>
            <a:endParaRPr lang="sk-SK" noProof="0" dirty="0"/>
          </a:p>
          <a:p>
            <a:r>
              <a:rPr lang="sk-SK" noProof="0" dirty="0"/>
              <a:t>Vzorové riešenie alebo očakávaný výsledok: Minimálny záznam do portfólia: úloha, </a:t>
            </a:r>
            <a:r>
              <a:rPr lang="sk-SK" noProof="0" dirty="0" err="1"/>
              <a:t>prompt</a:t>
            </a:r>
            <a:r>
              <a:rPr lang="sk-SK" noProof="0" dirty="0"/>
              <a:t>, výstup 1, kontrolná pripomienka, výstup 2, výsledok POKOJ a jedna veta Čo nabudúce urobím inak.</a:t>
            </a:r>
          </a:p>
          <a:p>
            <a:endParaRPr lang="sk-SK" noProof="0" dirty="0"/>
          </a:p>
          <a:p>
            <a:r>
              <a:rPr lang="sk-SK" noProof="0" dirty="0"/>
              <a:t>Sebakontrola: Viete bez snímok vysvetliť rozdiel medzi chatom a zdrojom, uviesť riziko halucinácie, napísať </a:t>
            </a:r>
            <a:r>
              <a:rPr lang="sk-SK" noProof="0" dirty="0" err="1"/>
              <a:t>prompt</a:t>
            </a:r>
            <a:r>
              <a:rPr lang="sk-SK" noProof="0" dirty="0"/>
              <a:t> a prejsť POKOJ? Ak nie, vráťte sa k príslušnej snímke.</a:t>
            </a:r>
          </a:p>
          <a:p>
            <a:endParaRPr lang="sk-SK" noProof="0" dirty="0"/>
          </a:p>
          <a:p>
            <a:r>
              <a:rPr lang="sk-SK" noProof="0" dirty="0"/>
              <a:t>Kľúčová veta: Samostatnosť znamená vedieť úlohu zadať, výsledok spochybniť, opraviť a bezpečne použiť.</a:t>
            </a:r>
          </a:p>
          <a:p>
            <a:endParaRPr lang="sk-SK" noProof="0" dirty="0"/>
          </a:p>
          <a:p>
            <a:r>
              <a:rPr lang="sk-SK" noProof="0" dirty="0"/>
              <a:t>[Zdroje]</a:t>
            </a:r>
          </a:p>
          <a:p>
            <a:r>
              <a:rPr lang="sk-SK" noProof="0" dirty="0"/>
              <a:t>- Kurzový sylabus: Sylabus_Zaklady_AI_PF_UKF.docx.</a:t>
            </a:r>
          </a:p>
          <a:p>
            <a:r>
              <a:rPr lang="sk-SK" noProof="0" dirty="0"/>
              <a:t>- </a:t>
            </a:r>
            <a:r>
              <a:rPr lang="sk-SK" noProof="0" dirty="0" err="1"/>
              <a:t>OpenAI</a:t>
            </a:r>
            <a:r>
              <a:rPr lang="sk-SK" noProof="0" dirty="0"/>
              <a:t>, </a:t>
            </a:r>
            <a:r>
              <a:rPr lang="sk-SK" noProof="0" dirty="0" err="1"/>
              <a:t>Prompting</a:t>
            </a:r>
            <a:r>
              <a:rPr lang="sk-SK" noProof="0" dirty="0"/>
              <a:t>: https://learn.chatgpt.com/docs/prompting</a:t>
            </a:r>
          </a:p>
          <a:p>
            <a:r>
              <a:rPr lang="sk-SK" noProof="0" dirty="0"/>
              <a:t>- </a:t>
            </a:r>
            <a:r>
              <a:rPr lang="sk-SK" noProof="0" dirty="0" err="1"/>
              <a:t>OpenAI</a:t>
            </a:r>
            <a:r>
              <a:rPr lang="sk-SK" noProof="0" dirty="0"/>
              <a:t>, </a:t>
            </a:r>
            <a:r>
              <a:rPr lang="sk-SK" noProof="0" dirty="0" err="1"/>
              <a:t>Use</a:t>
            </a:r>
            <a:r>
              <a:rPr lang="sk-SK" noProof="0" dirty="0"/>
              <a:t> </a:t>
            </a:r>
            <a:r>
              <a:rPr lang="sk-SK" noProof="0" dirty="0" err="1"/>
              <a:t>ChatGPT</a:t>
            </a:r>
            <a:r>
              <a:rPr lang="sk-SK" noProof="0" dirty="0"/>
              <a:t>: https://learn.chatgpt.com/docs/use-chatgpt</a:t>
            </a:r>
          </a:p>
          <a:p>
            <a:r>
              <a:rPr lang="sk-SK" noProof="0" dirty="0"/>
              <a:t>- UNESCO, </a:t>
            </a:r>
            <a:r>
              <a:rPr lang="sk-SK" noProof="0" dirty="0" err="1"/>
              <a:t>Guidance</a:t>
            </a:r>
            <a:r>
              <a:rPr lang="sk-SK" noProof="0" dirty="0"/>
              <a:t> </a:t>
            </a:r>
            <a:r>
              <a:rPr lang="sk-SK" noProof="0" dirty="0" err="1"/>
              <a:t>for</a:t>
            </a:r>
            <a:r>
              <a:rPr lang="sk-SK" noProof="0" dirty="0"/>
              <a:t> </a:t>
            </a:r>
            <a:r>
              <a:rPr lang="sk-SK" noProof="0" dirty="0" err="1"/>
              <a:t>generative</a:t>
            </a:r>
            <a:r>
              <a:rPr lang="sk-SK" noProof="0" dirty="0"/>
              <a:t> AI in </a:t>
            </a:r>
            <a:r>
              <a:rPr lang="sk-SK" noProof="0" dirty="0" err="1"/>
              <a:t>education</a:t>
            </a:r>
            <a:r>
              <a:rPr lang="sk-SK" noProof="0" dirty="0"/>
              <a:t> and </a:t>
            </a:r>
            <a:r>
              <a:rPr lang="sk-SK" noProof="0" dirty="0" err="1"/>
              <a:t>research</a:t>
            </a:r>
            <a:r>
              <a:rPr lang="sk-SK" noProof="0" dirty="0"/>
              <a:t>: https://www.unesco.org/en/articles/guidance-generative-ai-education-and-research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sk-SK"/>
          </a:p>
        </p:txBody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sk-SK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90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sk-SK"/>
          </a:p>
        </p:txBody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sk-SK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33961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220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13925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85805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sk-SK"/>
          </a:p>
        </p:txBody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sk-SK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02840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21048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70054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0359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4703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sk-SK"/>
          </a:p>
        </p:txBody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sk-SK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25323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416034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4026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04510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 s obrázk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4373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89984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088078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2449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0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3B004-4734-4880-A47D-67E72A5B61BA}" type="datetimeFigureOut">
              <a:rPr lang="sk-SK" smtClean="0"/>
              <a:t>18. 10. 2026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A7A23-0ABB-4921-9AD7-906030D4DE1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919413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888D10-FD33-1245-8E54-67F61A5CFE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/>
              <a:t>Pravidlá </a:t>
            </a:r>
            <a:r>
              <a:rPr lang="sk-SK" dirty="0" err="1"/>
              <a:t>promptingu</a:t>
            </a:r>
            <a:endParaRPr lang="sk-SK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D4D0762-4BC8-1609-ED3A-BDFB19875F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dirty="0"/>
              <a:t>Miroslav Šebo</a:t>
            </a:r>
          </a:p>
        </p:txBody>
      </p:sp>
    </p:spTree>
    <p:extLst>
      <p:ext uri="{BB962C8B-B14F-4D97-AF65-F5344CB8AC3E}">
        <p14:creationId xmlns:p14="http://schemas.microsoft.com/office/powerpoint/2010/main" val="2225073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666EECA6-0168-6DA0-4A6C-0C77BFAA7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Pravidlá </a:t>
            </a:r>
            <a:r>
              <a:rPr lang="sk-SK" dirty="0" err="1"/>
              <a:t>promptingu</a:t>
            </a:r>
            <a:r>
              <a:rPr lang="sk-SK" dirty="0"/>
              <a:t> – R.U.K.A</a:t>
            </a:r>
          </a:p>
        </p:txBody>
      </p:sp>
      <p:sp>
        <p:nvSpPr>
          <p:cNvPr id="8" name="BlokTextu 7">
            <a:extLst>
              <a:ext uri="{FF2B5EF4-FFF2-40B4-BE49-F238E27FC236}">
                <a16:creationId xmlns:a16="http://schemas.microsoft.com/office/drawing/2014/main" id="{D5A6ADDD-F1C8-4C58-81F8-133DED213049}"/>
              </a:ext>
            </a:extLst>
          </p:cNvPr>
          <p:cNvSpPr txBox="1"/>
          <p:nvPr/>
        </p:nvSpPr>
        <p:spPr>
          <a:xfrm>
            <a:off x="10718800" y="1104900"/>
            <a:ext cx="1168400" cy="355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4 KROKY</a:t>
            </a:r>
          </a:p>
        </p:txBody>
      </p:sp>
      <p:sp>
        <p:nvSpPr>
          <p:cNvPr id="9" name="BlokTextu 8">
            <a:extLst>
              <a:ext uri="{FF2B5EF4-FFF2-40B4-BE49-F238E27FC236}">
                <a16:creationId xmlns:a16="http://schemas.microsoft.com/office/drawing/2014/main" id="{21FB3B6A-3D67-4094-95B3-314C2AB04AE8}"/>
              </a:ext>
            </a:extLst>
          </p:cNvPr>
          <p:cNvSpPr txBox="1"/>
          <p:nvPr/>
        </p:nvSpPr>
        <p:spPr>
          <a:xfrm>
            <a:off x="685800" y="2273300"/>
            <a:ext cx="10795000" cy="355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7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Štyri otázky, ktoré premenia všeobecné zadanie na použiteľný prompt</a:t>
            </a:r>
          </a:p>
        </p:txBody>
      </p:sp>
      <p:sp>
        <p:nvSpPr>
          <p:cNvPr id="10" name="Obdĺžnik: zaoblené rohy 9">
            <a:extLst>
              <a:ext uri="{FF2B5EF4-FFF2-40B4-BE49-F238E27FC236}">
                <a16:creationId xmlns:a16="http://schemas.microsoft.com/office/drawing/2014/main" id="{94CFDC6E-A8ED-40B8-AE70-E13E6D1BCF67}"/>
              </a:ext>
            </a:extLst>
          </p:cNvPr>
          <p:cNvSpPr/>
          <p:nvPr/>
        </p:nvSpPr>
        <p:spPr>
          <a:xfrm>
            <a:off x="685800" y="2806700"/>
            <a:ext cx="2514600" cy="2590800"/>
          </a:xfrm>
          <a:prstGeom prst="roundRect">
            <a:avLst/>
          </a:prstGeom>
          <a:solidFill>
            <a:srgbClr val="12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1" name="Obdĺžnik 10">
            <a:extLst>
              <a:ext uri="{FF2B5EF4-FFF2-40B4-BE49-F238E27FC236}">
                <a16:creationId xmlns:a16="http://schemas.microsoft.com/office/drawing/2014/main" id="{05A4F92D-461D-4542-B254-6E862B9F1E88}"/>
              </a:ext>
            </a:extLst>
          </p:cNvPr>
          <p:cNvSpPr/>
          <p:nvPr/>
        </p:nvSpPr>
        <p:spPr>
          <a:xfrm>
            <a:off x="685800" y="2806700"/>
            <a:ext cx="2514600" cy="76200"/>
          </a:xfrm>
          <a:prstGeom prst="rect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C4AB25A0-14E5-42DA-985F-10EF0AE608AF}"/>
              </a:ext>
            </a:extLst>
          </p:cNvPr>
          <p:cNvSpPr/>
          <p:nvPr/>
        </p:nvSpPr>
        <p:spPr>
          <a:xfrm>
            <a:off x="889000" y="3086100"/>
            <a:ext cx="609600" cy="609600"/>
          </a:xfrm>
          <a:prstGeom prst="ellipse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3" name="BlokTextu 12">
            <a:extLst>
              <a:ext uri="{FF2B5EF4-FFF2-40B4-BE49-F238E27FC236}">
                <a16:creationId xmlns:a16="http://schemas.microsoft.com/office/drawing/2014/main" id="{B4129110-E30B-450E-A7BA-8ADFA947245F}"/>
              </a:ext>
            </a:extLst>
          </p:cNvPr>
          <p:cNvSpPr txBox="1"/>
          <p:nvPr/>
        </p:nvSpPr>
        <p:spPr>
          <a:xfrm>
            <a:off x="889000" y="3086100"/>
            <a:ext cx="609600" cy="609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7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R</a:t>
            </a:r>
          </a:p>
        </p:txBody>
      </p:sp>
      <p:sp>
        <p:nvSpPr>
          <p:cNvPr id="14" name="BlokTextu 13">
            <a:extLst>
              <a:ext uri="{FF2B5EF4-FFF2-40B4-BE49-F238E27FC236}">
                <a16:creationId xmlns:a16="http://schemas.microsoft.com/office/drawing/2014/main" id="{4F4156B8-3C01-4CF1-AC64-0DEA40E78D10}"/>
              </a:ext>
            </a:extLst>
          </p:cNvPr>
          <p:cNvSpPr txBox="1"/>
          <p:nvPr/>
        </p:nvSpPr>
        <p:spPr>
          <a:xfrm>
            <a:off x="1651000" y="3136900"/>
            <a:ext cx="1346200" cy="304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ROLA</a:t>
            </a:r>
          </a:p>
        </p:txBody>
      </p:sp>
      <p:sp>
        <p:nvSpPr>
          <p:cNvPr id="15" name="BlokTextu 14">
            <a:extLst>
              <a:ext uri="{FF2B5EF4-FFF2-40B4-BE49-F238E27FC236}">
                <a16:creationId xmlns:a16="http://schemas.microsoft.com/office/drawing/2014/main" id="{41CAF396-E82C-4C33-8CD5-BABFECD861E5}"/>
              </a:ext>
            </a:extLst>
          </p:cNvPr>
          <p:cNvSpPr txBox="1"/>
          <p:nvPr/>
        </p:nvSpPr>
        <p:spPr>
          <a:xfrm>
            <a:off x="889000" y="3848100"/>
            <a:ext cx="2108200" cy="482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5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Kto má AI byť?</a:t>
            </a:r>
          </a:p>
        </p:txBody>
      </p:sp>
      <p:sp>
        <p:nvSpPr>
          <p:cNvPr id="16" name="Obdĺžnik 15">
            <a:extLst>
              <a:ext uri="{FF2B5EF4-FFF2-40B4-BE49-F238E27FC236}">
                <a16:creationId xmlns:a16="http://schemas.microsoft.com/office/drawing/2014/main" id="{67F9B820-DE09-4931-ADC1-18BA98294E40}"/>
              </a:ext>
            </a:extLst>
          </p:cNvPr>
          <p:cNvSpPr/>
          <p:nvPr/>
        </p:nvSpPr>
        <p:spPr>
          <a:xfrm>
            <a:off x="889000" y="4432300"/>
            <a:ext cx="2108200" cy="19050"/>
          </a:xfrm>
          <a:prstGeom prst="rect">
            <a:avLst/>
          </a:prstGeom>
          <a:solidFill>
            <a:srgbClr val="426681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7" name="BlokTextu 16">
            <a:extLst>
              <a:ext uri="{FF2B5EF4-FFF2-40B4-BE49-F238E27FC236}">
                <a16:creationId xmlns:a16="http://schemas.microsoft.com/office/drawing/2014/main" id="{F866939B-A4EB-4856-8211-B15CDFC9F2B2}"/>
              </a:ext>
            </a:extLst>
          </p:cNvPr>
          <p:cNvSpPr txBox="1"/>
          <p:nvPr/>
        </p:nvSpPr>
        <p:spPr>
          <a:xfrm>
            <a:off x="889000" y="4584700"/>
            <a:ext cx="2108200" cy="596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 i="1">
                <a:solidFill>
                  <a:srgbClr val="D8EEF7"/>
                </a:solidFill>
                <a:latin typeface="Calibri"/>
                <a:ea typeface="Calibri"/>
                <a:cs typeface="Calibri"/>
              </a:rPr>
              <a:t>Konaj ako expert na didaktiku alebo skúsený asistent.</a:t>
            </a:r>
          </a:p>
        </p:txBody>
      </p:sp>
      <p:sp>
        <p:nvSpPr>
          <p:cNvPr id="18" name="Šípka: plochá 17">
            <a:extLst>
              <a:ext uri="{FF2B5EF4-FFF2-40B4-BE49-F238E27FC236}">
                <a16:creationId xmlns:a16="http://schemas.microsoft.com/office/drawing/2014/main" id="{230F8442-63DD-4C82-A192-419BA43E9A18}"/>
              </a:ext>
            </a:extLst>
          </p:cNvPr>
          <p:cNvSpPr/>
          <p:nvPr/>
        </p:nvSpPr>
        <p:spPr>
          <a:xfrm>
            <a:off x="3238500" y="3962400"/>
            <a:ext cx="127000" cy="279400"/>
          </a:xfrm>
          <a:prstGeom prst="chevron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>
              <a:solidFill>
                <a:schemeClr val="tx1"/>
              </a:solidFill>
            </a:endParaRPr>
          </a:p>
        </p:txBody>
      </p:sp>
      <p:sp>
        <p:nvSpPr>
          <p:cNvPr id="19" name="Obdĺžnik: zaoblené rohy 18">
            <a:extLst>
              <a:ext uri="{FF2B5EF4-FFF2-40B4-BE49-F238E27FC236}">
                <a16:creationId xmlns:a16="http://schemas.microsoft.com/office/drawing/2014/main" id="{363ECDB2-804B-429E-89EB-12AAAF8C828E}"/>
              </a:ext>
            </a:extLst>
          </p:cNvPr>
          <p:cNvSpPr/>
          <p:nvPr/>
        </p:nvSpPr>
        <p:spPr>
          <a:xfrm>
            <a:off x="3403600" y="2806700"/>
            <a:ext cx="2514600" cy="2590800"/>
          </a:xfrm>
          <a:prstGeom prst="roundRect">
            <a:avLst/>
          </a:prstGeom>
          <a:solidFill>
            <a:srgbClr val="12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0" name="Obdĺžnik 19">
            <a:extLst>
              <a:ext uri="{FF2B5EF4-FFF2-40B4-BE49-F238E27FC236}">
                <a16:creationId xmlns:a16="http://schemas.microsoft.com/office/drawing/2014/main" id="{655114CE-B7EC-4D2E-A733-6E926D9C1730}"/>
              </a:ext>
            </a:extLst>
          </p:cNvPr>
          <p:cNvSpPr/>
          <p:nvPr/>
        </p:nvSpPr>
        <p:spPr>
          <a:xfrm>
            <a:off x="3403600" y="2806700"/>
            <a:ext cx="2514600" cy="76200"/>
          </a:xfrm>
          <a:prstGeom prst="rect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2034EC16-75A6-4FD1-A993-63789CC1114D}"/>
              </a:ext>
            </a:extLst>
          </p:cNvPr>
          <p:cNvSpPr/>
          <p:nvPr/>
        </p:nvSpPr>
        <p:spPr>
          <a:xfrm>
            <a:off x="3606800" y="3086100"/>
            <a:ext cx="609600" cy="609600"/>
          </a:xfrm>
          <a:prstGeom prst="ellipse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2" name="BlokTextu 21">
            <a:extLst>
              <a:ext uri="{FF2B5EF4-FFF2-40B4-BE49-F238E27FC236}">
                <a16:creationId xmlns:a16="http://schemas.microsoft.com/office/drawing/2014/main" id="{6742DB99-6133-4FEC-B2C7-B058EC21F475}"/>
              </a:ext>
            </a:extLst>
          </p:cNvPr>
          <p:cNvSpPr txBox="1"/>
          <p:nvPr/>
        </p:nvSpPr>
        <p:spPr>
          <a:xfrm>
            <a:off x="3606800" y="3086100"/>
            <a:ext cx="609600" cy="609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7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U</a:t>
            </a:r>
          </a:p>
        </p:txBody>
      </p:sp>
      <p:sp>
        <p:nvSpPr>
          <p:cNvPr id="23" name="BlokTextu 22">
            <a:extLst>
              <a:ext uri="{FF2B5EF4-FFF2-40B4-BE49-F238E27FC236}">
                <a16:creationId xmlns:a16="http://schemas.microsoft.com/office/drawing/2014/main" id="{77D6F321-2217-4D3D-95B8-0F81A207B684}"/>
              </a:ext>
            </a:extLst>
          </p:cNvPr>
          <p:cNvSpPr txBox="1"/>
          <p:nvPr/>
        </p:nvSpPr>
        <p:spPr>
          <a:xfrm>
            <a:off x="4368800" y="3136900"/>
            <a:ext cx="1346200" cy="304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ÚLOHA</a:t>
            </a:r>
          </a:p>
        </p:txBody>
      </p:sp>
      <p:sp>
        <p:nvSpPr>
          <p:cNvPr id="24" name="BlokTextu 23">
            <a:extLst>
              <a:ext uri="{FF2B5EF4-FFF2-40B4-BE49-F238E27FC236}">
                <a16:creationId xmlns:a16="http://schemas.microsoft.com/office/drawing/2014/main" id="{237A2ECB-8870-442B-BA38-7A7285C5EF57}"/>
              </a:ext>
            </a:extLst>
          </p:cNvPr>
          <p:cNvSpPr txBox="1"/>
          <p:nvPr/>
        </p:nvSpPr>
        <p:spPr>
          <a:xfrm>
            <a:off x="3606800" y="3848100"/>
            <a:ext cx="2108200" cy="482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5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Čo presne má urobiť?</a:t>
            </a:r>
          </a:p>
        </p:txBody>
      </p:sp>
      <p:sp>
        <p:nvSpPr>
          <p:cNvPr id="25" name="Obdĺžnik 24">
            <a:extLst>
              <a:ext uri="{FF2B5EF4-FFF2-40B4-BE49-F238E27FC236}">
                <a16:creationId xmlns:a16="http://schemas.microsoft.com/office/drawing/2014/main" id="{85580F5B-2306-4003-8E92-535380756797}"/>
              </a:ext>
            </a:extLst>
          </p:cNvPr>
          <p:cNvSpPr/>
          <p:nvPr/>
        </p:nvSpPr>
        <p:spPr>
          <a:xfrm>
            <a:off x="3606800" y="4432300"/>
            <a:ext cx="2108200" cy="19050"/>
          </a:xfrm>
          <a:prstGeom prst="rect">
            <a:avLst/>
          </a:prstGeom>
          <a:solidFill>
            <a:srgbClr val="426681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6" name="BlokTextu 25">
            <a:extLst>
              <a:ext uri="{FF2B5EF4-FFF2-40B4-BE49-F238E27FC236}">
                <a16:creationId xmlns:a16="http://schemas.microsoft.com/office/drawing/2014/main" id="{733BEEBA-3681-4441-BE08-A5AC397C4AE4}"/>
              </a:ext>
            </a:extLst>
          </p:cNvPr>
          <p:cNvSpPr txBox="1"/>
          <p:nvPr/>
        </p:nvSpPr>
        <p:spPr>
          <a:xfrm>
            <a:off x="3606800" y="4584700"/>
            <a:ext cx="2108200" cy="596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 i="1">
                <a:solidFill>
                  <a:srgbClr val="D8EEF7"/>
                </a:solidFill>
                <a:latin typeface="Calibri"/>
                <a:ea typeface="Calibri"/>
                <a:cs typeface="Calibri"/>
              </a:rPr>
              <a:t>Napíš e-mail • vytvor zoznam • zhrň text.</a:t>
            </a:r>
          </a:p>
        </p:txBody>
      </p:sp>
      <p:sp>
        <p:nvSpPr>
          <p:cNvPr id="27" name="Šípka: plochá 26">
            <a:extLst>
              <a:ext uri="{FF2B5EF4-FFF2-40B4-BE49-F238E27FC236}">
                <a16:creationId xmlns:a16="http://schemas.microsoft.com/office/drawing/2014/main" id="{CBD38B17-0635-4E73-8B6A-302478927F21}"/>
              </a:ext>
            </a:extLst>
          </p:cNvPr>
          <p:cNvSpPr/>
          <p:nvPr/>
        </p:nvSpPr>
        <p:spPr>
          <a:xfrm>
            <a:off x="5956300" y="3962400"/>
            <a:ext cx="127000" cy="279400"/>
          </a:xfrm>
          <a:prstGeom prst="chevron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>
              <a:solidFill>
                <a:schemeClr val="tx1"/>
              </a:solidFill>
            </a:endParaRPr>
          </a:p>
        </p:txBody>
      </p:sp>
      <p:sp>
        <p:nvSpPr>
          <p:cNvPr id="28" name="Obdĺžnik: zaoblené rohy 27">
            <a:extLst>
              <a:ext uri="{FF2B5EF4-FFF2-40B4-BE49-F238E27FC236}">
                <a16:creationId xmlns:a16="http://schemas.microsoft.com/office/drawing/2014/main" id="{D34850A4-6073-492F-B55D-EBA5CE2179B1}"/>
              </a:ext>
            </a:extLst>
          </p:cNvPr>
          <p:cNvSpPr/>
          <p:nvPr/>
        </p:nvSpPr>
        <p:spPr>
          <a:xfrm>
            <a:off x="6121400" y="2806700"/>
            <a:ext cx="2514600" cy="2590800"/>
          </a:xfrm>
          <a:prstGeom prst="roundRect">
            <a:avLst/>
          </a:prstGeom>
          <a:solidFill>
            <a:srgbClr val="12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9" name="Obdĺžnik 28">
            <a:extLst>
              <a:ext uri="{FF2B5EF4-FFF2-40B4-BE49-F238E27FC236}">
                <a16:creationId xmlns:a16="http://schemas.microsoft.com/office/drawing/2014/main" id="{1DAF27B5-C2E4-4BC1-BB4F-9FA1B2887FC0}"/>
              </a:ext>
            </a:extLst>
          </p:cNvPr>
          <p:cNvSpPr/>
          <p:nvPr/>
        </p:nvSpPr>
        <p:spPr>
          <a:xfrm>
            <a:off x="6121400" y="2806700"/>
            <a:ext cx="2514600" cy="76200"/>
          </a:xfrm>
          <a:prstGeom prst="rect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30" name="Ovál 29">
            <a:extLst>
              <a:ext uri="{FF2B5EF4-FFF2-40B4-BE49-F238E27FC236}">
                <a16:creationId xmlns:a16="http://schemas.microsoft.com/office/drawing/2014/main" id="{DCED766B-9797-41E2-B74D-ED3E4C117B35}"/>
              </a:ext>
            </a:extLst>
          </p:cNvPr>
          <p:cNvSpPr/>
          <p:nvPr/>
        </p:nvSpPr>
        <p:spPr>
          <a:xfrm>
            <a:off x="6324600" y="3086100"/>
            <a:ext cx="609600" cy="609600"/>
          </a:xfrm>
          <a:prstGeom prst="ellipse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31" name="BlokTextu 30">
            <a:extLst>
              <a:ext uri="{FF2B5EF4-FFF2-40B4-BE49-F238E27FC236}">
                <a16:creationId xmlns:a16="http://schemas.microsoft.com/office/drawing/2014/main" id="{58B105CC-EFD5-4823-A4F5-E14866F412C4}"/>
              </a:ext>
            </a:extLst>
          </p:cNvPr>
          <p:cNvSpPr txBox="1"/>
          <p:nvPr/>
        </p:nvSpPr>
        <p:spPr>
          <a:xfrm>
            <a:off x="6324600" y="3086100"/>
            <a:ext cx="609600" cy="609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7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K</a:t>
            </a:r>
          </a:p>
        </p:txBody>
      </p:sp>
      <p:sp>
        <p:nvSpPr>
          <p:cNvPr id="32" name="BlokTextu 31">
            <a:extLst>
              <a:ext uri="{FF2B5EF4-FFF2-40B4-BE49-F238E27FC236}">
                <a16:creationId xmlns:a16="http://schemas.microsoft.com/office/drawing/2014/main" id="{30D6C9F0-A919-45A9-8A85-798739F7A41D}"/>
              </a:ext>
            </a:extLst>
          </p:cNvPr>
          <p:cNvSpPr txBox="1"/>
          <p:nvPr/>
        </p:nvSpPr>
        <p:spPr>
          <a:xfrm>
            <a:off x="7086600" y="3136900"/>
            <a:ext cx="1346200" cy="304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KONTEXT</a:t>
            </a:r>
          </a:p>
        </p:txBody>
      </p:sp>
      <p:sp>
        <p:nvSpPr>
          <p:cNvPr id="33" name="BlokTextu 32">
            <a:extLst>
              <a:ext uri="{FF2B5EF4-FFF2-40B4-BE49-F238E27FC236}">
                <a16:creationId xmlns:a16="http://schemas.microsoft.com/office/drawing/2014/main" id="{3C85DDBB-F300-4F79-9DEE-F15492782F28}"/>
              </a:ext>
            </a:extLst>
          </p:cNvPr>
          <p:cNvSpPr txBox="1"/>
          <p:nvPr/>
        </p:nvSpPr>
        <p:spPr>
          <a:xfrm>
            <a:off x="6324600" y="3848100"/>
            <a:ext cx="2108200" cy="482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5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Aké sú okolnosti?</a:t>
            </a:r>
          </a:p>
        </p:txBody>
      </p:sp>
      <p:sp>
        <p:nvSpPr>
          <p:cNvPr id="34" name="Obdĺžnik 33">
            <a:extLst>
              <a:ext uri="{FF2B5EF4-FFF2-40B4-BE49-F238E27FC236}">
                <a16:creationId xmlns:a16="http://schemas.microsoft.com/office/drawing/2014/main" id="{01912C46-39A8-47AC-B79F-D9C2B5D93310}"/>
              </a:ext>
            </a:extLst>
          </p:cNvPr>
          <p:cNvSpPr/>
          <p:nvPr/>
        </p:nvSpPr>
        <p:spPr>
          <a:xfrm>
            <a:off x="6324600" y="4432300"/>
            <a:ext cx="2108200" cy="19050"/>
          </a:xfrm>
          <a:prstGeom prst="rect">
            <a:avLst/>
          </a:prstGeom>
          <a:solidFill>
            <a:srgbClr val="426681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35" name="BlokTextu 34">
            <a:extLst>
              <a:ext uri="{FF2B5EF4-FFF2-40B4-BE49-F238E27FC236}">
                <a16:creationId xmlns:a16="http://schemas.microsoft.com/office/drawing/2014/main" id="{D319AE45-DF3C-4240-ADA0-D7DEF1CFBCAD}"/>
              </a:ext>
            </a:extLst>
          </p:cNvPr>
          <p:cNvSpPr txBox="1"/>
          <p:nvPr/>
        </p:nvSpPr>
        <p:spPr>
          <a:xfrm>
            <a:off x="6324600" y="4584700"/>
            <a:ext cx="2108200" cy="596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 i="1">
                <a:solidFill>
                  <a:srgbClr val="D8EEF7"/>
                </a:solidFill>
                <a:latin typeface="Calibri"/>
                <a:ea typeface="Calibri"/>
                <a:cs typeface="Calibri"/>
              </a:rPr>
              <a:t>Pre študentov 1. ročníka, ktorí sú demotivovaní.</a:t>
            </a:r>
          </a:p>
        </p:txBody>
      </p:sp>
      <p:sp>
        <p:nvSpPr>
          <p:cNvPr id="36" name="Šípka: plochá 35">
            <a:extLst>
              <a:ext uri="{FF2B5EF4-FFF2-40B4-BE49-F238E27FC236}">
                <a16:creationId xmlns:a16="http://schemas.microsoft.com/office/drawing/2014/main" id="{46E4C0A9-4B73-4958-A129-7E050E8E9D83}"/>
              </a:ext>
            </a:extLst>
          </p:cNvPr>
          <p:cNvSpPr/>
          <p:nvPr/>
        </p:nvSpPr>
        <p:spPr>
          <a:xfrm>
            <a:off x="8674100" y="3962400"/>
            <a:ext cx="127000" cy="279400"/>
          </a:xfrm>
          <a:prstGeom prst="chevron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>
              <a:solidFill>
                <a:schemeClr val="tx1"/>
              </a:solidFill>
            </a:endParaRPr>
          </a:p>
        </p:txBody>
      </p:sp>
      <p:sp>
        <p:nvSpPr>
          <p:cNvPr id="37" name="Obdĺžnik: zaoblené rohy 36">
            <a:extLst>
              <a:ext uri="{FF2B5EF4-FFF2-40B4-BE49-F238E27FC236}">
                <a16:creationId xmlns:a16="http://schemas.microsoft.com/office/drawing/2014/main" id="{DFBDE4F8-4DE5-4956-A087-7A458BB5AE04}"/>
              </a:ext>
            </a:extLst>
          </p:cNvPr>
          <p:cNvSpPr/>
          <p:nvPr/>
        </p:nvSpPr>
        <p:spPr>
          <a:xfrm>
            <a:off x="8839200" y="2806700"/>
            <a:ext cx="2514600" cy="2590800"/>
          </a:xfrm>
          <a:prstGeom prst="roundRect">
            <a:avLst/>
          </a:prstGeom>
          <a:solidFill>
            <a:srgbClr val="12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38" name="Obdĺžnik 37">
            <a:extLst>
              <a:ext uri="{FF2B5EF4-FFF2-40B4-BE49-F238E27FC236}">
                <a16:creationId xmlns:a16="http://schemas.microsoft.com/office/drawing/2014/main" id="{853E99FA-EEB4-498F-91D7-E5AFE498EBEE}"/>
              </a:ext>
            </a:extLst>
          </p:cNvPr>
          <p:cNvSpPr/>
          <p:nvPr/>
        </p:nvSpPr>
        <p:spPr>
          <a:xfrm>
            <a:off x="8839200" y="2806700"/>
            <a:ext cx="2514600" cy="76200"/>
          </a:xfrm>
          <a:prstGeom prst="rect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48DA57F9-6267-4388-BC3E-57C6485C47DA}"/>
              </a:ext>
            </a:extLst>
          </p:cNvPr>
          <p:cNvSpPr/>
          <p:nvPr/>
        </p:nvSpPr>
        <p:spPr>
          <a:xfrm>
            <a:off x="9042400" y="3086100"/>
            <a:ext cx="609600" cy="609600"/>
          </a:xfrm>
          <a:prstGeom prst="ellipse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40" name="BlokTextu 39">
            <a:extLst>
              <a:ext uri="{FF2B5EF4-FFF2-40B4-BE49-F238E27FC236}">
                <a16:creationId xmlns:a16="http://schemas.microsoft.com/office/drawing/2014/main" id="{4FF5E1AF-2BFF-4139-96D8-79A9BA684335}"/>
              </a:ext>
            </a:extLst>
          </p:cNvPr>
          <p:cNvSpPr txBox="1"/>
          <p:nvPr/>
        </p:nvSpPr>
        <p:spPr>
          <a:xfrm>
            <a:off x="9042400" y="3086100"/>
            <a:ext cx="609600" cy="609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7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</a:t>
            </a:r>
          </a:p>
        </p:txBody>
      </p:sp>
      <p:sp>
        <p:nvSpPr>
          <p:cNvPr id="41" name="BlokTextu 40">
            <a:extLst>
              <a:ext uri="{FF2B5EF4-FFF2-40B4-BE49-F238E27FC236}">
                <a16:creationId xmlns:a16="http://schemas.microsoft.com/office/drawing/2014/main" id="{C9BDF7A4-BC04-406E-A30A-17199DEA5062}"/>
              </a:ext>
            </a:extLst>
          </p:cNvPr>
          <p:cNvSpPr txBox="1"/>
          <p:nvPr/>
        </p:nvSpPr>
        <p:spPr>
          <a:xfrm>
            <a:off x="9804400" y="3136900"/>
            <a:ext cx="1346200" cy="304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ATRIBÚTY</a:t>
            </a:r>
          </a:p>
        </p:txBody>
      </p:sp>
      <p:sp>
        <p:nvSpPr>
          <p:cNvPr id="42" name="BlokTextu 41">
            <a:extLst>
              <a:ext uri="{FF2B5EF4-FFF2-40B4-BE49-F238E27FC236}">
                <a16:creationId xmlns:a16="http://schemas.microsoft.com/office/drawing/2014/main" id="{B13679C5-0101-4D63-BC9B-3FEA996EC663}"/>
              </a:ext>
            </a:extLst>
          </p:cNvPr>
          <p:cNvSpPr txBox="1"/>
          <p:nvPr/>
        </p:nvSpPr>
        <p:spPr>
          <a:xfrm>
            <a:off x="9042400" y="3848100"/>
            <a:ext cx="2108200" cy="482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5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Ako má výstup vyzerať?</a:t>
            </a:r>
          </a:p>
        </p:txBody>
      </p:sp>
      <p:sp>
        <p:nvSpPr>
          <p:cNvPr id="43" name="Obdĺžnik 42">
            <a:extLst>
              <a:ext uri="{FF2B5EF4-FFF2-40B4-BE49-F238E27FC236}">
                <a16:creationId xmlns:a16="http://schemas.microsoft.com/office/drawing/2014/main" id="{467252F9-29A5-4CA3-8016-33F47BDACB00}"/>
              </a:ext>
            </a:extLst>
          </p:cNvPr>
          <p:cNvSpPr/>
          <p:nvPr/>
        </p:nvSpPr>
        <p:spPr>
          <a:xfrm>
            <a:off x="9042400" y="4432300"/>
            <a:ext cx="2108200" cy="19050"/>
          </a:xfrm>
          <a:prstGeom prst="rect">
            <a:avLst/>
          </a:prstGeom>
          <a:solidFill>
            <a:srgbClr val="426681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44" name="BlokTextu 43">
            <a:extLst>
              <a:ext uri="{FF2B5EF4-FFF2-40B4-BE49-F238E27FC236}">
                <a16:creationId xmlns:a16="http://schemas.microsoft.com/office/drawing/2014/main" id="{3A3F5A9D-E068-4A7E-82FD-E1C332A0901A}"/>
              </a:ext>
            </a:extLst>
          </p:cNvPr>
          <p:cNvSpPr txBox="1"/>
          <p:nvPr/>
        </p:nvSpPr>
        <p:spPr>
          <a:xfrm>
            <a:off x="9042400" y="4584700"/>
            <a:ext cx="2108200" cy="596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 i="1">
                <a:solidFill>
                  <a:srgbClr val="D8EEF7"/>
                </a:solidFill>
                <a:latin typeface="Calibri"/>
                <a:ea typeface="Calibri"/>
                <a:cs typeface="Calibri"/>
              </a:rPr>
              <a:t>Odrážky • max. 150 slov • priateľský tón.</a:t>
            </a:r>
          </a:p>
        </p:txBody>
      </p:sp>
      <p:sp>
        <p:nvSpPr>
          <p:cNvPr id="45" name="Obdĺžnik 44">
            <a:extLst>
              <a:ext uri="{FF2B5EF4-FFF2-40B4-BE49-F238E27FC236}">
                <a16:creationId xmlns:a16="http://schemas.microsoft.com/office/drawing/2014/main" id="{445DD3F6-A0A7-4B6F-B69B-4B7ADF82EE41}"/>
              </a:ext>
            </a:extLst>
          </p:cNvPr>
          <p:cNvSpPr/>
          <p:nvPr/>
        </p:nvSpPr>
        <p:spPr>
          <a:xfrm>
            <a:off x="685800" y="5689600"/>
            <a:ext cx="10668000" cy="698500"/>
          </a:xfrm>
          <a:prstGeom prst="rect">
            <a:avLst/>
          </a:prstGeom>
          <a:solidFill>
            <a:srgbClr val="0B1B31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46" name="Obdĺžnik 45">
            <a:extLst>
              <a:ext uri="{FF2B5EF4-FFF2-40B4-BE49-F238E27FC236}">
                <a16:creationId xmlns:a16="http://schemas.microsoft.com/office/drawing/2014/main" id="{5ADF18F5-8A0C-43F9-A28F-70FB77822BFD}"/>
              </a:ext>
            </a:extLst>
          </p:cNvPr>
          <p:cNvSpPr/>
          <p:nvPr/>
        </p:nvSpPr>
        <p:spPr>
          <a:xfrm>
            <a:off x="685800" y="5689600"/>
            <a:ext cx="101600" cy="698500"/>
          </a:xfrm>
          <a:prstGeom prst="rect">
            <a:avLst/>
          </a:prstGeom>
          <a:solidFill>
            <a:srgbClr val="24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47" name="BlokTextu 46">
            <a:extLst>
              <a:ext uri="{FF2B5EF4-FFF2-40B4-BE49-F238E27FC236}">
                <a16:creationId xmlns:a16="http://schemas.microsoft.com/office/drawing/2014/main" id="{F0AEE06A-9E87-45BE-9AA7-C1B463DB49B1}"/>
              </a:ext>
            </a:extLst>
          </p:cNvPr>
          <p:cNvSpPr txBox="1"/>
          <p:nvPr/>
        </p:nvSpPr>
        <p:spPr>
          <a:xfrm>
            <a:off x="990600" y="5854700"/>
            <a:ext cx="2222500" cy="3683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700" b="1">
                <a:solidFill>
                  <a:srgbClr val="24B8E6"/>
                </a:solidFill>
                <a:latin typeface="Calibri"/>
                <a:ea typeface="Calibri"/>
                <a:cs typeface="Calibri"/>
              </a:rPr>
              <a:t>R + U + K + A</a:t>
            </a:r>
          </a:p>
        </p:txBody>
      </p:sp>
      <p:sp>
        <p:nvSpPr>
          <p:cNvPr id="48" name="BlokTextu 47">
            <a:extLst>
              <a:ext uri="{FF2B5EF4-FFF2-40B4-BE49-F238E27FC236}">
                <a16:creationId xmlns:a16="http://schemas.microsoft.com/office/drawing/2014/main" id="{1FACF4BB-0B7D-4035-865F-FF6A5C005E6F}"/>
              </a:ext>
            </a:extLst>
          </p:cNvPr>
          <p:cNvSpPr txBox="1"/>
          <p:nvPr/>
        </p:nvSpPr>
        <p:spPr>
          <a:xfrm>
            <a:off x="3302000" y="5854700"/>
            <a:ext cx="7683500" cy="3683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6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konkrétnejší vstup  →  použiteľnejší výstup</a:t>
            </a:r>
          </a:p>
        </p:txBody>
      </p:sp>
    </p:spTree>
    <p:extLst>
      <p:ext uri="{BB962C8B-B14F-4D97-AF65-F5344CB8AC3E}">
        <p14:creationId xmlns:p14="http://schemas.microsoft.com/office/powerpoint/2010/main" val="311134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32FAFE-84BD-0405-2348-F69529363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Pravidlá </a:t>
            </a:r>
            <a:r>
              <a:rPr lang="sk-SK" dirty="0" err="1"/>
              <a:t>promptingu</a:t>
            </a:r>
            <a:r>
              <a:rPr lang="sk-SK" dirty="0"/>
              <a:t> – Zlý </a:t>
            </a:r>
            <a:r>
              <a:rPr lang="sk-SK" dirty="0" err="1"/>
              <a:t>prompt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21431F4-DF44-D766-68B4-033B25019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1143000"/>
          </a:xfrm>
        </p:spPr>
        <p:txBody>
          <a:bodyPr/>
          <a:lstStyle/>
          <a:p>
            <a:r>
              <a:rPr lang="sk-SK" dirty="0"/>
              <a:t>Napíš mi pozvánku na prednášku o </a:t>
            </a:r>
            <a:r>
              <a:rPr lang="sk-SK" dirty="0" err="1"/>
              <a:t>kyberbezpečnosti</a:t>
            </a:r>
            <a:r>
              <a:rPr lang="sk-SK" dirty="0"/>
              <a:t>.</a:t>
            </a:r>
          </a:p>
        </p:txBody>
      </p:sp>
      <p:sp>
        <p:nvSpPr>
          <p:cNvPr id="4" name="Obdĺžnik 3">
            <a:extLst>
              <a:ext uri="{FF2B5EF4-FFF2-40B4-BE49-F238E27FC236}">
                <a16:creationId xmlns:a16="http://schemas.microsoft.com/office/drawing/2014/main" id="{80660C81-5168-4DB1-96C4-A11676905C5C}"/>
              </a:ext>
            </a:extLst>
          </p:cNvPr>
          <p:cNvSpPr/>
          <p:nvPr/>
        </p:nvSpPr>
        <p:spPr>
          <a:xfrm>
            <a:off x="685800" y="3670300"/>
            <a:ext cx="76200" cy="228600"/>
          </a:xfrm>
          <a:prstGeom prst="rect">
            <a:avLst/>
          </a:prstGeom>
          <a:solidFill>
            <a:srgbClr val="FF795C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5" name="BlokTextu 4">
            <a:extLst>
              <a:ext uri="{FF2B5EF4-FFF2-40B4-BE49-F238E27FC236}">
                <a16:creationId xmlns:a16="http://schemas.microsoft.com/office/drawing/2014/main" id="{D922A1B4-FCE3-418B-8133-2F8E92DCC73E}"/>
              </a:ext>
            </a:extLst>
          </p:cNvPr>
          <p:cNvSpPr txBox="1"/>
          <p:nvPr/>
        </p:nvSpPr>
        <p:spPr>
          <a:xfrm>
            <a:off x="863600" y="3606800"/>
            <a:ext cx="33655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PREČO JE PROMPT SLABÝ</a:t>
            </a:r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321F9164-BF76-4D0F-B801-9988014F6BD8}"/>
              </a:ext>
            </a:extLst>
          </p:cNvPr>
          <p:cNvSpPr/>
          <p:nvPr/>
        </p:nvSpPr>
        <p:spPr>
          <a:xfrm>
            <a:off x="4318000" y="3771900"/>
            <a:ext cx="5892800" cy="25400"/>
          </a:xfrm>
          <a:prstGeom prst="rect">
            <a:avLst/>
          </a:prstGeom>
          <a:solidFill>
            <a:srgbClr val="4F7895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7" name="Obdĺžnik: zaoblené rohy 6">
            <a:extLst>
              <a:ext uri="{FF2B5EF4-FFF2-40B4-BE49-F238E27FC236}">
                <a16:creationId xmlns:a16="http://schemas.microsoft.com/office/drawing/2014/main" id="{ED3930DB-9847-4E8D-B6B0-41E296DC0774}"/>
              </a:ext>
            </a:extLst>
          </p:cNvPr>
          <p:cNvSpPr/>
          <p:nvPr/>
        </p:nvSpPr>
        <p:spPr>
          <a:xfrm>
            <a:off x="685800" y="4064000"/>
            <a:ext cx="1701800" cy="10414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EF42E1B1-5C89-47B8-A091-548498D707B7}"/>
              </a:ext>
            </a:extLst>
          </p:cNvPr>
          <p:cNvSpPr/>
          <p:nvPr/>
        </p:nvSpPr>
        <p:spPr>
          <a:xfrm>
            <a:off x="685800" y="4064000"/>
            <a:ext cx="1701800" cy="63500"/>
          </a:xfrm>
          <a:prstGeom prst="rect">
            <a:avLst/>
          </a:prstGeom>
          <a:solidFill>
            <a:srgbClr val="FF795C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9" name="BlokTextu 8">
            <a:extLst>
              <a:ext uri="{FF2B5EF4-FFF2-40B4-BE49-F238E27FC236}">
                <a16:creationId xmlns:a16="http://schemas.microsoft.com/office/drawing/2014/main" id="{282458C8-000F-47CC-AD06-3CAE0CD6BE38}"/>
              </a:ext>
            </a:extLst>
          </p:cNvPr>
          <p:cNvSpPr txBox="1"/>
          <p:nvPr/>
        </p:nvSpPr>
        <p:spPr>
          <a:xfrm>
            <a:off x="850900" y="4216400"/>
            <a:ext cx="1371600" cy="2540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ROLA</a:t>
            </a:r>
          </a:p>
        </p:txBody>
      </p:sp>
      <p:sp>
        <p:nvSpPr>
          <p:cNvPr id="10" name="BlokTextu 9">
            <a:extLst>
              <a:ext uri="{FF2B5EF4-FFF2-40B4-BE49-F238E27FC236}">
                <a16:creationId xmlns:a16="http://schemas.microsoft.com/office/drawing/2014/main" id="{07523B4B-22CF-4E1C-BC95-E1E4C9C4E29B}"/>
              </a:ext>
            </a:extLst>
          </p:cNvPr>
          <p:cNvSpPr txBox="1"/>
          <p:nvPr/>
        </p:nvSpPr>
        <p:spPr>
          <a:xfrm>
            <a:off x="850900" y="4521200"/>
            <a:ext cx="3302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300" b="1">
                <a:solidFill>
                  <a:srgbClr val="FF795C"/>
                </a:solidFill>
                <a:latin typeface="Calibri"/>
                <a:ea typeface="Calibri"/>
                <a:cs typeface="Calibri"/>
              </a:rPr>
              <a:t>?</a:t>
            </a:r>
          </a:p>
        </p:txBody>
      </p:sp>
      <p:sp>
        <p:nvSpPr>
          <p:cNvPr id="11" name="BlokTextu 10">
            <a:extLst>
              <a:ext uri="{FF2B5EF4-FFF2-40B4-BE49-F238E27FC236}">
                <a16:creationId xmlns:a16="http://schemas.microsoft.com/office/drawing/2014/main" id="{7F798E9A-338F-45C6-B6E0-7A12E771B4F1}"/>
              </a:ext>
            </a:extLst>
          </p:cNvPr>
          <p:cNvSpPr txBox="1"/>
          <p:nvPr/>
        </p:nvSpPr>
        <p:spPr>
          <a:xfrm>
            <a:off x="1257300" y="4546600"/>
            <a:ext cx="9779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050">
                <a:solidFill>
                  <a:srgbClr val="D8E7F0"/>
                </a:solidFill>
                <a:latin typeface="Calibri"/>
                <a:ea typeface="Calibri"/>
                <a:cs typeface="Calibri"/>
              </a:rPr>
              <a:t>chýba</a:t>
            </a:r>
          </a:p>
        </p:txBody>
      </p:sp>
      <p:sp>
        <p:nvSpPr>
          <p:cNvPr id="12" name="Obdĺžnik: zaoblené rohy 11">
            <a:extLst>
              <a:ext uri="{FF2B5EF4-FFF2-40B4-BE49-F238E27FC236}">
                <a16:creationId xmlns:a16="http://schemas.microsoft.com/office/drawing/2014/main" id="{B8E63439-E564-42D8-A7C9-5AE1FBAF0C7B}"/>
              </a:ext>
            </a:extLst>
          </p:cNvPr>
          <p:cNvSpPr/>
          <p:nvPr/>
        </p:nvSpPr>
        <p:spPr>
          <a:xfrm>
            <a:off x="2641600" y="4064000"/>
            <a:ext cx="1701800" cy="10414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3" name="Obdĺžnik 12">
            <a:extLst>
              <a:ext uri="{FF2B5EF4-FFF2-40B4-BE49-F238E27FC236}">
                <a16:creationId xmlns:a16="http://schemas.microsoft.com/office/drawing/2014/main" id="{2F282675-82E0-43F1-B074-47AD5910B031}"/>
              </a:ext>
            </a:extLst>
          </p:cNvPr>
          <p:cNvSpPr/>
          <p:nvPr/>
        </p:nvSpPr>
        <p:spPr>
          <a:xfrm>
            <a:off x="2641600" y="4064000"/>
            <a:ext cx="1701800" cy="63500"/>
          </a:xfrm>
          <a:prstGeom prst="rect">
            <a:avLst/>
          </a:prstGeom>
          <a:solidFill>
            <a:srgbClr val="FF795C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4" name="BlokTextu 13">
            <a:extLst>
              <a:ext uri="{FF2B5EF4-FFF2-40B4-BE49-F238E27FC236}">
                <a16:creationId xmlns:a16="http://schemas.microsoft.com/office/drawing/2014/main" id="{468645D7-C31C-4C8B-807F-8A4401968EAC}"/>
              </a:ext>
            </a:extLst>
          </p:cNvPr>
          <p:cNvSpPr txBox="1"/>
          <p:nvPr/>
        </p:nvSpPr>
        <p:spPr>
          <a:xfrm>
            <a:off x="2806700" y="4216400"/>
            <a:ext cx="1371600" cy="2540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ÚLOHA</a:t>
            </a:r>
          </a:p>
        </p:txBody>
      </p:sp>
      <p:sp>
        <p:nvSpPr>
          <p:cNvPr id="15" name="BlokTextu 14">
            <a:extLst>
              <a:ext uri="{FF2B5EF4-FFF2-40B4-BE49-F238E27FC236}">
                <a16:creationId xmlns:a16="http://schemas.microsoft.com/office/drawing/2014/main" id="{5894B0ED-8EAC-4B7D-9DEE-A21AFEBEB05A}"/>
              </a:ext>
            </a:extLst>
          </p:cNvPr>
          <p:cNvSpPr txBox="1"/>
          <p:nvPr/>
        </p:nvSpPr>
        <p:spPr>
          <a:xfrm>
            <a:off x="2806700" y="4521200"/>
            <a:ext cx="3302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300" b="1">
                <a:solidFill>
                  <a:srgbClr val="FF795C"/>
                </a:solidFill>
                <a:latin typeface="Calibri"/>
                <a:ea typeface="Calibri"/>
                <a:cs typeface="Calibri"/>
              </a:rPr>
              <a:t>?</a:t>
            </a:r>
          </a:p>
        </p:txBody>
      </p:sp>
      <p:sp>
        <p:nvSpPr>
          <p:cNvPr id="16" name="BlokTextu 15">
            <a:extLst>
              <a:ext uri="{FF2B5EF4-FFF2-40B4-BE49-F238E27FC236}">
                <a16:creationId xmlns:a16="http://schemas.microsoft.com/office/drawing/2014/main" id="{131E1446-BD16-41D7-96F4-1E28A06F4F52}"/>
              </a:ext>
            </a:extLst>
          </p:cNvPr>
          <p:cNvSpPr txBox="1"/>
          <p:nvPr/>
        </p:nvSpPr>
        <p:spPr>
          <a:xfrm>
            <a:off x="3213100" y="4546600"/>
            <a:ext cx="9779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050">
                <a:solidFill>
                  <a:srgbClr val="D8E7F0"/>
                </a:solidFill>
                <a:latin typeface="Calibri"/>
                <a:ea typeface="Calibri"/>
                <a:cs typeface="Calibri"/>
              </a:rPr>
              <a:t>príliš všeobecná</a:t>
            </a:r>
          </a:p>
        </p:txBody>
      </p:sp>
      <p:sp>
        <p:nvSpPr>
          <p:cNvPr id="17" name="Obdĺžnik: zaoblené rohy 16">
            <a:extLst>
              <a:ext uri="{FF2B5EF4-FFF2-40B4-BE49-F238E27FC236}">
                <a16:creationId xmlns:a16="http://schemas.microsoft.com/office/drawing/2014/main" id="{FCFEC52B-7B5D-45FC-A2E1-13A965DCA997}"/>
              </a:ext>
            </a:extLst>
          </p:cNvPr>
          <p:cNvSpPr/>
          <p:nvPr/>
        </p:nvSpPr>
        <p:spPr>
          <a:xfrm>
            <a:off x="4597400" y="4064000"/>
            <a:ext cx="1701800" cy="10414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8" name="Obdĺžnik 17">
            <a:extLst>
              <a:ext uri="{FF2B5EF4-FFF2-40B4-BE49-F238E27FC236}">
                <a16:creationId xmlns:a16="http://schemas.microsoft.com/office/drawing/2014/main" id="{D6E0440E-3559-4BA1-A0DC-B96E09F37933}"/>
              </a:ext>
            </a:extLst>
          </p:cNvPr>
          <p:cNvSpPr/>
          <p:nvPr/>
        </p:nvSpPr>
        <p:spPr>
          <a:xfrm>
            <a:off x="4597400" y="4064000"/>
            <a:ext cx="1701800" cy="63500"/>
          </a:xfrm>
          <a:prstGeom prst="rect">
            <a:avLst/>
          </a:prstGeom>
          <a:solidFill>
            <a:srgbClr val="FF795C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9" name="BlokTextu 18">
            <a:extLst>
              <a:ext uri="{FF2B5EF4-FFF2-40B4-BE49-F238E27FC236}">
                <a16:creationId xmlns:a16="http://schemas.microsoft.com/office/drawing/2014/main" id="{228794CF-8B85-4AD4-9202-2A78BEFBED8F}"/>
              </a:ext>
            </a:extLst>
          </p:cNvPr>
          <p:cNvSpPr txBox="1"/>
          <p:nvPr/>
        </p:nvSpPr>
        <p:spPr>
          <a:xfrm>
            <a:off x="4762500" y="4216400"/>
            <a:ext cx="1371600" cy="2540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KONTEXT</a:t>
            </a:r>
          </a:p>
        </p:txBody>
      </p:sp>
      <p:sp>
        <p:nvSpPr>
          <p:cNvPr id="20" name="BlokTextu 19">
            <a:extLst>
              <a:ext uri="{FF2B5EF4-FFF2-40B4-BE49-F238E27FC236}">
                <a16:creationId xmlns:a16="http://schemas.microsoft.com/office/drawing/2014/main" id="{EE7E3696-8867-4293-B09B-275BA32D83E4}"/>
              </a:ext>
            </a:extLst>
          </p:cNvPr>
          <p:cNvSpPr txBox="1"/>
          <p:nvPr/>
        </p:nvSpPr>
        <p:spPr>
          <a:xfrm>
            <a:off x="4762500" y="4521200"/>
            <a:ext cx="3302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300" b="1">
                <a:solidFill>
                  <a:srgbClr val="FF795C"/>
                </a:solidFill>
                <a:latin typeface="Calibri"/>
                <a:ea typeface="Calibri"/>
                <a:cs typeface="Calibri"/>
              </a:rPr>
              <a:t>?</a:t>
            </a:r>
          </a:p>
        </p:txBody>
      </p:sp>
      <p:sp>
        <p:nvSpPr>
          <p:cNvPr id="21" name="BlokTextu 20">
            <a:extLst>
              <a:ext uri="{FF2B5EF4-FFF2-40B4-BE49-F238E27FC236}">
                <a16:creationId xmlns:a16="http://schemas.microsoft.com/office/drawing/2014/main" id="{5B396BBD-DB85-4327-A350-751BB200D5A4}"/>
              </a:ext>
            </a:extLst>
          </p:cNvPr>
          <p:cNvSpPr txBox="1"/>
          <p:nvPr/>
        </p:nvSpPr>
        <p:spPr>
          <a:xfrm>
            <a:off x="5168900" y="4546600"/>
            <a:ext cx="9779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050">
                <a:solidFill>
                  <a:srgbClr val="D8E7F0"/>
                </a:solidFill>
                <a:latin typeface="Calibri"/>
                <a:ea typeface="Calibri"/>
                <a:cs typeface="Calibri"/>
              </a:rPr>
              <a:t>chýba</a:t>
            </a:r>
          </a:p>
        </p:txBody>
      </p:sp>
      <p:sp>
        <p:nvSpPr>
          <p:cNvPr id="22" name="Obdĺžnik: zaoblené rohy 21">
            <a:extLst>
              <a:ext uri="{FF2B5EF4-FFF2-40B4-BE49-F238E27FC236}">
                <a16:creationId xmlns:a16="http://schemas.microsoft.com/office/drawing/2014/main" id="{6CD105D3-E062-4502-B1EE-DCBB33C9B693}"/>
              </a:ext>
            </a:extLst>
          </p:cNvPr>
          <p:cNvSpPr/>
          <p:nvPr/>
        </p:nvSpPr>
        <p:spPr>
          <a:xfrm>
            <a:off x="6553200" y="4064000"/>
            <a:ext cx="1701800" cy="10414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3" name="Obdĺžnik 22">
            <a:extLst>
              <a:ext uri="{FF2B5EF4-FFF2-40B4-BE49-F238E27FC236}">
                <a16:creationId xmlns:a16="http://schemas.microsoft.com/office/drawing/2014/main" id="{06DBD7BE-C531-4048-BACF-6477A8BB32B6}"/>
              </a:ext>
            </a:extLst>
          </p:cNvPr>
          <p:cNvSpPr/>
          <p:nvPr/>
        </p:nvSpPr>
        <p:spPr>
          <a:xfrm>
            <a:off x="6553200" y="4064000"/>
            <a:ext cx="1701800" cy="63500"/>
          </a:xfrm>
          <a:prstGeom prst="rect">
            <a:avLst/>
          </a:prstGeom>
          <a:solidFill>
            <a:srgbClr val="FF795C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4" name="BlokTextu 23">
            <a:extLst>
              <a:ext uri="{FF2B5EF4-FFF2-40B4-BE49-F238E27FC236}">
                <a16:creationId xmlns:a16="http://schemas.microsoft.com/office/drawing/2014/main" id="{2BE42453-38D5-4FA6-B2C5-51EEFA3EF46E}"/>
              </a:ext>
            </a:extLst>
          </p:cNvPr>
          <p:cNvSpPr txBox="1"/>
          <p:nvPr/>
        </p:nvSpPr>
        <p:spPr>
          <a:xfrm>
            <a:off x="6718300" y="4216400"/>
            <a:ext cx="1371600" cy="2540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ATRIBÚT</a:t>
            </a:r>
          </a:p>
        </p:txBody>
      </p:sp>
      <p:sp>
        <p:nvSpPr>
          <p:cNvPr id="25" name="BlokTextu 24">
            <a:extLst>
              <a:ext uri="{FF2B5EF4-FFF2-40B4-BE49-F238E27FC236}">
                <a16:creationId xmlns:a16="http://schemas.microsoft.com/office/drawing/2014/main" id="{1CFDFC21-EEA8-4A1A-BF58-0499C8657A9D}"/>
              </a:ext>
            </a:extLst>
          </p:cNvPr>
          <p:cNvSpPr txBox="1"/>
          <p:nvPr/>
        </p:nvSpPr>
        <p:spPr>
          <a:xfrm>
            <a:off x="6718300" y="4521200"/>
            <a:ext cx="3302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300" b="1">
                <a:solidFill>
                  <a:srgbClr val="FF795C"/>
                </a:solidFill>
                <a:latin typeface="Calibri"/>
                <a:ea typeface="Calibri"/>
                <a:cs typeface="Calibri"/>
              </a:rPr>
              <a:t>?</a:t>
            </a:r>
          </a:p>
        </p:txBody>
      </p:sp>
      <p:sp>
        <p:nvSpPr>
          <p:cNvPr id="26" name="BlokTextu 25">
            <a:extLst>
              <a:ext uri="{FF2B5EF4-FFF2-40B4-BE49-F238E27FC236}">
                <a16:creationId xmlns:a16="http://schemas.microsoft.com/office/drawing/2014/main" id="{B0B711E8-F29F-47CD-A0CE-C7D25C39DBB2}"/>
              </a:ext>
            </a:extLst>
          </p:cNvPr>
          <p:cNvSpPr txBox="1"/>
          <p:nvPr/>
        </p:nvSpPr>
        <p:spPr>
          <a:xfrm>
            <a:off x="7124700" y="4546600"/>
            <a:ext cx="9779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050">
                <a:solidFill>
                  <a:srgbClr val="D8E7F0"/>
                </a:solidFill>
                <a:latin typeface="Calibri"/>
                <a:ea typeface="Calibri"/>
                <a:cs typeface="Calibri"/>
              </a:rPr>
              <a:t>chýba</a:t>
            </a:r>
          </a:p>
        </p:txBody>
      </p:sp>
      <p:sp>
        <p:nvSpPr>
          <p:cNvPr id="27" name="Obdĺžnik: zaoblené rohy 26">
            <a:extLst>
              <a:ext uri="{FF2B5EF4-FFF2-40B4-BE49-F238E27FC236}">
                <a16:creationId xmlns:a16="http://schemas.microsoft.com/office/drawing/2014/main" id="{B4FF12DE-A515-4DF1-87AF-90CFE8DC2468}"/>
              </a:ext>
            </a:extLst>
          </p:cNvPr>
          <p:cNvSpPr/>
          <p:nvPr/>
        </p:nvSpPr>
        <p:spPr>
          <a:xfrm>
            <a:off x="8509000" y="4064000"/>
            <a:ext cx="1701800" cy="10414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8" name="Obdĺžnik 27">
            <a:extLst>
              <a:ext uri="{FF2B5EF4-FFF2-40B4-BE49-F238E27FC236}">
                <a16:creationId xmlns:a16="http://schemas.microsoft.com/office/drawing/2014/main" id="{E8E3DB9D-262A-44BC-8089-0F4B18A006C5}"/>
              </a:ext>
            </a:extLst>
          </p:cNvPr>
          <p:cNvSpPr/>
          <p:nvPr/>
        </p:nvSpPr>
        <p:spPr>
          <a:xfrm>
            <a:off x="8509000" y="4064000"/>
            <a:ext cx="1701800" cy="63500"/>
          </a:xfrm>
          <a:prstGeom prst="rect">
            <a:avLst/>
          </a:prstGeom>
          <a:solidFill>
            <a:srgbClr val="FF795C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9" name="BlokTextu 28">
            <a:extLst>
              <a:ext uri="{FF2B5EF4-FFF2-40B4-BE49-F238E27FC236}">
                <a16:creationId xmlns:a16="http://schemas.microsoft.com/office/drawing/2014/main" id="{787C7010-33A5-49EA-AB9A-C5EE1C11E6ED}"/>
              </a:ext>
            </a:extLst>
          </p:cNvPr>
          <p:cNvSpPr txBox="1"/>
          <p:nvPr/>
        </p:nvSpPr>
        <p:spPr>
          <a:xfrm>
            <a:off x="8674100" y="4216400"/>
            <a:ext cx="1371600" cy="2540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TÓN</a:t>
            </a:r>
          </a:p>
        </p:txBody>
      </p:sp>
      <p:sp>
        <p:nvSpPr>
          <p:cNvPr id="30" name="BlokTextu 29">
            <a:extLst>
              <a:ext uri="{FF2B5EF4-FFF2-40B4-BE49-F238E27FC236}">
                <a16:creationId xmlns:a16="http://schemas.microsoft.com/office/drawing/2014/main" id="{E3514451-756C-47C5-A459-92080506AF77}"/>
              </a:ext>
            </a:extLst>
          </p:cNvPr>
          <p:cNvSpPr txBox="1"/>
          <p:nvPr/>
        </p:nvSpPr>
        <p:spPr>
          <a:xfrm>
            <a:off x="8674100" y="4521200"/>
            <a:ext cx="3302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2300" b="1">
                <a:solidFill>
                  <a:srgbClr val="FF795C"/>
                </a:solidFill>
                <a:latin typeface="Calibri"/>
                <a:ea typeface="Calibri"/>
                <a:cs typeface="Calibri"/>
              </a:rPr>
              <a:t>?</a:t>
            </a:r>
          </a:p>
        </p:txBody>
      </p:sp>
      <p:sp>
        <p:nvSpPr>
          <p:cNvPr id="31" name="BlokTextu 30">
            <a:extLst>
              <a:ext uri="{FF2B5EF4-FFF2-40B4-BE49-F238E27FC236}">
                <a16:creationId xmlns:a16="http://schemas.microsoft.com/office/drawing/2014/main" id="{CA0C0B22-717B-4C07-B25C-7B89AD7C69D0}"/>
              </a:ext>
            </a:extLst>
          </p:cNvPr>
          <p:cNvSpPr txBox="1"/>
          <p:nvPr/>
        </p:nvSpPr>
        <p:spPr>
          <a:xfrm>
            <a:off x="9080500" y="4546600"/>
            <a:ext cx="977900" cy="342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050">
                <a:solidFill>
                  <a:srgbClr val="D8E7F0"/>
                </a:solidFill>
                <a:latin typeface="Calibri"/>
                <a:ea typeface="Calibri"/>
                <a:cs typeface="Calibri"/>
              </a:rPr>
              <a:t>chýba</a:t>
            </a:r>
          </a:p>
        </p:txBody>
      </p:sp>
      <p:sp>
        <p:nvSpPr>
          <p:cNvPr id="32" name="Obdĺžnik 31">
            <a:extLst>
              <a:ext uri="{FF2B5EF4-FFF2-40B4-BE49-F238E27FC236}">
                <a16:creationId xmlns:a16="http://schemas.microsoft.com/office/drawing/2014/main" id="{C05711EE-B96A-4B01-AE7D-072DC0A72617}"/>
              </a:ext>
            </a:extLst>
          </p:cNvPr>
          <p:cNvSpPr/>
          <p:nvPr/>
        </p:nvSpPr>
        <p:spPr>
          <a:xfrm>
            <a:off x="685800" y="5372100"/>
            <a:ext cx="9525000" cy="571500"/>
          </a:xfrm>
          <a:prstGeom prst="rect">
            <a:avLst/>
          </a:prstGeom>
          <a:solidFill>
            <a:srgbClr val="0D1D33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33" name="Obdĺžnik 32">
            <a:extLst>
              <a:ext uri="{FF2B5EF4-FFF2-40B4-BE49-F238E27FC236}">
                <a16:creationId xmlns:a16="http://schemas.microsoft.com/office/drawing/2014/main" id="{748DF9DB-124D-402B-A524-9D80E0BCFD22}"/>
              </a:ext>
            </a:extLst>
          </p:cNvPr>
          <p:cNvSpPr/>
          <p:nvPr/>
        </p:nvSpPr>
        <p:spPr>
          <a:xfrm>
            <a:off x="685800" y="5372100"/>
            <a:ext cx="88900" cy="571500"/>
          </a:xfrm>
          <a:prstGeom prst="rect">
            <a:avLst/>
          </a:prstGeom>
          <a:solidFill>
            <a:srgbClr val="FF795C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34" name="BlokTextu 33">
            <a:extLst>
              <a:ext uri="{FF2B5EF4-FFF2-40B4-BE49-F238E27FC236}">
                <a16:creationId xmlns:a16="http://schemas.microsoft.com/office/drawing/2014/main" id="{41751624-9C54-4526-B792-0E72B9089E71}"/>
              </a:ext>
            </a:extLst>
          </p:cNvPr>
          <p:cNvSpPr txBox="1"/>
          <p:nvPr/>
        </p:nvSpPr>
        <p:spPr>
          <a:xfrm>
            <a:off x="965200" y="5486400"/>
            <a:ext cx="1168400" cy="3175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250" b="1">
                <a:solidFill>
                  <a:srgbClr val="FF795C"/>
                </a:solidFill>
                <a:latin typeface="Calibri"/>
                <a:ea typeface="Calibri"/>
                <a:cs typeface="Calibri"/>
              </a:rPr>
              <a:t>VÝSLEDOK</a:t>
            </a:r>
          </a:p>
        </p:txBody>
      </p:sp>
      <p:sp>
        <p:nvSpPr>
          <p:cNvPr id="35" name="BlokTextu 34">
            <a:extLst>
              <a:ext uri="{FF2B5EF4-FFF2-40B4-BE49-F238E27FC236}">
                <a16:creationId xmlns:a16="http://schemas.microsoft.com/office/drawing/2014/main" id="{9C065714-FC2C-4593-AC86-FAE4CF3FEB64}"/>
              </a:ext>
            </a:extLst>
          </p:cNvPr>
          <p:cNvSpPr txBox="1"/>
          <p:nvPr/>
        </p:nvSpPr>
        <p:spPr>
          <a:xfrm>
            <a:off x="2171700" y="5486400"/>
            <a:ext cx="7683500" cy="3175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5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všeobecná odpoveď, ktorá nemusí trafiť publikum ani účel</a:t>
            </a:r>
          </a:p>
        </p:txBody>
      </p:sp>
    </p:spTree>
    <p:extLst>
      <p:ext uri="{BB962C8B-B14F-4D97-AF65-F5344CB8AC3E}">
        <p14:creationId xmlns:p14="http://schemas.microsoft.com/office/powerpoint/2010/main" val="3991964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40AED-7E40-DBC7-DBB3-7A0FB190D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9BDA8F-296A-C341-926A-BDA94B5D7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Pravidlá </a:t>
            </a:r>
            <a:r>
              <a:rPr lang="sk-SK" dirty="0" err="1"/>
              <a:t>promptingu</a:t>
            </a:r>
            <a:r>
              <a:rPr lang="sk-SK" dirty="0"/>
              <a:t> – Dobrý </a:t>
            </a:r>
            <a:r>
              <a:rPr lang="sk-SK" dirty="0" err="1"/>
              <a:t>prompt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E97F4DA-799E-367D-86BF-B17312EBD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2159000"/>
          </a:xfrm>
        </p:spPr>
        <p:txBody>
          <a:bodyPr/>
          <a:lstStyle/>
          <a:p>
            <a:pPr algn="just"/>
            <a:r>
              <a:rPr lang="sk-SK" dirty="0"/>
              <a:t>Konaj ako špecialista na PR. Napíš pútavú a krátku pozvánku na hosťovskú prednášku o </a:t>
            </a:r>
            <a:r>
              <a:rPr lang="sk-SK" dirty="0" err="1"/>
              <a:t>kyberbezpečnosti</a:t>
            </a:r>
            <a:r>
              <a:rPr lang="sk-SK" dirty="0"/>
              <a:t> v školstve. Cieľovou skupinou sú učitelia základných škôl. Zvýrazni, že sa naučia chrániť svoje maily pred útokmi. Výstup formátuj do 3 krátkych odsekov, použi priateľský tón a na záver pridaj zoznam 3 hlavných bodov prednášky v odrážkach.</a:t>
            </a:r>
          </a:p>
        </p:txBody>
      </p:sp>
      <p:sp>
        <p:nvSpPr>
          <p:cNvPr id="4" name="Obdĺžnik 3">
            <a:extLst>
              <a:ext uri="{FF2B5EF4-FFF2-40B4-BE49-F238E27FC236}">
                <a16:creationId xmlns:a16="http://schemas.microsoft.com/office/drawing/2014/main" id="{14D6EE98-5D6B-4349-8D64-2A25DF2E41B7}"/>
              </a:ext>
            </a:extLst>
          </p:cNvPr>
          <p:cNvSpPr/>
          <p:nvPr/>
        </p:nvSpPr>
        <p:spPr>
          <a:xfrm>
            <a:off x="685800" y="4648200"/>
            <a:ext cx="76200" cy="228600"/>
          </a:xfrm>
          <a:prstGeom prst="rect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5" name="BlokTextu 4">
            <a:extLst>
              <a:ext uri="{FF2B5EF4-FFF2-40B4-BE49-F238E27FC236}">
                <a16:creationId xmlns:a16="http://schemas.microsoft.com/office/drawing/2014/main" id="{471A22D2-42DE-43C3-B29D-83201E0D4C5E}"/>
              </a:ext>
            </a:extLst>
          </p:cNvPr>
          <p:cNvSpPr txBox="1"/>
          <p:nvPr/>
        </p:nvSpPr>
        <p:spPr>
          <a:xfrm>
            <a:off x="863600" y="4584700"/>
            <a:ext cx="3619500" cy="3302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ANATÓMIA DOBRÉHO PROMPTU</a:t>
            </a:r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921A89E4-BD1F-4F4C-BCE5-76BCC12D2D65}"/>
              </a:ext>
            </a:extLst>
          </p:cNvPr>
          <p:cNvSpPr/>
          <p:nvPr/>
        </p:nvSpPr>
        <p:spPr>
          <a:xfrm>
            <a:off x="4597400" y="4749800"/>
            <a:ext cx="5613400" cy="25400"/>
          </a:xfrm>
          <a:prstGeom prst="rect">
            <a:avLst/>
          </a:prstGeom>
          <a:solidFill>
            <a:srgbClr val="4F7895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7" name="Obdĺžnik: zaoblené rohy 6">
            <a:extLst>
              <a:ext uri="{FF2B5EF4-FFF2-40B4-BE49-F238E27FC236}">
                <a16:creationId xmlns:a16="http://schemas.microsoft.com/office/drawing/2014/main" id="{7281392B-BF30-4669-ABE7-AB493D895C95}"/>
              </a:ext>
            </a:extLst>
          </p:cNvPr>
          <p:cNvSpPr/>
          <p:nvPr/>
        </p:nvSpPr>
        <p:spPr>
          <a:xfrm>
            <a:off x="685800" y="5041900"/>
            <a:ext cx="1701800" cy="10922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4C084D91-80F6-40A5-BE9F-CC5DE605A07F}"/>
              </a:ext>
            </a:extLst>
          </p:cNvPr>
          <p:cNvSpPr/>
          <p:nvPr/>
        </p:nvSpPr>
        <p:spPr>
          <a:xfrm>
            <a:off x="685800" y="5041900"/>
            <a:ext cx="1701800" cy="63500"/>
          </a:xfrm>
          <a:prstGeom prst="rect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9" name="BlokTextu 8">
            <a:extLst>
              <a:ext uri="{FF2B5EF4-FFF2-40B4-BE49-F238E27FC236}">
                <a16:creationId xmlns:a16="http://schemas.microsoft.com/office/drawing/2014/main" id="{B0706A6D-D1B5-46D3-8DAB-4DEE3E5F205E}"/>
              </a:ext>
            </a:extLst>
          </p:cNvPr>
          <p:cNvSpPr txBox="1"/>
          <p:nvPr/>
        </p:nvSpPr>
        <p:spPr>
          <a:xfrm>
            <a:off x="850900" y="5207000"/>
            <a:ext cx="1371600" cy="2413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ROLA</a:t>
            </a:r>
          </a:p>
        </p:txBody>
      </p:sp>
      <p:sp>
        <p:nvSpPr>
          <p:cNvPr id="10" name="BlokTextu 9">
            <a:extLst>
              <a:ext uri="{FF2B5EF4-FFF2-40B4-BE49-F238E27FC236}">
                <a16:creationId xmlns:a16="http://schemas.microsoft.com/office/drawing/2014/main" id="{4210F0AB-23D8-4305-B571-76FAFCFC61A6}"/>
              </a:ext>
            </a:extLst>
          </p:cNvPr>
          <p:cNvSpPr txBox="1"/>
          <p:nvPr/>
        </p:nvSpPr>
        <p:spPr>
          <a:xfrm>
            <a:off x="850900" y="5537200"/>
            <a:ext cx="1371600" cy="431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>
                <a:solidFill>
                  <a:srgbClr val="CBEAF5"/>
                </a:solidFill>
                <a:latin typeface="Calibri"/>
                <a:ea typeface="Calibri"/>
                <a:cs typeface="Calibri"/>
              </a:rPr>
              <a:t>špecialista na PR</a:t>
            </a:r>
          </a:p>
        </p:txBody>
      </p:sp>
      <p:sp>
        <p:nvSpPr>
          <p:cNvPr id="11" name="Šípka: plochá 10">
            <a:extLst>
              <a:ext uri="{FF2B5EF4-FFF2-40B4-BE49-F238E27FC236}">
                <a16:creationId xmlns:a16="http://schemas.microsoft.com/office/drawing/2014/main" id="{731A6525-12D6-4341-8614-C28D71B20699}"/>
              </a:ext>
            </a:extLst>
          </p:cNvPr>
          <p:cNvSpPr/>
          <p:nvPr/>
        </p:nvSpPr>
        <p:spPr>
          <a:xfrm>
            <a:off x="2451100" y="5461000"/>
            <a:ext cx="127000" cy="254000"/>
          </a:xfrm>
          <a:prstGeom prst="chevron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>
              <a:solidFill>
                <a:schemeClr val="tx1"/>
              </a:solidFill>
            </a:endParaRPr>
          </a:p>
        </p:txBody>
      </p:sp>
      <p:sp>
        <p:nvSpPr>
          <p:cNvPr id="12" name="Obdĺžnik: zaoblené rohy 11">
            <a:extLst>
              <a:ext uri="{FF2B5EF4-FFF2-40B4-BE49-F238E27FC236}">
                <a16:creationId xmlns:a16="http://schemas.microsoft.com/office/drawing/2014/main" id="{830CAD14-35D0-4313-A5FC-9ED73795634A}"/>
              </a:ext>
            </a:extLst>
          </p:cNvPr>
          <p:cNvSpPr/>
          <p:nvPr/>
        </p:nvSpPr>
        <p:spPr>
          <a:xfrm>
            <a:off x="2641600" y="5041900"/>
            <a:ext cx="1701800" cy="10922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3" name="Obdĺžnik 12">
            <a:extLst>
              <a:ext uri="{FF2B5EF4-FFF2-40B4-BE49-F238E27FC236}">
                <a16:creationId xmlns:a16="http://schemas.microsoft.com/office/drawing/2014/main" id="{E1E7DB4E-3EC2-4F64-BB11-9FEAF1E17AD2}"/>
              </a:ext>
            </a:extLst>
          </p:cNvPr>
          <p:cNvSpPr/>
          <p:nvPr/>
        </p:nvSpPr>
        <p:spPr>
          <a:xfrm>
            <a:off x="2641600" y="5041900"/>
            <a:ext cx="1701800" cy="63500"/>
          </a:xfrm>
          <a:prstGeom prst="rect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4" name="BlokTextu 13">
            <a:extLst>
              <a:ext uri="{FF2B5EF4-FFF2-40B4-BE49-F238E27FC236}">
                <a16:creationId xmlns:a16="http://schemas.microsoft.com/office/drawing/2014/main" id="{E1660B40-9562-4654-8A5A-BBD64DBB19C0}"/>
              </a:ext>
            </a:extLst>
          </p:cNvPr>
          <p:cNvSpPr txBox="1"/>
          <p:nvPr/>
        </p:nvSpPr>
        <p:spPr>
          <a:xfrm>
            <a:off x="2806700" y="5207000"/>
            <a:ext cx="1371600" cy="2413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ÚLOHA</a:t>
            </a:r>
          </a:p>
        </p:txBody>
      </p:sp>
      <p:sp>
        <p:nvSpPr>
          <p:cNvPr id="15" name="BlokTextu 14">
            <a:extLst>
              <a:ext uri="{FF2B5EF4-FFF2-40B4-BE49-F238E27FC236}">
                <a16:creationId xmlns:a16="http://schemas.microsoft.com/office/drawing/2014/main" id="{C1D4E065-65AD-46F8-894D-98CB6E0EC922}"/>
              </a:ext>
            </a:extLst>
          </p:cNvPr>
          <p:cNvSpPr txBox="1"/>
          <p:nvPr/>
        </p:nvSpPr>
        <p:spPr>
          <a:xfrm>
            <a:off x="2806700" y="5537200"/>
            <a:ext cx="1371600" cy="431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>
                <a:solidFill>
                  <a:srgbClr val="CBEAF5"/>
                </a:solidFill>
                <a:latin typeface="Calibri"/>
                <a:ea typeface="Calibri"/>
                <a:cs typeface="Calibri"/>
              </a:rPr>
              <a:t>napíš pozvánku</a:t>
            </a:r>
          </a:p>
        </p:txBody>
      </p:sp>
      <p:sp>
        <p:nvSpPr>
          <p:cNvPr id="16" name="Šípka: plochá 15">
            <a:extLst>
              <a:ext uri="{FF2B5EF4-FFF2-40B4-BE49-F238E27FC236}">
                <a16:creationId xmlns:a16="http://schemas.microsoft.com/office/drawing/2014/main" id="{FC914734-4166-41B3-969D-E67D15C9D3A8}"/>
              </a:ext>
            </a:extLst>
          </p:cNvPr>
          <p:cNvSpPr/>
          <p:nvPr/>
        </p:nvSpPr>
        <p:spPr>
          <a:xfrm>
            <a:off x="4406900" y="5461000"/>
            <a:ext cx="127000" cy="254000"/>
          </a:xfrm>
          <a:prstGeom prst="chevron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>
              <a:solidFill>
                <a:schemeClr val="tx1"/>
              </a:solidFill>
            </a:endParaRPr>
          </a:p>
        </p:txBody>
      </p:sp>
      <p:sp>
        <p:nvSpPr>
          <p:cNvPr id="17" name="Obdĺžnik: zaoblené rohy 16">
            <a:extLst>
              <a:ext uri="{FF2B5EF4-FFF2-40B4-BE49-F238E27FC236}">
                <a16:creationId xmlns:a16="http://schemas.microsoft.com/office/drawing/2014/main" id="{D173F49F-FC47-4E6D-B9FD-4599DF6C0B20}"/>
              </a:ext>
            </a:extLst>
          </p:cNvPr>
          <p:cNvSpPr/>
          <p:nvPr/>
        </p:nvSpPr>
        <p:spPr>
          <a:xfrm>
            <a:off x="4597400" y="5041900"/>
            <a:ext cx="1701800" cy="10922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8" name="Obdĺžnik 17">
            <a:extLst>
              <a:ext uri="{FF2B5EF4-FFF2-40B4-BE49-F238E27FC236}">
                <a16:creationId xmlns:a16="http://schemas.microsoft.com/office/drawing/2014/main" id="{F4A76716-0019-40F9-B4A1-D0ADAF1D2FEF}"/>
              </a:ext>
            </a:extLst>
          </p:cNvPr>
          <p:cNvSpPr/>
          <p:nvPr/>
        </p:nvSpPr>
        <p:spPr>
          <a:xfrm>
            <a:off x="4597400" y="5041900"/>
            <a:ext cx="1701800" cy="63500"/>
          </a:xfrm>
          <a:prstGeom prst="rect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19" name="BlokTextu 18">
            <a:extLst>
              <a:ext uri="{FF2B5EF4-FFF2-40B4-BE49-F238E27FC236}">
                <a16:creationId xmlns:a16="http://schemas.microsoft.com/office/drawing/2014/main" id="{06C6CB01-1335-4962-8D55-032E29BAA589}"/>
              </a:ext>
            </a:extLst>
          </p:cNvPr>
          <p:cNvSpPr txBox="1"/>
          <p:nvPr/>
        </p:nvSpPr>
        <p:spPr>
          <a:xfrm>
            <a:off x="4762500" y="5207000"/>
            <a:ext cx="1371600" cy="2413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KONTEXT</a:t>
            </a:r>
          </a:p>
        </p:txBody>
      </p:sp>
      <p:sp>
        <p:nvSpPr>
          <p:cNvPr id="20" name="BlokTextu 19">
            <a:extLst>
              <a:ext uri="{FF2B5EF4-FFF2-40B4-BE49-F238E27FC236}">
                <a16:creationId xmlns:a16="http://schemas.microsoft.com/office/drawing/2014/main" id="{BB8DEFC2-9EF9-45DD-8D70-191AEABD389A}"/>
              </a:ext>
            </a:extLst>
          </p:cNvPr>
          <p:cNvSpPr txBox="1"/>
          <p:nvPr/>
        </p:nvSpPr>
        <p:spPr>
          <a:xfrm>
            <a:off x="4762500" y="5537200"/>
            <a:ext cx="1371600" cy="431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>
                <a:solidFill>
                  <a:srgbClr val="CBEAF5"/>
                </a:solidFill>
                <a:latin typeface="Calibri"/>
                <a:ea typeface="Calibri"/>
                <a:cs typeface="Calibri"/>
              </a:rPr>
              <a:t>učitelia ZŠ</a:t>
            </a:r>
          </a:p>
        </p:txBody>
      </p:sp>
      <p:sp>
        <p:nvSpPr>
          <p:cNvPr id="21" name="Šípka: plochá 20">
            <a:extLst>
              <a:ext uri="{FF2B5EF4-FFF2-40B4-BE49-F238E27FC236}">
                <a16:creationId xmlns:a16="http://schemas.microsoft.com/office/drawing/2014/main" id="{F4E93F19-97F4-4EEE-A761-39F9134B534B}"/>
              </a:ext>
            </a:extLst>
          </p:cNvPr>
          <p:cNvSpPr/>
          <p:nvPr/>
        </p:nvSpPr>
        <p:spPr>
          <a:xfrm>
            <a:off x="6362700" y="5461000"/>
            <a:ext cx="127000" cy="254000"/>
          </a:xfrm>
          <a:prstGeom prst="chevron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>
              <a:solidFill>
                <a:schemeClr val="tx1"/>
              </a:solidFill>
            </a:endParaRPr>
          </a:p>
        </p:txBody>
      </p:sp>
      <p:sp>
        <p:nvSpPr>
          <p:cNvPr id="22" name="Obdĺžnik: zaoblené rohy 21">
            <a:extLst>
              <a:ext uri="{FF2B5EF4-FFF2-40B4-BE49-F238E27FC236}">
                <a16:creationId xmlns:a16="http://schemas.microsoft.com/office/drawing/2014/main" id="{A7964646-4D63-4E45-986B-72187CB89ACF}"/>
              </a:ext>
            </a:extLst>
          </p:cNvPr>
          <p:cNvSpPr/>
          <p:nvPr/>
        </p:nvSpPr>
        <p:spPr>
          <a:xfrm>
            <a:off x="6553200" y="5041900"/>
            <a:ext cx="1701800" cy="10922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3" name="Obdĺžnik 22">
            <a:extLst>
              <a:ext uri="{FF2B5EF4-FFF2-40B4-BE49-F238E27FC236}">
                <a16:creationId xmlns:a16="http://schemas.microsoft.com/office/drawing/2014/main" id="{12FFC6FB-45E8-4D4B-B953-0BEAC97CE023}"/>
              </a:ext>
            </a:extLst>
          </p:cNvPr>
          <p:cNvSpPr/>
          <p:nvPr/>
        </p:nvSpPr>
        <p:spPr>
          <a:xfrm>
            <a:off x="6553200" y="5041900"/>
            <a:ext cx="1701800" cy="63500"/>
          </a:xfrm>
          <a:prstGeom prst="rect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4" name="BlokTextu 23">
            <a:extLst>
              <a:ext uri="{FF2B5EF4-FFF2-40B4-BE49-F238E27FC236}">
                <a16:creationId xmlns:a16="http://schemas.microsoft.com/office/drawing/2014/main" id="{571052A1-0310-43F8-98DE-1C9624A78FF9}"/>
              </a:ext>
            </a:extLst>
          </p:cNvPr>
          <p:cNvSpPr txBox="1"/>
          <p:nvPr/>
        </p:nvSpPr>
        <p:spPr>
          <a:xfrm>
            <a:off x="6718299" y="5207000"/>
            <a:ext cx="1459261" cy="2413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ATRIBÚT/FORMÁT</a:t>
            </a:r>
          </a:p>
        </p:txBody>
      </p:sp>
      <p:sp>
        <p:nvSpPr>
          <p:cNvPr id="25" name="BlokTextu 24">
            <a:extLst>
              <a:ext uri="{FF2B5EF4-FFF2-40B4-BE49-F238E27FC236}">
                <a16:creationId xmlns:a16="http://schemas.microsoft.com/office/drawing/2014/main" id="{766B6A58-D2F7-41EB-A5B5-BAF0B40A64C5}"/>
              </a:ext>
            </a:extLst>
          </p:cNvPr>
          <p:cNvSpPr txBox="1"/>
          <p:nvPr/>
        </p:nvSpPr>
        <p:spPr>
          <a:xfrm>
            <a:off x="6718300" y="5537200"/>
            <a:ext cx="1371600" cy="431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>
                <a:solidFill>
                  <a:srgbClr val="CBEAF5"/>
                </a:solidFill>
                <a:latin typeface="Calibri"/>
                <a:ea typeface="Calibri"/>
                <a:cs typeface="Calibri"/>
              </a:rPr>
              <a:t>3 odseky + 3 body</a:t>
            </a:r>
          </a:p>
        </p:txBody>
      </p:sp>
      <p:sp>
        <p:nvSpPr>
          <p:cNvPr id="26" name="Šípka: plochá 25">
            <a:extLst>
              <a:ext uri="{FF2B5EF4-FFF2-40B4-BE49-F238E27FC236}">
                <a16:creationId xmlns:a16="http://schemas.microsoft.com/office/drawing/2014/main" id="{91047247-1ED8-4A4C-8171-F386513AEFE9}"/>
              </a:ext>
            </a:extLst>
          </p:cNvPr>
          <p:cNvSpPr/>
          <p:nvPr/>
        </p:nvSpPr>
        <p:spPr>
          <a:xfrm>
            <a:off x="8318500" y="5461000"/>
            <a:ext cx="127000" cy="254000"/>
          </a:xfrm>
          <a:prstGeom prst="chevron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>
              <a:solidFill>
                <a:schemeClr val="tx1"/>
              </a:solidFill>
            </a:endParaRPr>
          </a:p>
        </p:txBody>
      </p:sp>
      <p:sp>
        <p:nvSpPr>
          <p:cNvPr id="27" name="Obdĺžnik: zaoblené rohy 26">
            <a:extLst>
              <a:ext uri="{FF2B5EF4-FFF2-40B4-BE49-F238E27FC236}">
                <a16:creationId xmlns:a16="http://schemas.microsoft.com/office/drawing/2014/main" id="{00B1F7B1-9D64-43AA-92D6-6FB21B312CB4}"/>
              </a:ext>
            </a:extLst>
          </p:cNvPr>
          <p:cNvSpPr/>
          <p:nvPr/>
        </p:nvSpPr>
        <p:spPr>
          <a:xfrm>
            <a:off x="8509000" y="5041900"/>
            <a:ext cx="1701800" cy="1092200"/>
          </a:xfrm>
          <a:prstGeom prst="roundRect">
            <a:avLst/>
          </a:prstGeom>
          <a:solidFill>
            <a:srgbClr val="132640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8" name="Obdĺžnik 27">
            <a:extLst>
              <a:ext uri="{FF2B5EF4-FFF2-40B4-BE49-F238E27FC236}">
                <a16:creationId xmlns:a16="http://schemas.microsoft.com/office/drawing/2014/main" id="{D3CB9EA3-C78F-4975-AD84-86875667BCF0}"/>
              </a:ext>
            </a:extLst>
          </p:cNvPr>
          <p:cNvSpPr/>
          <p:nvPr/>
        </p:nvSpPr>
        <p:spPr>
          <a:xfrm>
            <a:off x="8509000" y="5041900"/>
            <a:ext cx="1701800" cy="63500"/>
          </a:xfrm>
          <a:prstGeom prst="rect">
            <a:avLst/>
          </a:prstGeom>
          <a:solidFill>
            <a:srgbClr val="20B8E6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sk-SK"/>
          </a:p>
        </p:txBody>
      </p:sp>
      <p:sp>
        <p:nvSpPr>
          <p:cNvPr id="29" name="BlokTextu 28">
            <a:extLst>
              <a:ext uri="{FF2B5EF4-FFF2-40B4-BE49-F238E27FC236}">
                <a16:creationId xmlns:a16="http://schemas.microsoft.com/office/drawing/2014/main" id="{6A2335A7-BE5E-4670-B701-6132F20D43EF}"/>
              </a:ext>
            </a:extLst>
          </p:cNvPr>
          <p:cNvSpPr txBox="1"/>
          <p:nvPr/>
        </p:nvSpPr>
        <p:spPr>
          <a:xfrm>
            <a:off x="8674100" y="5207000"/>
            <a:ext cx="1371600" cy="2413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3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TÓN</a:t>
            </a:r>
          </a:p>
        </p:txBody>
      </p:sp>
      <p:sp>
        <p:nvSpPr>
          <p:cNvPr id="30" name="BlokTextu 29">
            <a:extLst>
              <a:ext uri="{FF2B5EF4-FFF2-40B4-BE49-F238E27FC236}">
                <a16:creationId xmlns:a16="http://schemas.microsoft.com/office/drawing/2014/main" id="{65104A6B-276A-4696-A2EE-46D03B21EF46}"/>
              </a:ext>
            </a:extLst>
          </p:cNvPr>
          <p:cNvSpPr txBox="1"/>
          <p:nvPr/>
        </p:nvSpPr>
        <p:spPr>
          <a:xfrm>
            <a:off x="8674100" y="5537200"/>
            <a:ext cx="1371600" cy="4318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sk-SK" sz="1150">
                <a:solidFill>
                  <a:srgbClr val="CBEAF5"/>
                </a:solidFill>
                <a:latin typeface="Calibri"/>
                <a:ea typeface="Calibri"/>
                <a:cs typeface="Calibri"/>
              </a:rPr>
              <a:t>priateľský a pútavý</a:t>
            </a:r>
          </a:p>
        </p:txBody>
      </p:sp>
    </p:spTree>
    <p:extLst>
      <p:ext uri="{BB962C8B-B14F-4D97-AF65-F5344CB8AC3E}">
        <p14:creationId xmlns:p14="http://schemas.microsoft.com/office/powerpoint/2010/main" val="3736483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Unified Header Black"/>
          <p:cNvSpPr/>
          <p:nvPr/>
        </p:nvSpPr>
        <p:spPr>
          <a:xfrm>
            <a:off x="0" y="609600"/>
            <a:ext cx="10448925" cy="1371600"/>
          </a:xfrm>
          <a:prstGeom prst="rect">
            <a:avLst/>
          </a:prstGeom>
          <a:solidFill>
            <a:srgbClr val="24242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2" name="Unified Header Cyan"/>
          <p:cNvSpPr/>
          <p:nvPr/>
        </p:nvSpPr>
        <p:spPr>
          <a:xfrm>
            <a:off x="10582275" y="609600"/>
            <a:ext cx="1609725" cy="1371600"/>
          </a:xfrm>
          <a:prstGeom prst="rect">
            <a:avLst/>
          </a:prstGeom>
          <a:solidFill>
            <a:srgbClr val="26A9D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F3FE6E31-8D16-45B4-AA02-C1AB8E4763D9}"/>
              </a:ext>
            </a:extLst>
          </p:cNvPr>
          <p:cNvSpPr>
            <a:spLocks noGrp="1"/>
          </p:cNvSpPr>
          <p:nvPr/>
        </p:nvSpPr>
        <p:spPr>
          <a:xfrm>
            <a:off x="533400" y="1003300"/>
            <a:ext cx="9652000" cy="736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5000"/>
              </a:lnSpc>
              <a:buNone/>
              <a:defRPr sz="3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Pred použitím výstupu: POKOJ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6D0C6919-8983-41DC-B5EC-527F5E176676}"/>
              </a:ext>
            </a:extLst>
          </p:cNvPr>
          <p:cNvSpPr>
            <a:spLocks noGrp="1"/>
          </p:cNvSpPr>
          <p:nvPr/>
        </p:nvSpPr>
        <p:spPr>
          <a:xfrm>
            <a:off x="533400" y="2444750"/>
            <a:ext cx="571500" cy="571500"/>
          </a:xfrm>
          <a:prstGeom prst="ellipse">
            <a:avLst/>
          </a:prstGeom>
          <a:solidFill>
            <a:srgbClr val="1378BE"/>
          </a:solidFill>
          <a:ln w="0">
            <a:solidFill>
              <a:srgbClr val="1378BE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5" name="Obdĺžnik 4">
            <a:extLst>
              <a:ext uri="{FF2B5EF4-FFF2-40B4-BE49-F238E27FC236}">
                <a16:creationId xmlns:a16="http://schemas.microsoft.com/office/drawing/2014/main" id="{5B20B57B-4B7D-4B71-A9E5-DB9DF2EF96FD}"/>
              </a:ext>
            </a:extLst>
          </p:cNvPr>
          <p:cNvSpPr>
            <a:spLocks noGrp="1"/>
          </p:cNvSpPr>
          <p:nvPr/>
        </p:nvSpPr>
        <p:spPr>
          <a:xfrm>
            <a:off x="533400" y="2559050"/>
            <a:ext cx="571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9941"/>
          </a:bodyPr>
          <a:lstStyle/>
          <a:p>
            <a:pPr algn="ctr">
              <a:lnSpc>
                <a:spcPct val="105000"/>
              </a:lnSpc>
              <a:buNone/>
              <a:defRPr sz="20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</a:t>
            </a:r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4C67ED1B-027B-4261-8C49-484E4C2D42F7}"/>
              </a:ext>
            </a:extLst>
          </p:cNvPr>
          <p:cNvSpPr>
            <a:spLocks noGrp="1"/>
          </p:cNvSpPr>
          <p:nvPr/>
        </p:nvSpPr>
        <p:spPr>
          <a:xfrm>
            <a:off x="1314450" y="2425700"/>
            <a:ext cx="24765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Presnosť</a:t>
            </a: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EB47B9AF-5157-4E9F-B273-244070F53B93}"/>
              </a:ext>
            </a:extLst>
          </p:cNvPr>
          <p:cNvSpPr>
            <a:spLocks noGrp="1"/>
          </p:cNvSpPr>
          <p:nvPr/>
        </p:nvSpPr>
        <p:spPr>
          <a:xfrm>
            <a:off x="1314450" y="2863850"/>
            <a:ext cx="26670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65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mená · čísla · termíny · zdroje</a:t>
            </a:r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5EC585B5-805F-4AA8-A2A5-363B4FA93028}"/>
              </a:ext>
            </a:extLst>
          </p:cNvPr>
          <p:cNvSpPr>
            <a:spLocks noGrp="1"/>
          </p:cNvSpPr>
          <p:nvPr/>
        </p:nvSpPr>
        <p:spPr>
          <a:xfrm>
            <a:off x="4305300" y="2444750"/>
            <a:ext cx="571500" cy="571500"/>
          </a:xfrm>
          <a:prstGeom prst="ellipse">
            <a:avLst/>
          </a:prstGeom>
          <a:solidFill>
            <a:srgbClr val="1378BE"/>
          </a:solidFill>
          <a:ln w="0">
            <a:solidFill>
              <a:srgbClr val="1378BE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9" name="Obdĺžnik 8">
            <a:extLst>
              <a:ext uri="{FF2B5EF4-FFF2-40B4-BE49-F238E27FC236}">
                <a16:creationId xmlns:a16="http://schemas.microsoft.com/office/drawing/2014/main" id="{09390661-7F41-470F-A065-971478D05CD3}"/>
              </a:ext>
            </a:extLst>
          </p:cNvPr>
          <p:cNvSpPr>
            <a:spLocks noGrp="1"/>
          </p:cNvSpPr>
          <p:nvPr/>
        </p:nvSpPr>
        <p:spPr>
          <a:xfrm>
            <a:off x="4305300" y="2559050"/>
            <a:ext cx="571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9941"/>
          </a:bodyPr>
          <a:lstStyle/>
          <a:p>
            <a:pPr algn="ctr">
              <a:lnSpc>
                <a:spcPct val="105000"/>
              </a:lnSpc>
              <a:buNone/>
              <a:defRPr sz="20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</a:t>
            </a:r>
          </a:p>
        </p:txBody>
      </p:sp>
      <p:sp>
        <p:nvSpPr>
          <p:cNvPr id="10" name="Obdĺžnik 9">
            <a:extLst>
              <a:ext uri="{FF2B5EF4-FFF2-40B4-BE49-F238E27FC236}">
                <a16:creationId xmlns:a16="http://schemas.microsoft.com/office/drawing/2014/main" id="{CBB21664-F321-4FE6-8E76-B8A8848313B1}"/>
              </a:ext>
            </a:extLst>
          </p:cNvPr>
          <p:cNvSpPr>
            <a:spLocks noGrp="1"/>
          </p:cNvSpPr>
          <p:nvPr/>
        </p:nvSpPr>
        <p:spPr>
          <a:xfrm>
            <a:off x="5086350" y="2425700"/>
            <a:ext cx="24765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Ochrana</a:t>
            </a:r>
          </a:p>
        </p:txBody>
      </p:sp>
      <p:sp>
        <p:nvSpPr>
          <p:cNvPr id="11" name="Obdĺžnik 10">
            <a:extLst>
              <a:ext uri="{FF2B5EF4-FFF2-40B4-BE49-F238E27FC236}">
                <a16:creationId xmlns:a16="http://schemas.microsoft.com/office/drawing/2014/main" id="{D26DC559-3F55-4140-843F-860AF7E3DEAD}"/>
              </a:ext>
            </a:extLst>
          </p:cNvPr>
          <p:cNvSpPr>
            <a:spLocks noGrp="1"/>
          </p:cNvSpPr>
          <p:nvPr/>
        </p:nvSpPr>
        <p:spPr>
          <a:xfrm>
            <a:off x="5086350" y="2863850"/>
            <a:ext cx="26670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65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osobné a dôverné údaje</a:t>
            </a: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50C63DC8-D828-4D16-A2A4-6DEBEA1EC69C}"/>
              </a:ext>
            </a:extLst>
          </p:cNvPr>
          <p:cNvSpPr>
            <a:spLocks noGrp="1"/>
          </p:cNvSpPr>
          <p:nvPr/>
        </p:nvSpPr>
        <p:spPr>
          <a:xfrm>
            <a:off x="8077200" y="2444750"/>
            <a:ext cx="571500" cy="571500"/>
          </a:xfrm>
          <a:prstGeom prst="ellipse">
            <a:avLst/>
          </a:prstGeom>
          <a:solidFill>
            <a:srgbClr val="1378BE"/>
          </a:solidFill>
          <a:ln w="0">
            <a:solidFill>
              <a:srgbClr val="1378BE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13" name="Obdĺžnik 12">
            <a:extLst>
              <a:ext uri="{FF2B5EF4-FFF2-40B4-BE49-F238E27FC236}">
                <a16:creationId xmlns:a16="http://schemas.microsoft.com/office/drawing/2014/main" id="{283D42F1-F43B-4FBF-9E7A-083D66B3B8C0}"/>
              </a:ext>
            </a:extLst>
          </p:cNvPr>
          <p:cNvSpPr>
            <a:spLocks noGrp="1"/>
          </p:cNvSpPr>
          <p:nvPr/>
        </p:nvSpPr>
        <p:spPr>
          <a:xfrm>
            <a:off x="8077200" y="2559050"/>
            <a:ext cx="571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9941"/>
          </a:bodyPr>
          <a:lstStyle/>
          <a:p>
            <a:pPr algn="ctr">
              <a:lnSpc>
                <a:spcPct val="105000"/>
              </a:lnSpc>
              <a:buNone/>
              <a:defRPr sz="20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K</a:t>
            </a:r>
          </a:p>
        </p:txBody>
      </p:sp>
      <p:sp>
        <p:nvSpPr>
          <p:cNvPr id="14" name="Obdĺžnik 13">
            <a:extLst>
              <a:ext uri="{FF2B5EF4-FFF2-40B4-BE49-F238E27FC236}">
                <a16:creationId xmlns:a16="http://schemas.microsoft.com/office/drawing/2014/main" id="{53F2F66C-2594-4BCD-8DB0-C2F8AA8B4365}"/>
              </a:ext>
            </a:extLst>
          </p:cNvPr>
          <p:cNvSpPr>
            <a:spLocks noGrp="1"/>
          </p:cNvSpPr>
          <p:nvPr/>
        </p:nvSpPr>
        <p:spPr>
          <a:xfrm>
            <a:off x="8858250" y="2425700"/>
            <a:ext cx="24765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Kontext</a:t>
            </a:r>
          </a:p>
        </p:txBody>
      </p:sp>
      <p:sp>
        <p:nvSpPr>
          <p:cNvPr id="15" name="Obdĺžnik 14">
            <a:extLst>
              <a:ext uri="{FF2B5EF4-FFF2-40B4-BE49-F238E27FC236}">
                <a16:creationId xmlns:a16="http://schemas.microsoft.com/office/drawing/2014/main" id="{0F2BE51A-23D0-4C95-8F32-511EF2872FAC}"/>
              </a:ext>
            </a:extLst>
          </p:cNvPr>
          <p:cNvSpPr>
            <a:spLocks noGrp="1"/>
          </p:cNvSpPr>
          <p:nvPr/>
        </p:nvSpPr>
        <p:spPr>
          <a:xfrm>
            <a:off x="8858250" y="2863850"/>
            <a:ext cx="26670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65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publikum · účel · tón</a:t>
            </a:r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5690B39B-02B9-4FD4-A4F5-EF8AE857C040}"/>
              </a:ext>
            </a:extLst>
          </p:cNvPr>
          <p:cNvSpPr>
            <a:spLocks noGrp="1"/>
          </p:cNvSpPr>
          <p:nvPr/>
        </p:nvSpPr>
        <p:spPr>
          <a:xfrm>
            <a:off x="2419350" y="4178300"/>
            <a:ext cx="571500" cy="571500"/>
          </a:xfrm>
          <a:prstGeom prst="ellipse">
            <a:avLst/>
          </a:prstGeom>
          <a:solidFill>
            <a:srgbClr val="1378BE"/>
          </a:solidFill>
          <a:ln w="0">
            <a:solidFill>
              <a:srgbClr val="1378BE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17" name="Obdĺžnik 16">
            <a:extLst>
              <a:ext uri="{FF2B5EF4-FFF2-40B4-BE49-F238E27FC236}">
                <a16:creationId xmlns:a16="http://schemas.microsoft.com/office/drawing/2014/main" id="{F5E92461-640F-4A19-BADF-223912A90AF9}"/>
              </a:ext>
            </a:extLst>
          </p:cNvPr>
          <p:cNvSpPr>
            <a:spLocks noGrp="1"/>
          </p:cNvSpPr>
          <p:nvPr/>
        </p:nvSpPr>
        <p:spPr>
          <a:xfrm>
            <a:off x="2419350" y="4292600"/>
            <a:ext cx="571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9941"/>
          </a:bodyPr>
          <a:lstStyle/>
          <a:p>
            <a:pPr algn="ctr">
              <a:lnSpc>
                <a:spcPct val="105000"/>
              </a:lnSpc>
              <a:buNone/>
              <a:defRPr sz="20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</a:t>
            </a:r>
          </a:p>
        </p:txBody>
      </p:sp>
      <p:sp>
        <p:nvSpPr>
          <p:cNvPr id="18" name="Obdĺžnik 17">
            <a:extLst>
              <a:ext uri="{FF2B5EF4-FFF2-40B4-BE49-F238E27FC236}">
                <a16:creationId xmlns:a16="http://schemas.microsoft.com/office/drawing/2014/main" id="{8AF0D5A8-3CFC-4F0C-A58D-31C5FD6623CD}"/>
              </a:ext>
            </a:extLst>
          </p:cNvPr>
          <p:cNvSpPr>
            <a:spLocks noGrp="1"/>
          </p:cNvSpPr>
          <p:nvPr/>
        </p:nvSpPr>
        <p:spPr>
          <a:xfrm>
            <a:off x="3200400" y="4159250"/>
            <a:ext cx="24765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Oprávnenosť</a:t>
            </a:r>
          </a:p>
        </p:txBody>
      </p:sp>
      <p:sp>
        <p:nvSpPr>
          <p:cNvPr id="19" name="Obdĺžnik 18">
            <a:extLst>
              <a:ext uri="{FF2B5EF4-FFF2-40B4-BE49-F238E27FC236}">
                <a16:creationId xmlns:a16="http://schemas.microsoft.com/office/drawing/2014/main" id="{D9214955-2E23-4FA5-AA4E-2DFD83DD8A03}"/>
              </a:ext>
            </a:extLst>
          </p:cNvPr>
          <p:cNvSpPr>
            <a:spLocks noGrp="1"/>
          </p:cNvSpPr>
          <p:nvPr/>
        </p:nvSpPr>
        <p:spPr>
          <a:xfrm>
            <a:off x="3200400" y="4597400"/>
            <a:ext cx="26670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65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férovosť · človek rozhoduje</a:t>
            </a:r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A6A935DC-DE74-40A6-970D-06F1EE1DE4A7}"/>
              </a:ext>
            </a:extLst>
          </p:cNvPr>
          <p:cNvSpPr>
            <a:spLocks noGrp="1"/>
          </p:cNvSpPr>
          <p:nvPr/>
        </p:nvSpPr>
        <p:spPr>
          <a:xfrm>
            <a:off x="6191250" y="4178300"/>
            <a:ext cx="571500" cy="571500"/>
          </a:xfrm>
          <a:prstGeom prst="ellipse">
            <a:avLst/>
          </a:prstGeom>
          <a:solidFill>
            <a:srgbClr val="F28C67"/>
          </a:solidFill>
          <a:ln w="0">
            <a:solidFill>
              <a:srgbClr val="F28C67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21" name="Obdĺžnik 20">
            <a:extLst>
              <a:ext uri="{FF2B5EF4-FFF2-40B4-BE49-F238E27FC236}">
                <a16:creationId xmlns:a16="http://schemas.microsoft.com/office/drawing/2014/main" id="{1C28B20A-1850-484A-AAA6-68E9D6ED0819}"/>
              </a:ext>
            </a:extLst>
          </p:cNvPr>
          <p:cNvSpPr>
            <a:spLocks noGrp="1"/>
          </p:cNvSpPr>
          <p:nvPr/>
        </p:nvSpPr>
        <p:spPr>
          <a:xfrm>
            <a:off x="6191250" y="4292600"/>
            <a:ext cx="571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9941"/>
          </a:bodyPr>
          <a:lstStyle/>
          <a:p>
            <a:pPr algn="ctr">
              <a:lnSpc>
                <a:spcPct val="105000"/>
              </a:lnSpc>
              <a:buNone/>
              <a:defRPr sz="20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J</a:t>
            </a:r>
          </a:p>
        </p:txBody>
      </p:sp>
      <p:sp>
        <p:nvSpPr>
          <p:cNvPr id="22" name="Obdĺžnik 21">
            <a:extLst>
              <a:ext uri="{FF2B5EF4-FFF2-40B4-BE49-F238E27FC236}">
                <a16:creationId xmlns:a16="http://schemas.microsoft.com/office/drawing/2014/main" id="{5A39F34A-2EF9-45F2-B74E-5D3943439D1D}"/>
              </a:ext>
            </a:extLst>
          </p:cNvPr>
          <p:cNvSpPr>
            <a:spLocks noGrp="1"/>
          </p:cNvSpPr>
          <p:nvPr/>
        </p:nvSpPr>
        <p:spPr>
          <a:xfrm>
            <a:off x="6972300" y="4159250"/>
            <a:ext cx="24765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Jasnosť</a:t>
            </a:r>
          </a:p>
        </p:txBody>
      </p:sp>
      <p:sp>
        <p:nvSpPr>
          <p:cNvPr id="23" name="Obdĺžnik 22">
            <a:extLst>
              <a:ext uri="{FF2B5EF4-FFF2-40B4-BE49-F238E27FC236}">
                <a16:creationId xmlns:a16="http://schemas.microsoft.com/office/drawing/2014/main" id="{1A112DCE-D1C0-4090-BAAD-638B4CE6EF03}"/>
              </a:ext>
            </a:extLst>
          </p:cNvPr>
          <p:cNvSpPr>
            <a:spLocks noGrp="1"/>
          </p:cNvSpPr>
          <p:nvPr/>
        </p:nvSpPr>
        <p:spPr>
          <a:xfrm>
            <a:off x="6972300" y="4597400"/>
            <a:ext cx="26670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65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čo je fakt a čo návrh</a:t>
            </a:r>
          </a:p>
        </p:txBody>
      </p:sp>
      <p:sp>
        <p:nvSpPr>
          <p:cNvPr id="24" name="Obdĺžnik 23">
            <a:extLst>
              <a:ext uri="{FF2B5EF4-FFF2-40B4-BE49-F238E27FC236}">
                <a16:creationId xmlns:a16="http://schemas.microsoft.com/office/drawing/2014/main" id="{CA7F1105-0F79-499E-BF13-F2753DBCF107}"/>
              </a:ext>
            </a:extLst>
          </p:cNvPr>
          <p:cNvSpPr>
            <a:spLocks noGrp="1"/>
          </p:cNvSpPr>
          <p:nvPr/>
        </p:nvSpPr>
        <p:spPr>
          <a:xfrm>
            <a:off x="533400" y="5467350"/>
            <a:ext cx="11125200" cy="514350"/>
          </a:xfrm>
          <a:prstGeom prst="rect">
            <a:avLst/>
          </a:prstGeom>
          <a:solidFill>
            <a:srgbClr val="092B4C"/>
          </a:solidFill>
          <a:ln w="0">
            <a:solidFill>
              <a:srgbClr val="092B4C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25" name="Obdĺžnik 24">
            <a:extLst>
              <a:ext uri="{FF2B5EF4-FFF2-40B4-BE49-F238E27FC236}">
                <a16:creationId xmlns:a16="http://schemas.microsoft.com/office/drawing/2014/main" id="{97D9D8AA-0003-452F-94E7-FDA168317155}"/>
              </a:ext>
            </a:extLst>
          </p:cNvPr>
          <p:cNvSpPr>
            <a:spLocks noGrp="1"/>
          </p:cNvSpPr>
          <p:nvPr/>
        </p:nvSpPr>
        <p:spPr>
          <a:xfrm>
            <a:off x="781050" y="5600700"/>
            <a:ext cx="106299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9206"/>
          </a:bodyPr>
          <a:lstStyle/>
          <a:p>
            <a:pPr algn="ctr">
              <a:lnSpc>
                <a:spcPct val="105000"/>
              </a:lnSpc>
              <a:buNone/>
              <a:defRPr sz="18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AI môže navrhnúť. Zodpovednosť za použitie výstupu zostáva na človeku.</a:t>
            </a:r>
          </a:p>
        </p:txBody>
      </p:sp>
      <p:sp>
        <p:nvSpPr>
          <p:cNvPr id="33" name="Unified Footer Rule"/>
          <p:cNvSpPr/>
          <p:nvPr/>
        </p:nvSpPr>
        <p:spPr>
          <a:xfrm>
            <a:off x="533400" y="6426200"/>
            <a:ext cx="11125200" cy="95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95167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Unified Header Black"/>
          <p:cNvSpPr/>
          <p:nvPr/>
        </p:nvSpPr>
        <p:spPr>
          <a:xfrm>
            <a:off x="0" y="609600"/>
            <a:ext cx="10448925" cy="1371600"/>
          </a:xfrm>
          <a:prstGeom prst="rect">
            <a:avLst/>
          </a:prstGeom>
          <a:solidFill>
            <a:srgbClr val="24242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2" name="Unified Header Cyan"/>
          <p:cNvSpPr/>
          <p:nvPr/>
        </p:nvSpPr>
        <p:spPr>
          <a:xfrm>
            <a:off x="10582275" y="609600"/>
            <a:ext cx="1609725" cy="1371600"/>
          </a:xfrm>
          <a:prstGeom prst="rect">
            <a:avLst/>
          </a:prstGeom>
          <a:solidFill>
            <a:srgbClr val="26A9D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3" name="Obdĺžnik 22">
            <a:extLst>
              <a:ext uri="{FF2B5EF4-FFF2-40B4-BE49-F238E27FC236}">
                <a16:creationId xmlns:a16="http://schemas.microsoft.com/office/drawing/2014/main" id="{AFB2D4DB-893E-4809-BD4D-C74202A7CF50}"/>
              </a:ext>
            </a:extLst>
          </p:cNvPr>
          <p:cNvSpPr>
            <a:spLocks noGrp="1"/>
          </p:cNvSpPr>
          <p:nvPr/>
        </p:nvSpPr>
        <p:spPr>
          <a:xfrm>
            <a:off x="533400" y="361950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TECHNIKA OPRAVY</a:t>
            </a:r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5B73C7DD-5CB5-42D5-95F3-76C53D93F069}"/>
              </a:ext>
            </a:extLst>
          </p:cNvPr>
          <p:cNvSpPr>
            <a:spLocks noGrp="1"/>
          </p:cNvSpPr>
          <p:nvPr/>
        </p:nvSpPr>
        <p:spPr>
          <a:xfrm>
            <a:off x="533400" y="1003300"/>
            <a:ext cx="9652000" cy="736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105000"/>
              </a:lnSpc>
              <a:defRPr sz="35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320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Prvý výsledok je návrh — teraz ho veďte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2CE0101B-9FFE-4A7F-950A-CDEC65E0439E}"/>
              </a:ext>
            </a:extLst>
          </p:cNvPr>
          <p:cNvSpPr>
            <a:spLocks noGrp="1"/>
          </p:cNvSpPr>
          <p:nvPr/>
        </p:nvSpPr>
        <p:spPr>
          <a:xfrm>
            <a:off x="666750" y="2305050"/>
            <a:ext cx="514350" cy="514350"/>
          </a:xfrm>
          <a:prstGeom prst="ellipse">
            <a:avLst/>
          </a:prstGeom>
          <a:solidFill>
            <a:srgbClr val="7ED3F7"/>
          </a:solidFill>
          <a:ln w="0">
            <a:solidFill>
              <a:srgbClr val="7ED3F7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5" name="Obdĺžnik 4">
            <a:extLst>
              <a:ext uri="{FF2B5EF4-FFF2-40B4-BE49-F238E27FC236}">
                <a16:creationId xmlns:a16="http://schemas.microsoft.com/office/drawing/2014/main" id="{E1432061-14FA-4C67-A018-AA99DA4AD528}"/>
              </a:ext>
            </a:extLst>
          </p:cNvPr>
          <p:cNvSpPr>
            <a:spLocks noGrp="1"/>
          </p:cNvSpPr>
          <p:nvPr/>
        </p:nvSpPr>
        <p:spPr>
          <a:xfrm>
            <a:off x="666750" y="2409825"/>
            <a:ext cx="5143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9206"/>
          </a:bodyPr>
          <a:lstStyle/>
          <a:p>
            <a:pPr algn="ctr">
              <a:lnSpc>
                <a:spcPct val="105000"/>
              </a:lnSpc>
              <a:buNone/>
              <a:defRPr sz="1800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082A4A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A4ECEF62-19DB-40FD-8591-AF9ACBB4409A}"/>
              </a:ext>
            </a:extLst>
          </p:cNvPr>
          <p:cNvSpPr>
            <a:spLocks noGrp="1"/>
          </p:cNvSpPr>
          <p:nvPr/>
        </p:nvSpPr>
        <p:spPr>
          <a:xfrm>
            <a:off x="1466850" y="2286000"/>
            <a:ext cx="3905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3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Čo ti chýba?</a:t>
            </a: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EB23E922-9E35-4ACC-866B-4DBFBFCDFEDF}"/>
              </a:ext>
            </a:extLst>
          </p:cNvPr>
          <p:cNvSpPr>
            <a:spLocks noGrp="1"/>
          </p:cNvSpPr>
          <p:nvPr/>
        </p:nvSpPr>
        <p:spPr>
          <a:xfrm>
            <a:off x="5581650" y="2305050"/>
            <a:ext cx="57531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725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Nech AI najprv pomenuje chýbajúce podstatné údaje.</a:t>
            </a:r>
          </a:p>
        </p:txBody>
      </p:sp>
      <p:cxnSp>
        <p:nvCxnSpPr>
          <p:cNvPr id="30" name="Rovná spojovacia šípka 29"/>
          <p:cNvCxnSpPr/>
          <p:nvPr/>
        </p:nvCxnSpPr>
        <p:spPr>
          <a:xfrm>
            <a:off x="1466850" y="3124200"/>
            <a:ext cx="9867900" cy="0"/>
          </a:xfrm>
          <a:prstGeom prst="straightConnector1">
            <a:avLst/>
          </a:prstGeom>
          <a:ln w="9525">
            <a:solidFill>
              <a:srgbClr val="D7ECF5"/>
            </a:solidFill>
            <a:prstDash val="solid"/>
          </a:ln>
        </p:spPr>
      </p:cxnSp>
      <p:sp>
        <p:nvSpPr>
          <p:cNvPr id="9" name="Ovál 8">
            <a:extLst>
              <a:ext uri="{FF2B5EF4-FFF2-40B4-BE49-F238E27FC236}">
                <a16:creationId xmlns:a16="http://schemas.microsoft.com/office/drawing/2014/main" id="{E72E17D1-F6D9-4BE8-BFE6-23E0FF32E9B8}"/>
              </a:ext>
            </a:extLst>
          </p:cNvPr>
          <p:cNvSpPr>
            <a:spLocks noGrp="1"/>
          </p:cNvSpPr>
          <p:nvPr/>
        </p:nvSpPr>
        <p:spPr>
          <a:xfrm>
            <a:off x="666750" y="3505200"/>
            <a:ext cx="514350" cy="514350"/>
          </a:xfrm>
          <a:prstGeom prst="ellipse">
            <a:avLst/>
          </a:prstGeom>
          <a:solidFill>
            <a:srgbClr val="7ED3F7"/>
          </a:solidFill>
          <a:ln w="0">
            <a:solidFill>
              <a:srgbClr val="7ED3F7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10" name="Obdĺžnik 9">
            <a:extLst>
              <a:ext uri="{FF2B5EF4-FFF2-40B4-BE49-F238E27FC236}">
                <a16:creationId xmlns:a16="http://schemas.microsoft.com/office/drawing/2014/main" id="{CB7C6881-89C0-4228-842C-872EFA1B1553}"/>
              </a:ext>
            </a:extLst>
          </p:cNvPr>
          <p:cNvSpPr>
            <a:spLocks noGrp="1"/>
          </p:cNvSpPr>
          <p:nvPr/>
        </p:nvSpPr>
        <p:spPr>
          <a:xfrm>
            <a:off x="666750" y="3609975"/>
            <a:ext cx="5143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9206"/>
          </a:bodyPr>
          <a:lstStyle/>
          <a:p>
            <a:pPr algn="ctr">
              <a:lnSpc>
                <a:spcPct val="105000"/>
              </a:lnSpc>
              <a:buNone/>
              <a:defRPr sz="1800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082A4A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11" name="Obdĺžnik 10">
            <a:extLst>
              <a:ext uri="{FF2B5EF4-FFF2-40B4-BE49-F238E27FC236}">
                <a16:creationId xmlns:a16="http://schemas.microsoft.com/office/drawing/2014/main" id="{11502D51-0C5D-442B-B004-FB67416ABBB9}"/>
              </a:ext>
            </a:extLst>
          </p:cNvPr>
          <p:cNvSpPr>
            <a:spLocks noGrp="1"/>
          </p:cNvSpPr>
          <p:nvPr/>
        </p:nvSpPr>
        <p:spPr>
          <a:xfrm>
            <a:off x="1466850" y="3486150"/>
            <a:ext cx="3905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3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Podľa akých kritérií?</a:t>
            </a:r>
          </a:p>
        </p:txBody>
      </p:sp>
      <p:sp>
        <p:nvSpPr>
          <p:cNvPr id="12" name="Obdĺžnik 11">
            <a:extLst>
              <a:ext uri="{FF2B5EF4-FFF2-40B4-BE49-F238E27FC236}">
                <a16:creationId xmlns:a16="http://schemas.microsoft.com/office/drawing/2014/main" id="{02CA723B-62D1-4BC1-B0D4-2942640D238F}"/>
              </a:ext>
            </a:extLst>
          </p:cNvPr>
          <p:cNvSpPr>
            <a:spLocks noGrp="1"/>
          </p:cNvSpPr>
          <p:nvPr/>
        </p:nvSpPr>
        <p:spPr>
          <a:xfrm>
            <a:off x="5581650" y="3505200"/>
            <a:ext cx="57531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725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Pridajte tón, rozsah, publikum a povinné prvky.</a:t>
            </a:r>
          </a:p>
        </p:txBody>
      </p:sp>
      <p:cxnSp>
        <p:nvCxnSpPr>
          <p:cNvPr id="35" name="Rovná spojovacia šípka 34"/>
          <p:cNvCxnSpPr/>
          <p:nvPr/>
        </p:nvCxnSpPr>
        <p:spPr>
          <a:xfrm>
            <a:off x="1466850" y="4324350"/>
            <a:ext cx="9867900" cy="0"/>
          </a:xfrm>
          <a:prstGeom prst="straightConnector1">
            <a:avLst/>
          </a:prstGeom>
          <a:ln w="9525">
            <a:solidFill>
              <a:srgbClr val="D7ECF5"/>
            </a:solidFill>
            <a:prstDash val="solid"/>
          </a:ln>
        </p:spPr>
      </p:cxnSp>
      <p:sp>
        <p:nvSpPr>
          <p:cNvPr id="14" name="Ovál 13">
            <a:extLst>
              <a:ext uri="{FF2B5EF4-FFF2-40B4-BE49-F238E27FC236}">
                <a16:creationId xmlns:a16="http://schemas.microsoft.com/office/drawing/2014/main" id="{F90A51CC-6061-4A22-B90A-47A5DF8434D6}"/>
              </a:ext>
            </a:extLst>
          </p:cNvPr>
          <p:cNvSpPr>
            <a:spLocks noGrp="1"/>
          </p:cNvSpPr>
          <p:nvPr/>
        </p:nvSpPr>
        <p:spPr>
          <a:xfrm>
            <a:off x="666750" y="4705350"/>
            <a:ext cx="514350" cy="514350"/>
          </a:xfrm>
          <a:prstGeom prst="ellipse">
            <a:avLst/>
          </a:prstGeom>
          <a:solidFill>
            <a:srgbClr val="F28C67"/>
          </a:solidFill>
          <a:ln w="0">
            <a:solidFill>
              <a:srgbClr val="F28C67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15" name="Obdĺžnik 14">
            <a:extLst>
              <a:ext uri="{FF2B5EF4-FFF2-40B4-BE49-F238E27FC236}">
                <a16:creationId xmlns:a16="http://schemas.microsoft.com/office/drawing/2014/main" id="{B20F5191-5482-4A11-9380-628FD43EBEEA}"/>
              </a:ext>
            </a:extLst>
          </p:cNvPr>
          <p:cNvSpPr>
            <a:spLocks noGrp="1"/>
          </p:cNvSpPr>
          <p:nvPr/>
        </p:nvSpPr>
        <p:spPr>
          <a:xfrm>
            <a:off x="666750" y="4810125"/>
            <a:ext cx="5143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9206"/>
          </a:bodyPr>
          <a:lstStyle/>
          <a:p>
            <a:pPr algn="ctr">
              <a:lnSpc>
                <a:spcPct val="105000"/>
              </a:lnSpc>
              <a:buNone/>
              <a:defRPr sz="18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6" name="Obdĺžnik 15">
            <a:extLst>
              <a:ext uri="{FF2B5EF4-FFF2-40B4-BE49-F238E27FC236}">
                <a16:creationId xmlns:a16="http://schemas.microsoft.com/office/drawing/2014/main" id="{DC981C4E-DA59-4DB9-841A-724ABA88AA82}"/>
              </a:ext>
            </a:extLst>
          </p:cNvPr>
          <p:cNvSpPr>
            <a:spLocks noGrp="1"/>
          </p:cNvSpPr>
          <p:nvPr/>
        </p:nvSpPr>
        <p:spPr>
          <a:xfrm>
            <a:off x="1466850" y="4686300"/>
            <a:ext cx="3905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3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Ukáž rozdiel</a:t>
            </a:r>
          </a:p>
        </p:txBody>
      </p:sp>
      <p:sp>
        <p:nvSpPr>
          <p:cNvPr id="17" name="Obdĺžnik 16">
            <a:extLst>
              <a:ext uri="{FF2B5EF4-FFF2-40B4-BE49-F238E27FC236}">
                <a16:creationId xmlns:a16="http://schemas.microsoft.com/office/drawing/2014/main" id="{1B96EFA6-F005-45CC-ADB8-06A73D9B7C3C}"/>
              </a:ext>
            </a:extLst>
          </p:cNvPr>
          <p:cNvSpPr>
            <a:spLocks noGrp="1"/>
          </p:cNvSpPr>
          <p:nvPr/>
        </p:nvSpPr>
        <p:spPr>
          <a:xfrm>
            <a:off x="5581650" y="4705350"/>
            <a:ext cx="57531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725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Požiadajte o verziu 2 a stručné vysvetlenie zmien.</a:t>
            </a:r>
          </a:p>
        </p:txBody>
      </p:sp>
      <p:cxnSp>
        <p:nvCxnSpPr>
          <p:cNvPr id="40" name="Rovná spojovacia šípka 39"/>
          <p:cNvCxnSpPr/>
          <p:nvPr/>
        </p:nvCxnSpPr>
        <p:spPr>
          <a:xfrm>
            <a:off x="1466850" y="5524500"/>
            <a:ext cx="9867900" cy="0"/>
          </a:xfrm>
          <a:prstGeom prst="straightConnector1">
            <a:avLst/>
          </a:prstGeom>
          <a:ln w="9525">
            <a:solidFill>
              <a:srgbClr val="D7ECF5"/>
            </a:solidFill>
            <a:prstDash val="solid"/>
          </a:ln>
        </p:spPr>
      </p:cxnSp>
      <p:sp>
        <p:nvSpPr>
          <p:cNvPr id="19" name="Obdĺžnik: zaoblené rohy 18">
            <a:extLst>
              <a:ext uri="{FF2B5EF4-FFF2-40B4-BE49-F238E27FC236}">
                <a16:creationId xmlns:a16="http://schemas.microsoft.com/office/drawing/2014/main" id="{776FD35D-59F9-47C3-94B0-8A970D4DF5C6}"/>
              </a:ext>
            </a:extLst>
          </p:cNvPr>
          <p:cNvSpPr>
            <a:spLocks noGrp="1"/>
          </p:cNvSpPr>
          <p:nvPr/>
        </p:nvSpPr>
        <p:spPr>
          <a:xfrm>
            <a:off x="1466850" y="5886450"/>
            <a:ext cx="9867900" cy="361950"/>
          </a:xfrm>
          <a:prstGeom prst="roundRect">
            <a:avLst>
              <a:gd name="adj" fmla="val 50000"/>
            </a:avLst>
          </a:prstGeom>
          <a:solidFill>
            <a:srgbClr val="113E67"/>
          </a:solidFill>
          <a:ln w="9525">
            <a:solidFill>
              <a:srgbClr val="356488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20" name="Obdĺžnik 19">
            <a:extLst>
              <a:ext uri="{FF2B5EF4-FFF2-40B4-BE49-F238E27FC236}">
                <a16:creationId xmlns:a16="http://schemas.microsoft.com/office/drawing/2014/main" id="{E528DB44-9B14-4457-94A6-E2FECDFE6BAF}"/>
              </a:ext>
            </a:extLst>
          </p:cNvPr>
          <p:cNvSpPr>
            <a:spLocks noGrp="1"/>
          </p:cNvSpPr>
          <p:nvPr/>
        </p:nvSpPr>
        <p:spPr>
          <a:xfrm>
            <a:off x="1638300" y="5972175"/>
            <a:ext cx="952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5683" lnSpcReduction="10000"/>
          </a:bodyPr>
          <a:lstStyle/>
          <a:p>
            <a:pPr algn="ctr">
              <a:lnSpc>
                <a:spcPct val="105000"/>
              </a:lnSpc>
              <a:buNone/>
              <a:defRPr sz="13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Nie je to hádka s robotom. Je to redakcia: jedna konkrétna pripomienka naraz.</a:t>
            </a:r>
          </a:p>
        </p:txBody>
      </p:sp>
      <p:sp>
        <p:nvSpPr>
          <p:cNvPr id="43" name="Unified Footer Rule"/>
          <p:cNvSpPr/>
          <p:nvPr/>
        </p:nvSpPr>
        <p:spPr>
          <a:xfrm>
            <a:off x="533400" y="6426200"/>
            <a:ext cx="11125200" cy="95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91165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ĺžnik 19">
            <a:extLst>
              <a:ext uri="{FF2B5EF4-FFF2-40B4-BE49-F238E27FC236}">
                <a16:creationId xmlns:a16="http://schemas.microsoft.com/office/drawing/2014/main" id="{FCC30806-13A3-40E0-B7B2-82391B279BC9}"/>
              </a:ext>
            </a:extLst>
          </p:cNvPr>
          <p:cNvSpPr>
            <a:spLocks noGrp="1"/>
          </p:cNvSpPr>
          <p:nvPr/>
        </p:nvSpPr>
        <p:spPr>
          <a:xfrm>
            <a:off x="533400" y="361950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buNone/>
              <a:defRPr sz="1200" b="1">
                <a:solidFill>
                  <a:srgbClr val="24B8E6"/>
                </a:solidFill>
                <a:latin typeface="Arial"/>
                <a:ea typeface="Arial"/>
                <a:cs typeface="Arial"/>
              </a:defRPr>
            </a:pPr>
            <a:r>
              <a:rPr lang="sk-SK" sz="1200" b="1" noProof="0" dirty="0">
                <a:solidFill>
                  <a:schemeClr val="tx1">
                    <a:lumMod val="95000"/>
                  </a:schemeClr>
                </a:solidFill>
                <a:latin typeface="Arial"/>
                <a:ea typeface="Arial"/>
                <a:cs typeface="Arial"/>
              </a:rPr>
              <a:t>SPOLOČNÝ ZÁKLAD</a:t>
            </a:r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DBC29E49-D093-4650-9369-F32E116A6B46}"/>
              </a:ext>
            </a:extLst>
          </p:cNvPr>
          <p:cNvSpPr>
            <a:spLocks noGrp="1"/>
          </p:cNvSpPr>
          <p:nvPr/>
        </p:nvSpPr>
        <p:spPr>
          <a:xfrm>
            <a:off x="533400" y="1009650"/>
            <a:ext cx="111252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buNone/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360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Tri kontroly pred kliknutím na Odoslať</a:t>
            </a:r>
          </a:p>
        </p:txBody>
      </p:sp>
      <p:sp>
        <p:nvSpPr>
          <p:cNvPr id="3" name="Obdĺžnik 2">
            <a:extLst>
              <a:ext uri="{FF2B5EF4-FFF2-40B4-BE49-F238E27FC236}">
                <a16:creationId xmlns:a16="http://schemas.microsoft.com/office/drawing/2014/main" id="{F98F83D3-6BF3-4ECE-A0DC-317DDD6D5250}"/>
              </a:ext>
            </a:extLst>
          </p:cNvPr>
          <p:cNvSpPr>
            <a:spLocks noGrp="1"/>
          </p:cNvSpPr>
          <p:nvPr/>
        </p:nvSpPr>
        <p:spPr>
          <a:xfrm>
            <a:off x="533400" y="6419850"/>
            <a:ext cx="11125200" cy="9525"/>
          </a:xfrm>
          <a:prstGeom prst="rect">
            <a:avLst/>
          </a:prstGeom>
          <a:solidFill>
            <a:srgbClr val="5B6470"/>
          </a:solidFill>
          <a:ln w="0">
            <a:solidFill>
              <a:schemeClr val="tx1">
                <a:lumMod val="95000"/>
              </a:schemeClr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AF70B58C-B0D0-464E-A3EB-7853C11DBFE4}"/>
              </a:ext>
            </a:extLst>
          </p:cNvPr>
          <p:cNvSpPr>
            <a:spLocks noGrp="1"/>
          </p:cNvSpPr>
          <p:nvPr/>
        </p:nvSpPr>
        <p:spPr>
          <a:xfrm>
            <a:off x="533400" y="2171700"/>
            <a:ext cx="5524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buNone/>
              <a:defRPr sz="1650" b="1">
                <a:solidFill>
                  <a:srgbClr val="24B8E6"/>
                </a:solidFill>
                <a:latin typeface="Arial"/>
                <a:ea typeface="Arial"/>
                <a:cs typeface="Arial"/>
              </a:defRPr>
            </a:pPr>
            <a:r>
              <a:rPr lang="sk-SK" sz="1650" b="1" noProof="0" dirty="0">
                <a:solidFill>
                  <a:srgbClr val="24B8E6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B7B6C67A-80A0-416E-B308-26A877E371ED}"/>
              </a:ext>
            </a:extLst>
          </p:cNvPr>
          <p:cNvSpPr>
            <a:spLocks noGrp="1"/>
          </p:cNvSpPr>
          <p:nvPr/>
        </p:nvSpPr>
        <p:spPr>
          <a:xfrm>
            <a:off x="533400" y="2647950"/>
            <a:ext cx="3143250" cy="19050"/>
          </a:xfrm>
          <a:prstGeom prst="rect">
            <a:avLst/>
          </a:prstGeom>
          <a:solidFill>
            <a:srgbClr val="3D8DFF"/>
          </a:solidFill>
          <a:ln w="0">
            <a:solidFill>
              <a:srgbClr val="3D8DFF"/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AEA2946C-FAD4-4270-868E-F0EFB5BCF3F7}"/>
              </a:ext>
            </a:extLst>
          </p:cNvPr>
          <p:cNvSpPr>
            <a:spLocks noGrp="1"/>
          </p:cNvSpPr>
          <p:nvPr/>
        </p:nvSpPr>
        <p:spPr>
          <a:xfrm>
            <a:off x="533400" y="2857500"/>
            <a:ext cx="31432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210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Obsah</a:t>
            </a:r>
          </a:p>
        </p:txBody>
      </p:sp>
      <p:sp>
        <p:nvSpPr>
          <p:cNvPr id="9" name="Obdĺžnik 8">
            <a:extLst>
              <a:ext uri="{FF2B5EF4-FFF2-40B4-BE49-F238E27FC236}">
                <a16:creationId xmlns:a16="http://schemas.microsoft.com/office/drawing/2014/main" id="{762664C8-FE07-4ED8-AC3D-3F50E5DFF585}"/>
              </a:ext>
            </a:extLst>
          </p:cNvPr>
          <p:cNvSpPr>
            <a:spLocks noGrp="1"/>
          </p:cNvSpPr>
          <p:nvPr/>
        </p:nvSpPr>
        <p:spPr>
          <a:xfrm>
            <a:off x="533400" y="3429000"/>
            <a:ext cx="3143250" cy="1485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8000"/>
              </a:lnSpc>
              <a:buNone/>
              <a:defRPr sz="1575">
                <a:solidFill>
                  <a:srgbClr val="D8EEF7"/>
                </a:solidFill>
                <a:latin typeface="Arial"/>
                <a:ea typeface="Arial"/>
                <a:cs typeface="Arial"/>
              </a:defRPr>
            </a:pPr>
            <a:r>
              <a:rPr lang="sk-SK" sz="1575" noProof="0" dirty="0">
                <a:solidFill>
                  <a:srgbClr val="D8EEF7"/>
                </a:solidFill>
                <a:latin typeface="Arial"/>
                <a:ea typeface="Arial"/>
                <a:cs typeface="Arial"/>
              </a:rPr>
              <a:t>Sedia mená, dátumy, čísla, citácie, odkazy a terminológia?</a:t>
            </a:r>
          </a:p>
        </p:txBody>
      </p:sp>
      <p:sp>
        <p:nvSpPr>
          <p:cNvPr id="10" name="Obdĺžnik 9">
            <a:extLst>
              <a:ext uri="{FF2B5EF4-FFF2-40B4-BE49-F238E27FC236}">
                <a16:creationId xmlns:a16="http://schemas.microsoft.com/office/drawing/2014/main" id="{D2AE2A6A-1C68-45EB-B8F4-F6A4B3C1EDC2}"/>
              </a:ext>
            </a:extLst>
          </p:cNvPr>
          <p:cNvSpPr>
            <a:spLocks noGrp="1"/>
          </p:cNvSpPr>
          <p:nvPr/>
        </p:nvSpPr>
        <p:spPr>
          <a:xfrm>
            <a:off x="4514850" y="2171700"/>
            <a:ext cx="5524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buNone/>
              <a:defRPr sz="1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165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1" name="Obdĺžnik 10">
            <a:extLst>
              <a:ext uri="{FF2B5EF4-FFF2-40B4-BE49-F238E27FC236}">
                <a16:creationId xmlns:a16="http://schemas.microsoft.com/office/drawing/2014/main" id="{B1CF204B-FD1B-461B-8A32-FE4D7CCC05B7}"/>
              </a:ext>
            </a:extLst>
          </p:cNvPr>
          <p:cNvSpPr>
            <a:spLocks noGrp="1"/>
          </p:cNvSpPr>
          <p:nvPr/>
        </p:nvSpPr>
        <p:spPr>
          <a:xfrm>
            <a:off x="4514850" y="2647950"/>
            <a:ext cx="3143250" cy="19050"/>
          </a:xfrm>
          <a:prstGeom prst="rect">
            <a:avLst/>
          </a:prstGeom>
          <a:solidFill>
            <a:srgbClr val="6DCBF4"/>
          </a:solidFill>
          <a:ln w="0">
            <a:solidFill>
              <a:srgbClr val="6DCBF4"/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12" name="Obdĺžnik 11">
            <a:extLst>
              <a:ext uri="{FF2B5EF4-FFF2-40B4-BE49-F238E27FC236}">
                <a16:creationId xmlns:a16="http://schemas.microsoft.com/office/drawing/2014/main" id="{E8C5829B-8C5E-4689-BB04-6BC4D43F650F}"/>
              </a:ext>
            </a:extLst>
          </p:cNvPr>
          <p:cNvSpPr>
            <a:spLocks noGrp="1"/>
          </p:cNvSpPr>
          <p:nvPr/>
        </p:nvSpPr>
        <p:spPr>
          <a:xfrm>
            <a:off x="4514850" y="2857500"/>
            <a:ext cx="31432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210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Zdroj</a:t>
            </a:r>
          </a:p>
        </p:txBody>
      </p:sp>
      <p:sp>
        <p:nvSpPr>
          <p:cNvPr id="13" name="Obdĺžnik 12">
            <a:extLst>
              <a:ext uri="{FF2B5EF4-FFF2-40B4-BE49-F238E27FC236}">
                <a16:creationId xmlns:a16="http://schemas.microsoft.com/office/drawing/2014/main" id="{6DBD0788-ABEC-4647-854E-F1FDEE88137F}"/>
              </a:ext>
            </a:extLst>
          </p:cNvPr>
          <p:cNvSpPr>
            <a:spLocks noGrp="1"/>
          </p:cNvSpPr>
          <p:nvPr/>
        </p:nvSpPr>
        <p:spPr>
          <a:xfrm>
            <a:off x="4514850" y="3429000"/>
            <a:ext cx="3143250" cy="1485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8000"/>
              </a:lnSpc>
              <a:buNone/>
              <a:defRPr sz="1575">
                <a:solidFill>
                  <a:srgbClr val="D8EEF7"/>
                </a:solidFill>
                <a:latin typeface="Arial"/>
                <a:ea typeface="Arial"/>
                <a:cs typeface="Arial"/>
              </a:defRPr>
            </a:pPr>
            <a:r>
              <a:rPr lang="sk-SK" sz="1575" noProof="0" dirty="0">
                <a:solidFill>
                  <a:srgbClr val="D8EEF7"/>
                </a:solidFill>
                <a:latin typeface="Arial"/>
                <a:ea typeface="Arial"/>
                <a:cs typeface="Arial"/>
              </a:rPr>
              <a:t>Je tvrdenie podložené správnym, aktuálnym a dostupným zdrojom?</a:t>
            </a:r>
          </a:p>
        </p:txBody>
      </p:sp>
      <p:sp>
        <p:nvSpPr>
          <p:cNvPr id="14" name="Obdĺžnik 13">
            <a:extLst>
              <a:ext uri="{FF2B5EF4-FFF2-40B4-BE49-F238E27FC236}">
                <a16:creationId xmlns:a16="http://schemas.microsoft.com/office/drawing/2014/main" id="{14FF91B9-74E5-43EF-858C-AE594FBA2127}"/>
              </a:ext>
            </a:extLst>
          </p:cNvPr>
          <p:cNvSpPr>
            <a:spLocks noGrp="1"/>
          </p:cNvSpPr>
          <p:nvPr/>
        </p:nvSpPr>
        <p:spPr>
          <a:xfrm>
            <a:off x="8496300" y="2171700"/>
            <a:ext cx="5524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buNone/>
              <a:defRPr sz="1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165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5" name="Obdĺžnik 14">
            <a:extLst>
              <a:ext uri="{FF2B5EF4-FFF2-40B4-BE49-F238E27FC236}">
                <a16:creationId xmlns:a16="http://schemas.microsoft.com/office/drawing/2014/main" id="{2747AEAE-0E85-4C01-9255-244797DDC915}"/>
              </a:ext>
            </a:extLst>
          </p:cNvPr>
          <p:cNvSpPr>
            <a:spLocks noGrp="1"/>
          </p:cNvSpPr>
          <p:nvPr/>
        </p:nvSpPr>
        <p:spPr>
          <a:xfrm>
            <a:off x="8496300" y="2647950"/>
            <a:ext cx="3143250" cy="19050"/>
          </a:xfrm>
          <a:prstGeom prst="rect">
            <a:avLst/>
          </a:prstGeom>
          <a:solidFill>
            <a:srgbClr val="123B63"/>
          </a:solidFill>
          <a:ln w="0">
            <a:solidFill>
              <a:srgbClr val="123B63"/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16" name="Obdĺžnik 15">
            <a:extLst>
              <a:ext uri="{FF2B5EF4-FFF2-40B4-BE49-F238E27FC236}">
                <a16:creationId xmlns:a16="http://schemas.microsoft.com/office/drawing/2014/main" id="{A2F43EED-3ED2-411D-BA8E-CD45BFACDCB6}"/>
              </a:ext>
            </a:extLst>
          </p:cNvPr>
          <p:cNvSpPr>
            <a:spLocks noGrp="1"/>
          </p:cNvSpPr>
          <p:nvPr/>
        </p:nvSpPr>
        <p:spPr>
          <a:xfrm>
            <a:off x="8496300" y="2857500"/>
            <a:ext cx="31432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210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Použitie</a:t>
            </a:r>
          </a:p>
        </p:txBody>
      </p:sp>
      <p:sp>
        <p:nvSpPr>
          <p:cNvPr id="17" name="Obdĺžnik 16">
            <a:extLst>
              <a:ext uri="{FF2B5EF4-FFF2-40B4-BE49-F238E27FC236}">
                <a16:creationId xmlns:a16="http://schemas.microsoft.com/office/drawing/2014/main" id="{9AE4F819-0449-4BAC-8DBE-DF7F60B48F66}"/>
              </a:ext>
            </a:extLst>
          </p:cNvPr>
          <p:cNvSpPr>
            <a:spLocks noGrp="1"/>
          </p:cNvSpPr>
          <p:nvPr/>
        </p:nvSpPr>
        <p:spPr>
          <a:xfrm>
            <a:off x="8496300" y="3429000"/>
            <a:ext cx="3143250" cy="1485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8000"/>
              </a:lnSpc>
              <a:buNone/>
              <a:defRPr sz="1575">
                <a:solidFill>
                  <a:srgbClr val="D8EEF7"/>
                </a:solidFill>
                <a:latin typeface="Arial"/>
                <a:ea typeface="Arial"/>
                <a:cs typeface="Arial"/>
              </a:defRPr>
            </a:pPr>
            <a:r>
              <a:rPr lang="sk-SK" sz="1575" noProof="0" dirty="0">
                <a:solidFill>
                  <a:srgbClr val="D8EEF7"/>
                </a:solidFill>
                <a:latin typeface="Arial"/>
                <a:ea typeface="Arial"/>
                <a:cs typeface="Arial"/>
              </a:rPr>
              <a:t>Je výstup vhodný pre publikum a v súlade s pravidlami pracoviska?</a:t>
            </a:r>
          </a:p>
        </p:txBody>
      </p:sp>
      <p:sp>
        <p:nvSpPr>
          <p:cNvPr id="18" name="Obdĺžnik 17">
            <a:extLst>
              <a:ext uri="{FF2B5EF4-FFF2-40B4-BE49-F238E27FC236}">
                <a16:creationId xmlns:a16="http://schemas.microsoft.com/office/drawing/2014/main" id="{9A535023-2467-44D7-BC5A-200C9C6ECBCE}"/>
              </a:ext>
            </a:extLst>
          </p:cNvPr>
          <p:cNvSpPr>
            <a:spLocks noGrp="1"/>
          </p:cNvSpPr>
          <p:nvPr/>
        </p:nvSpPr>
        <p:spPr>
          <a:xfrm>
            <a:off x="533400" y="5505450"/>
            <a:ext cx="11106150" cy="685800"/>
          </a:xfrm>
          <a:prstGeom prst="rect">
            <a:avLst/>
          </a:prstGeom>
          <a:solidFill>
            <a:srgbClr val="101114"/>
          </a:solidFill>
          <a:ln w="0">
            <a:solidFill>
              <a:srgbClr val="101114"/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19" name="Obdĺžnik 18">
            <a:extLst>
              <a:ext uri="{FF2B5EF4-FFF2-40B4-BE49-F238E27FC236}">
                <a16:creationId xmlns:a16="http://schemas.microsoft.com/office/drawing/2014/main" id="{2EFD9C83-40BA-40D1-BF6E-EF75C61B27E9}"/>
              </a:ext>
            </a:extLst>
          </p:cNvPr>
          <p:cNvSpPr>
            <a:spLocks noGrp="1"/>
          </p:cNvSpPr>
          <p:nvPr/>
        </p:nvSpPr>
        <p:spPr>
          <a:xfrm>
            <a:off x="781050" y="5695950"/>
            <a:ext cx="1061085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ctr">
              <a:buNone/>
              <a:defRPr sz="1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165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Kontrolná veta: „Uveď predpoklady, chýbajúce informácie a všetko, čo si nevedel overiť.“</a:t>
            </a:r>
          </a:p>
        </p:txBody>
      </p:sp>
    </p:spTree>
    <p:extLst>
      <p:ext uri="{BB962C8B-B14F-4D97-AF65-F5344CB8AC3E}">
        <p14:creationId xmlns:p14="http://schemas.microsoft.com/office/powerpoint/2010/main" val="2348555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Unified Header Black"/>
          <p:cNvSpPr/>
          <p:nvPr/>
        </p:nvSpPr>
        <p:spPr>
          <a:xfrm>
            <a:off x="0" y="609600"/>
            <a:ext cx="10448925" cy="1371600"/>
          </a:xfrm>
          <a:prstGeom prst="rect">
            <a:avLst/>
          </a:prstGeom>
          <a:solidFill>
            <a:srgbClr val="242424"/>
          </a:solidFill>
          <a:ln>
            <a:noFill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23" name="Unified Header Cyan"/>
          <p:cNvSpPr/>
          <p:nvPr/>
        </p:nvSpPr>
        <p:spPr>
          <a:xfrm>
            <a:off x="10582275" y="609600"/>
            <a:ext cx="1609725" cy="1371600"/>
          </a:xfrm>
          <a:prstGeom prst="rect">
            <a:avLst/>
          </a:prstGeom>
          <a:solidFill>
            <a:srgbClr val="26A9D4"/>
          </a:solidFill>
          <a:ln>
            <a:noFill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9BF10298-71BE-4980-9A47-7A29FC1B3EF8}"/>
              </a:ext>
            </a:extLst>
          </p:cNvPr>
          <p:cNvSpPr>
            <a:spLocks noGrp="1"/>
          </p:cNvSpPr>
          <p:nvPr/>
        </p:nvSpPr>
        <p:spPr>
          <a:xfrm>
            <a:off x="533400" y="1003300"/>
            <a:ext cx="9652000" cy="736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5000"/>
              </a:lnSpc>
              <a:buNone/>
              <a:defRPr sz="3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320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Z neurčitého zadania urobte pracovný </a:t>
            </a:r>
            <a:r>
              <a:rPr lang="sk-SK" sz="3200" b="1" noProof="0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prompt</a:t>
            </a:r>
            <a:endParaRPr lang="sk-SK" sz="3200" b="1" noProof="0" dirty="0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" name="Obdĺžnik 3">
            <a:extLst>
              <a:ext uri="{FF2B5EF4-FFF2-40B4-BE49-F238E27FC236}">
                <a16:creationId xmlns:a16="http://schemas.microsoft.com/office/drawing/2014/main" id="{3B3C06C0-68C8-4C8A-B244-FABEAFC8768C}"/>
              </a:ext>
            </a:extLst>
          </p:cNvPr>
          <p:cNvSpPr>
            <a:spLocks noGrp="1"/>
          </p:cNvSpPr>
          <p:nvPr/>
        </p:nvSpPr>
        <p:spPr>
          <a:xfrm>
            <a:off x="533400" y="2133600"/>
            <a:ext cx="20002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350" b="1">
                <a:solidFill>
                  <a:srgbClr val="1378BE"/>
                </a:solidFill>
                <a:latin typeface="Arial"/>
                <a:ea typeface="Arial"/>
                <a:cs typeface="Arial"/>
              </a:defRPr>
            </a:pPr>
            <a:r>
              <a:rPr lang="sk-SK" sz="1350" b="1" noProof="0" dirty="0">
                <a:solidFill>
                  <a:srgbClr val="7030A0"/>
                </a:solidFill>
                <a:latin typeface="Arial"/>
                <a:ea typeface="Arial"/>
                <a:cs typeface="Arial"/>
              </a:rPr>
              <a:t>PEDAGOGIKA</a:t>
            </a:r>
          </a:p>
        </p:txBody>
      </p:sp>
      <p:sp>
        <p:nvSpPr>
          <p:cNvPr id="5" name="Obdĺžnik: zaoblené rohy 4">
            <a:extLst>
              <a:ext uri="{FF2B5EF4-FFF2-40B4-BE49-F238E27FC236}">
                <a16:creationId xmlns:a16="http://schemas.microsoft.com/office/drawing/2014/main" id="{55852653-EC90-4F2B-874D-B8B22DC48101}"/>
              </a:ext>
            </a:extLst>
          </p:cNvPr>
          <p:cNvSpPr>
            <a:spLocks noGrp="1"/>
          </p:cNvSpPr>
          <p:nvPr/>
        </p:nvSpPr>
        <p:spPr>
          <a:xfrm>
            <a:off x="533400" y="2387600"/>
            <a:ext cx="2952750" cy="1066800"/>
          </a:xfrm>
          <a:prstGeom prst="roundRect">
            <a:avLst>
              <a:gd name="adj" fmla="val 16071"/>
            </a:avLst>
          </a:prstGeom>
          <a:solidFill>
            <a:srgbClr val="FCECEC"/>
          </a:solidFill>
          <a:ln w="0">
            <a:solidFill>
              <a:srgbClr val="FCECEC"/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9933FDDE-0CFA-4A20-A021-EA2D04364F6E}"/>
              </a:ext>
            </a:extLst>
          </p:cNvPr>
          <p:cNvSpPr>
            <a:spLocks noGrp="1"/>
          </p:cNvSpPr>
          <p:nvPr/>
        </p:nvSpPr>
        <p:spPr>
          <a:xfrm>
            <a:off x="742950" y="2597150"/>
            <a:ext cx="253365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3049"/>
          </a:bodyPr>
          <a:lstStyle/>
          <a:p>
            <a:pPr algn="ctr">
              <a:lnSpc>
                <a:spcPct val="105000"/>
              </a:lnSpc>
              <a:buNone/>
              <a:defRPr sz="2175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lang="sk-SK" sz="2175" b="1" noProof="0" dirty="0">
                <a:solidFill>
                  <a:srgbClr val="082A4A"/>
                </a:solidFill>
                <a:latin typeface="Arial"/>
                <a:ea typeface="Arial"/>
                <a:cs typeface="Arial"/>
              </a:rPr>
              <a:t>„Napíš e-mail</a:t>
            </a:r>
          </a:p>
          <a:p>
            <a:pPr algn="ctr">
              <a:lnSpc>
                <a:spcPct val="105000"/>
              </a:lnSpc>
              <a:buNone/>
              <a:defRPr sz="2175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lang="sk-SK" sz="2175" b="1" noProof="0" dirty="0">
                <a:solidFill>
                  <a:srgbClr val="082A4A"/>
                </a:solidFill>
                <a:latin typeface="Arial"/>
                <a:ea typeface="Arial"/>
                <a:cs typeface="Arial"/>
              </a:rPr>
              <a:t>študentom.“</a:t>
            </a: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0A43D404-E2A6-4CD8-A83C-2AA1C4A67B60}"/>
              </a:ext>
            </a:extLst>
          </p:cNvPr>
          <p:cNvSpPr>
            <a:spLocks noGrp="1"/>
          </p:cNvSpPr>
          <p:nvPr/>
        </p:nvSpPr>
        <p:spPr>
          <a:xfrm>
            <a:off x="3638550" y="2711450"/>
            <a:ext cx="45720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9206"/>
          </a:bodyPr>
          <a:lstStyle/>
          <a:p>
            <a:pPr algn="ctr">
              <a:lnSpc>
                <a:spcPct val="105000"/>
              </a:lnSpc>
              <a:buNone/>
              <a:defRPr sz="2400" b="1">
                <a:solidFill>
                  <a:srgbClr val="F28C67"/>
                </a:solidFill>
                <a:latin typeface="Arial"/>
                <a:ea typeface="Arial"/>
                <a:cs typeface="Arial"/>
              </a:defRPr>
            </a:pPr>
            <a:r>
              <a:rPr lang="sk-SK" sz="2400" b="1" noProof="0" dirty="0">
                <a:solidFill>
                  <a:srgbClr val="F28C67"/>
                </a:solidFill>
                <a:latin typeface="Arial"/>
                <a:ea typeface="Arial"/>
                <a:cs typeface="Arial"/>
              </a:rPr>
              <a:t>→</a:t>
            </a:r>
          </a:p>
        </p:txBody>
      </p:sp>
      <p:sp>
        <p:nvSpPr>
          <p:cNvPr id="8" name="Obdĺžnik: zaoblené rohy 7">
            <a:extLst>
              <a:ext uri="{FF2B5EF4-FFF2-40B4-BE49-F238E27FC236}">
                <a16:creationId xmlns:a16="http://schemas.microsoft.com/office/drawing/2014/main" id="{601399E9-B810-4FB0-9912-7C360B98F36D}"/>
              </a:ext>
            </a:extLst>
          </p:cNvPr>
          <p:cNvSpPr>
            <a:spLocks noGrp="1"/>
          </p:cNvSpPr>
          <p:nvPr/>
        </p:nvSpPr>
        <p:spPr>
          <a:xfrm>
            <a:off x="4248150" y="2292350"/>
            <a:ext cx="7410450" cy="1257300"/>
          </a:xfrm>
          <a:prstGeom prst="roundRect">
            <a:avLst>
              <a:gd name="adj" fmla="val 13636"/>
            </a:avLst>
          </a:prstGeom>
          <a:solidFill>
            <a:srgbClr val="EAF7FD"/>
          </a:solidFill>
          <a:ln w="0">
            <a:solidFill>
              <a:srgbClr val="EAF7FD"/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9" name="Obdĺžnik 8">
            <a:extLst>
              <a:ext uri="{FF2B5EF4-FFF2-40B4-BE49-F238E27FC236}">
                <a16:creationId xmlns:a16="http://schemas.microsoft.com/office/drawing/2014/main" id="{B4BB29DE-D2FF-4E49-8E6E-8EB0AFFC2945}"/>
              </a:ext>
            </a:extLst>
          </p:cNvPr>
          <p:cNvSpPr>
            <a:spLocks noGrp="1"/>
          </p:cNvSpPr>
          <p:nvPr/>
        </p:nvSpPr>
        <p:spPr>
          <a:xfrm>
            <a:off x="4514850" y="2501900"/>
            <a:ext cx="6877050" cy="838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105000"/>
              </a:lnSpc>
              <a:buNone/>
              <a:defRPr sz="1800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lang="sk-SK" sz="1800" b="1" noProof="0" dirty="0">
                <a:solidFill>
                  <a:srgbClr val="082A4A"/>
                </a:solidFill>
                <a:latin typeface="Arial"/>
                <a:ea typeface="Arial"/>
                <a:cs typeface="Arial"/>
              </a:rPr>
              <a:t>Z troch bodov vytvor vecný e-mail pre prvákov do 120 slov. Termín zachovaj presne; chýbajúce údaje označ [DOPLNIŤ].</a:t>
            </a:r>
          </a:p>
        </p:txBody>
      </p:sp>
      <p:sp>
        <p:nvSpPr>
          <p:cNvPr id="10" name="Obdĺžnik 9">
            <a:extLst>
              <a:ext uri="{FF2B5EF4-FFF2-40B4-BE49-F238E27FC236}">
                <a16:creationId xmlns:a16="http://schemas.microsoft.com/office/drawing/2014/main" id="{89F26763-677B-4022-A953-CB90485260FD}"/>
              </a:ext>
            </a:extLst>
          </p:cNvPr>
          <p:cNvSpPr>
            <a:spLocks noGrp="1"/>
          </p:cNvSpPr>
          <p:nvPr/>
        </p:nvSpPr>
        <p:spPr>
          <a:xfrm>
            <a:off x="533400" y="3949700"/>
            <a:ext cx="23812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350" b="1">
                <a:solidFill>
                  <a:srgbClr val="F28C67"/>
                </a:solidFill>
                <a:latin typeface="Arial"/>
                <a:ea typeface="Arial"/>
                <a:cs typeface="Arial"/>
              </a:defRPr>
            </a:pPr>
            <a:r>
              <a:rPr lang="sk-SK" sz="1350" b="1" noProof="0" dirty="0">
                <a:solidFill>
                  <a:srgbClr val="F28C67"/>
                </a:solidFill>
                <a:latin typeface="Arial"/>
                <a:ea typeface="Arial"/>
                <a:cs typeface="Arial"/>
              </a:rPr>
              <a:t>ADMINISTRATÍVA</a:t>
            </a:r>
          </a:p>
        </p:txBody>
      </p:sp>
      <p:sp>
        <p:nvSpPr>
          <p:cNvPr id="11" name="Obdĺžnik: zaoblené rohy 10">
            <a:extLst>
              <a:ext uri="{FF2B5EF4-FFF2-40B4-BE49-F238E27FC236}">
                <a16:creationId xmlns:a16="http://schemas.microsoft.com/office/drawing/2014/main" id="{5E24BD37-0832-468E-80E9-EE98239B9074}"/>
              </a:ext>
            </a:extLst>
          </p:cNvPr>
          <p:cNvSpPr>
            <a:spLocks noGrp="1"/>
          </p:cNvSpPr>
          <p:nvPr/>
        </p:nvSpPr>
        <p:spPr>
          <a:xfrm>
            <a:off x="533400" y="4349750"/>
            <a:ext cx="2952750" cy="1066800"/>
          </a:xfrm>
          <a:prstGeom prst="roundRect">
            <a:avLst>
              <a:gd name="adj" fmla="val 16071"/>
            </a:avLst>
          </a:prstGeom>
          <a:solidFill>
            <a:srgbClr val="FFF1EB"/>
          </a:solidFill>
          <a:ln w="0">
            <a:solidFill>
              <a:srgbClr val="FFF1EB"/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12" name="Obdĺžnik 11">
            <a:extLst>
              <a:ext uri="{FF2B5EF4-FFF2-40B4-BE49-F238E27FC236}">
                <a16:creationId xmlns:a16="http://schemas.microsoft.com/office/drawing/2014/main" id="{BA21BF1B-D27F-43F9-B2A1-59ADA9B58597}"/>
              </a:ext>
            </a:extLst>
          </p:cNvPr>
          <p:cNvSpPr>
            <a:spLocks noGrp="1"/>
          </p:cNvSpPr>
          <p:nvPr/>
        </p:nvSpPr>
        <p:spPr>
          <a:xfrm>
            <a:off x="742950" y="4559300"/>
            <a:ext cx="253365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3049"/>
          </a:bodyPr>
          <a:lstStyle/>
          <a:p>
            <a:pPr algn="ctr">
              <a:lnSpc>
                <a:spcPct val="105000"/>
              </a:lnSpc>
              <a:buNone/>
              <a:defRPr sz="2175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lang="sk-SK" sz="2175" b="1" noProof="0" dirty="0">
                <a:solidFill>
                  <a:srgbClr val="082A4A"/>
                </a:solidFill>
                <a:latin typeface="Arial"/>
                <a:ea typeface="Arial"/>
                <a:cs typeface="Arial"/>
              </a:rPr>
              <a:t>„Priprav oznam</a:t>
            </a:r>
          </a:p>
          <a:p>
            <a:pPr algn="ctr">
              <a:lnSpc>
                <a:spcPct val="105000"/>
              </a:lnSpc>
              <a:buNone/>
              <a:defRPr sz="2175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lang="sk-SK" sz="2175" b="1" noProof="0" dirty="0">
                <a:solidFill>
                  <a:srgbClr val="082A4A"/>
                </a:solidFill>
                <a:latin typeface="Arial"/>
                <a:ea typeface="Arial"/>
                <a:cs typeface="Arial"/>
              </a:rPr>
              <a:t>kolegom.“</a:t>
            </a:r>
          </a:p>
        </p:txBody>
      </p:sp>
      <p:sp>
        <p:nvSpPr>
          <p:cNvPr id="13" name="Obdĺžnik 12">
            <a:extLst>
              <a:ext uri="{FF2B5EF4-FFF2-40B4-BE49-F238E27FC236}">
                <a16:creationId xmlns:a16="http://schemas.microsoft.com/office/drawing/2014/main" id="{E9CF02E1-C468-4395-9ED7-69A8282C81BA}"/>
              </a:ext>
            </a:extLst>
          </p:cNvPr>
          <p:cNvSpPr>
            <a:spLocks noGrp="1"/>
          </p:cNvSpPr>
          <p:nvPr/>
        </p:nvSpPr>
        <p:spPr>
          <a:xfrm>
            <a:off x="3638550" y="4673600"/>
            <a:ext cx="45720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9206"/>
          </a:bodyPr>
          <a:lstStyle/>
          <a:p>
            <a:pPr algn="ctr">
              <a:lnSpc>
                <a:spcPct val="105000"/>
              </a:lnSpc>
              <a:buNone/>
              <a:defRPr sz="2400" b="1">
                <a:solidFill>
                  <a:srgbClr val="F28C67"/>
                </a:solidFill>
                <a:latin typeface="Arial"/>
                <a:ea typeface="Arial"/>
                <a:cs typeface="Arial"/>
              </a:defRPr>
            </a:pPr>
            <a:r>
              <a:rPr lang="sk-SK" sz="2400" b="1" noProof="0" dirty="0">
                <a:solidFill>
                  <a:srgbClr val="F28C67"/>
                </a:solidFill>
                <a:latin typeface="Arial"/>
                <a:ea typeface="Arial"/>
                <a:cs typeface="Arial"/>
              </a:rPr>
              <a:t>→</a:t>
            </a:r>
          </a:p>
        </p:txBody>
      </p:sp>
      <p:sp>
        <p:nvSpPr>
          <p:cNvPr id="14" name="Obdĺžnik: zaoblené rohy 13">
            <a:extLst>
              <a:ext uri="{FF2B5EF4-FFF2-40B4-BE49-F238E27FC236}">
                <a16:creationId xmlns:a16="http://schemas.microsoft.com/office/drawing/2014/main" id="{7451E93F-20E4-4E9E-A875-EB630B1849F1}"/>
              </a:ext>
            </a:extLst>
          </p:cNvPr>
          <p:cNvSpPr>
            <a:spLocks noGrp="1"/>
          </p:cNvSpPr>
          <p:nvPr/>
        </p:nvSpPr>
        <p:spPr>
          <a:xfrm>
            <a:off x="4248150" y="4254500"/>
            <a:ext cx="7410450" cy="1257300"/>
          </a:xfrm>
          <a:prstGeom prst="roundRect">
            <a:avLst>
              <a:gd name="adj" fmla="val 13636"/>
            </a:avLst>
          </a:prstGeom>
          <a:solidFill>
            <a:srgbClr val="F4F0FF"/>
          </a:solidFill>
          <a:ln w="0">
            <a:solidFill>
              <a:srgbClr val="F4F0FF"/>
            </a:solidFill>
            <a:prstDash val="solid"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15" name="Obdĺžnik 14">
            <a:extLst>
              <a:ext uri="{FF2B5EF4-FFF2-40B4-BE49-F238E27FC236}">
                <a16:creationId xmlns:a16="http://schemas.microsoft.com/office/drawing/2014/main" id="{E222B42E-9099-4AF5-86EC-6A8777D2856F}"/>
              </a:ext>
            </a:extLst>
          </p:cNvPr>
          <p:cNvSpPr>
            <a:spLocks noGrp="1"/>
          </p:cNvSpPr>
          <p:nvPr/>
        </p:nvSpPr>
        <p:spPr>
          <a:xfrm>
            <a:off x="4514850" y="4464050"/>
            <a:ext cx="6877050" cy="838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 fontScale="97002"/>
          </a:bodyPr>
          <a:lstStyle/>
          <a:p>
            <a:pPr algn="l">
              <a:lnSpc>
                <a:spcPct val="105000"/>
              </a:lnSpc>
              <a:buNone/>
              <a:defRPr sz="1800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lang="sk-SK" sz="1800" b="1" noProof="0" dirty="0">
                <a:solidFill>
                  <a:srgbClr val="082A4A"/>
                </a:solidFill>
                <a:latin typeface="Arial"/>
                <a:ea typeface="Arial"/>
                <a:cs typeface="Arial"/>
              </a:rPr>
              <a:t>Z modelových poznámok vytvor predmet a e-mail kolegom. Ak chýba termín, miesto alebo očakávaná reakcia, najprv polož otázku.</a:t>
            </a:r>
          </a:p>
        </p:txBody>
      </p:sp>
      <p:sp>
        <p:nvSpPr>
          <p:cNvPr id="16" name="Obdĺžnik 15">
            <a:extLst>
              <a:ext uri="{FF2B5EF4-FFF2-40B4-BE49-F238E27FC236}">
                <a16:creationId xmlns:a16="http://schemas.microsoft.com/office/drawing/2014/main" id="{C3A22F13-D9DA-42CA-BBA0-6E76F1F7BABC}"/>
              </a:ext>
            </a:extLst>
          </p:cNvPr>
          <p:cNvSpPr>
            <a:spLocks noGrp="1"/>
          </p:cNvSpPr>
          <p:nvPr/>
        </p:nvSpPr>
        <p:spPr>
          <a:xfrm>
            <a:off x="533400" y="5873750"/>
            <a:ext cx="111252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5000"/>
              </a:lnSpc>
              <a:buNone/>
              <a:defRPr sz="1650" b="1">
                <a:solidFill>
                  <a:srgbClr val="7656C9"/>
                </a:solidFill>
                <a:latin typeface="Arial"/>
                <a:ea typeface="Arial"/>
                <a:cs typeface="Arial"/>
              </a:defRPr>
            </a:pPr>
            <a:r>
              <a:rPr lang="sk-SK" sz="1650" b="1" noProof="0" dirty="0">
                <a:solidFill>
                  <a:schemeClr val="tx1">
                    <a:lumMod val="95000"/>
                  </a:schemeClr>
                </a:solidFill>
                <a:latin typeface="Arial"/>
                <a:ea typeface="Arial"/>
                <a:cs typeface="Arial"/>
              </a:rPr>
              <a:t>Malý trik: doplňte podklad + formát + vetu proti vymýšľaniu.</a:t>
            </a:r>
          </a:p>
        </p:txBody>
      </p:sp>
      <p:sp>
        <p:nvSpPr>
          <p:cNvPr id="24" name="Unified Footer Rule"/>
          <p:cNvSpPr/>
          <p:nvPr/>
        </p:nvSpPr>
        <p:spPr>
          <a:xfrm>
            <a:off x="533400" y="6426200"/>
            <a:ext cx="11125200" cy="95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sk-SK" noProof="0" dirty="0"/>
          </a:p>
        </p:txBody>
      </p:sp>
    </p:spTree>
    <p:extLst>
      <p:ext uri="{BB962C8B-B14F-4D97-AF65-F5344CB8AC3E}">
        <p14:creationId xmlns:p14="http://schemas.microsoft.com/office/powerpoint/2010/main" val="118442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Unified Header Black"/>
          <p:cNvSpPr/>
          <p:nvPr/>
        </p:nvSpPr>
        <p:spPr>
          <a:xfrm>
            <a:off x="0" y="609600"/>
            <a:ext cx="10448925" cy="1371600"/>
          </a:xfrm>
          <a:prstGeom prst="rect">
            <a:avLst/>
          </a:prstGeom>
          <a:solidFill>
            <a:srgbClr val="24242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3" name="Unified Header Cyan"/>
          <p:cNvSpPr/>
          <p:nvPr/>
        </p:nvSpPr>
        <p:spPr>
          <a:xfrm>
            <a:off x="10582275" y="609600"/>
            <a:ext cx="1609725" cy="1371600"/>
          </a:xfrm>
          <a:prstGeom prst="rect">
            <a:avLst/>
          </a:prstGeom>
          <a:solidFill>
            <a:srgbClr val="26A9D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9" name="Obdĺžnik 18">
            <a:extLst>
              <a:ext uri="{FF2B5EF4-FFF2-40B4-BE49-F238E27FC236}">
                <a16:creationId xmlns:a16="http://schemas.microsoft.com/office/drawing/2014/main" id="{77FA5992-8622-46D6-9DC3-D37522A58174}"/>
              </a:ext>
            </a:extLst>
          </p:cNvPr>
          <p:cNvSpPr>
            <a:spLocks noGrp="1"/>
          </p:cNvSpPr>
          <p:nvPr/>
        </p:nvSpPr>
        <p:spPr>
          <a:xfrm>
            <a:off x="533400" y="361950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SAMOSTATNÁ PRÁCA</a:t>
            </a:r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E1D55F0C-1B56-4D8B-98E6-D85A4BCE3836}"/>
              </a:ext>
            </a:extLst>
          </p:cNvPr>
          <p:cNvSpPr>
            <a:spLocks noGrp="1"/>
          </p:cNvSpPr>
          <p:nvPr/>
        </p:nvSpPr>
        <p:spPr>
          <a:xfrm>
            <a:off x="533400" y="1003300"/>
            <a:ext cx="9652000" cy="736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5000"/>
              </a:lnSpc>
              <a:buNone/>
              <a:defRPr sz="3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Pedagogická vetva: e-mail a oznam do LMS</a:t>
            </a:r>
          </a:p>
        </p:txBody>
      </p:sp>
      <p:sp>
        <p:nvSpPr>
          <p:cNvPr id="4" name="Obdĺžnik 3">
            <a:extLst>
              <a:ext uri="{FF2B5EF4-FFF2-40B4-BE49-F238E27FC236}">
                <a16:creationId xmlns:a16="http://schemas.microsoft.com/office/drawing/2014/main" id="{3B31D747-5D31-4228-A1B3-E9008087B6F1}"/>
              </a:ext>
            </a:extLst>
          </p:cNvPr>
          <p:cNvSpPr>
            <a:spLocks noGrp="1"/>
          </p:cNvSpPr>
          <p:nvPr/>
        </p:nvSpPr>
        <p:spPr>
          <a:xfrm>
            <a:off x="533400" y="2374900"/>
            <a:ext cx="76200" cy="762000"/>
          </a:xfrm>
          <a:prstGeom prst="rect">
            <a:avLst/>
          </a:prstGeom>
          <a:solidFill>
            <a:srgbClr val="1378BE"/>
          </a:solidFill>
          <a:ln w="0">
            <a:solidFill>
              <a:srgbClr val="1378BE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5" name="Obdĺžnik 4">
            <a:extLst>
              <a:ext uri="{FF2B5EF4-FFF2-40B4-BE49-F238E27FC236}">
                <a16:creationId xmlns:a16="http://schemas.microsoft.com/office/drawing/2014/main" id="{934CAB40-F7F9-47C0-AF5A-244E653D5323}"/>
              </a:ext>
            </a:extLst>
          </p:cNvPr>
          <p:cNvSpPr>
            <a:spLocks noGrp="1"/>
          </p:cNvSpPr>
          <p:nvPr/>
        </p:nvSpPr>
        <p:spPr>
          <a:xfrm>
            <a:off x="762000" y="2374900"/>
            <a:ext cx="4724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1378BE"/>
                </a:solidFill>
                <a:latin typeface="Arial"/>
                <a:ea typeface="Arial"/>
                <a:cs typeface="Arial"/>
              </a:defRPr>
            </a:pPr>
            <a:r>
              <a:rPr lang="sk-SK" sz="1425" b="1" dirty="0">
                <a:solidFill>
                  <a:srgbClr val="7030A0"/>
                </a:solidFill>
                <a:latin typeface="Arial"/>
                <a:ea typeface="Arial"/>
                <a:cs typeface="Arial"/>
              </a:rPr>
              <a:t>MODELOVÉ</a:t>
            </a:r>
            <a:r>
              <a:rPr sz="1425" b="1" dirty="0">
                <a:solidFill>
                  <a:srgbClr val="7030A0"/>
                </a:solidFill>
                <a:latin typeface="Arial"/>
                <a:ea typeface="Arial"/>
                <a:cs typeface="Arial"/>
              </a:rPr>
              <a:t> BODY</a:t>
            </a:r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C31EC637-E022-4F1A-8C29-E1BD45E8D86E}"/>
              </a:ext>
            </a:extLst>
          </p:cNvPr>
          <p:cNvSpPr>
            <a:spLocks noGrp="1"/>
          </p:cNvSpPr>
          <p:nvPr/>
        </p:nvSpPr>
        <p:spPr>
          <a:xfrm>
            <a:off x="762000" y="2679700"/>
            <a:ext cx="47244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80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zmena miestnosti · dátum · čo si priniesť</a:t>
            </a: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EE322474-D844-4E76-AAB3-35F34C29C4F8}"/>
              </a:ext>
            </a:extLst>
          </p:cNvPr>
          <p:cNvSpPr>
            <a:spLocks noGrp="1"/>
          </p:cNvSpPr>
          <p:nvPr/>
        </p:nvSpPr>
        <p:spPr>
          <a:xfrm>
            <a:off x="533400" y="3359150"/>
            <a:ext cx="76200" cy="552450"/>
          </a:xfrm>
          <a:prstGeom prst="rect">
            <a:avLst/>
          </a:prstGeom>
          <a:solidFill>
            <a:srgbClr val="2D8A65"/>
          </a:solidFill>
          <a:ln w="0">
            <a:solidFill>
              <a:srgbClr val="2D8A65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74140CA3-6E78-46F5-AE3F-1DDDDBC0A5E5}"/>
              </a:ext>
            </a:extLst>
          </p:cNvPr>
          <p:cNvSpPr>
            <a:spLocks noGrp="1"/>
          </p:cNvSpPr>
          <p:nvPr/>
        </p:nvSpPr>
        <p:spPr>
          <a:xfrm>
            <a:off x="762000" y="3321050"/>
            <a:ext cx="4724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VÝSTUP</a:t>
            </a:r>
          </a:p>
        </p:txBody>
      </p:sp>
      <p:sp>
        <p:nvSpPr>
          <p:cNvPr id="9" name="Obdĺžnik 8">
            <a:extLst>
              <a:ext uri="{FF2B5EF4-FFF2-40B4-BE49-F238E27FC236}">
                <a16:creationId xmlns:a16="http://schemas.microsoft.com/office/drawing/2014/main" id="{0FE0634D-664B-475A-B8E6-82F8154162E0}"/>
              </a:ext>
            </a:extLst>
          </p:cNvPr>
          <p:cNvSpPr>
            <a:spLocks noGrp="1"/>
          </p:cNvSpPr>
          <p:nvPr/>
        </p:nvSpPr>
        <p:spPr>
          <a:xfrm>
            <a:off x="762000" y="3606800"/>
            <a:ext cx="47244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80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e-mail + 50-slovný oznam do LMS</a:t>
            </a:r>
          </a:p>
        </p:txBody>
      </p:sp>
      <p:sp>
        <p:nvSpPr>
          <p:cNvPr id="10" name="Obdĺžnik 9">
            <a:extLst>
              <a:ext uri="{FF2B5EF4-FFF2-40B4-BE49-F238E27FC236}">
                <a16:creationId xmlns:a16="http://schemas.microsoft.com/office/drawing/2014/main" id="{A76AD671-E098-450D-852B-9AADD4982374}"/>
              </a:ext>
            </a:extLst>
          </p:cNvPr>
          <p:cNvSpPr>
            <a:spLocks noGrp="1"/>
          </p:cNvSpPr>
          <p:nvPr/>
        </p:nvSpPr>
        <p:spPr>
          <a:xfrm>
            <a:off x="533400" y="4425950"/>
            <a:ext cx="76200" cy="552450"/>
          </a:xfrm>
          <a:prstGeom prst="rect">
            <a:avLst/>
          </a:prstGeom>
          <a:solidFill>
            <a:srgbClr val="F28C67"/>
          </a:solidFill>
          <a:ln w="0">
            <a:solidFill>
              <a:srgbClr val="F28C67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11" name="Obdĺžnik 10">
            <a:extLst>
              <a:ext uri="{FF2B5EF4-FFF2-40B4-BE49-F238E27FC236}">
                <a16:creationId xmlns:a16="http://schemas.microsoft.com/office/drawing/2014/main" id="{6F006CE1-ECF4-4F79-AFB0-BAC0DA37CE81}"/>
              </a:ext>
            </a:extLst>
          </p:cNvPr>
          <p:cNvSpPr>
            <a:spLocks noGrp="1"/>
          </p:cNvSpPr>
          <p:nvPr/>
        </p:nvSpPr>
        <p:spPr>
          <a:xfrm>
            <a:off x="762000" y="4387850"/>
            <a:ext cx="4724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28C67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F28C67"/>
                </a:solidFill>
                <a:latin typeface="Arial"/>
                <a:ea typeface="Arial"/>
                <a:cs typeface="Arial"/>
              </a:rPr>
              <a:t>KONTROLA</a:t>
            </a:r>
          </a:p>
        </p:txBody>
      </p:sp>
      <p:sp>
        <p:nvSpPr>
          <p:cNvPr id="12" name="Obdĺžnik 11">
            <a:extLst>
              <a:ext uri="{FF2B5EF4-FFF2-40B4-BE49-F238E27FC236}">
                <a16:creationId xmlns:a16="http://schemas.microsoft.com/office/drawing/2014/main" id="{233E2A7E-115E-4433-9161-C9808CE6B0C4}"/>
              </a:ext>
            </a:extLst>
          </p:cNvPr>
          <p:cNvSpPr>
            <a:spLocks noGrp="1"/>
          </p:cNvSpPr>
          <p:nvPr/>
        </p:nvSpPr>
        <p:spPr>
          <a:xfrm>
            <a:off x="762000" y="4673600"/>
            <a:ext cx="47244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80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zoznam informácií, ktoré neboli v podklade</a:t>
            </a:r>
          </a:p>
        </p:txBody>
      </p:sp>
      <p:sp>
        <p:nvSpPr>
          <p:cNvPr id="13" name="Obdĺžnik 12">
            <a:extLst>
              <a:ext uri="{FF2B5EF4-FFF2-40B4-BE49-F238E27FC236}">
                <a16:creationId xmlns:a16="http://schemas.microsoft.com/office/drawing/2014/main" id="{AF592827-570C-4C8C-B8AD-EE7F4A3A1605}"/>
              </a:ext>
            </a:extLst>
          </p:cNvPr>
          <p:cNvSpPr>
            <a:spLocks noGrp="1"/>
          </p:cNvSpPr>
          <p:nvPr/>
        </p:nvSpPr>
        <p:spPr>
          <a:xfrm>
            <a:off x="6191250" y="2476500"/>
            <a:ext cx="5467350" cy="3619500"/>
          </a:xfrm>
          <a:prstGeom prst="rect">
            <a:avLst/>
          </a:prstGeom>
          <a:solidFill>
            <a:srgbClr val="EAF7FD"/>
          </a:solidFill>
          <a:ln w="0">
            <a:solidFill>
              <a:srgbClr val="EAF7FD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14" name="Obdĺžnik 13">
            <a:extLst>
              <a:ext uri="{FF2B5EF4-FFF2-40B4-BE49-F238E27FC236}">
                <a16:creationId xmlns:a16="http://schemas.microsoft.com/office/drawing/2014/main" id="{EE1DE73A-C27C-40D2-A8D5-A64B30DF33CD}"/>
              </a:ext>
            </a:extLst>
          </p:cNvPr>
          <p:cNvSpPr>
            <a:spLocks noGrp="1"/>
          </p:cNvSpPr>
          <p:nvPr/>
        </p:nvSpPr>
        <p:spPr>
          <a:xfrm>
            <a:off x="6496050" y="2482850"/>
            <a:ext cx="4857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350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82A4A"/>
                </a:solidFill>
                <a:latin typeface="Arial"/>
                <a:ea typeface="Arial"/>
                <a:cs typeface="Arial"/>
              </a:rPr>
              <a:t>ŠTARTOVACÍ PROMPT</a:t>
            </a:r>
          </a:p>
        </p:txBody>
      </p:sp>
      <p:sp>
        <p:nvSpPr>
          <p:cNvPr id="15" name="Obdĺžnik 14">
            <a:extLst>
              <a:ext uri="{FF2B5EF4-FFF2-40B4-BE49-F238E27FC236}">
                <a16:creationId xmlns:a16="http://schemas.microsoft.com/office/drawing/2014/main" id="{1AF3C549-35F1-48A8-BBA3-7C182306954A}"/>
              </a:ext>
            </a:extLst>
          </p:cNvPr>
          <p:cNvSpPr>
            <a:spLocks noGrp="1"/>
          </p:cNvSpPr>
          <p:nvPr/>
        </p:nvSpPr>
        <p:spPr>
          <a:xfrm>
            <a:off x="6496050" y="2978150"/>
            <a:ext cx="4857750" cy="2266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13000"/>
              </a:lnSpc>
              <a:buNone/>
              <a:defRPr sz="1950" b="0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082A4A"/>
                </a:solidFill>
                <a:latin typeface="Arial"/>
                <a:ea typeface="Arial"/>
                <a:cs typeface="Arial"/>
              </a:rPr>
              <a:t>Z nasledujúcich bodov vytvor oznam pre vysokoškolských študentov. Nevymýšľaj chýbajúce údaje; namiesto toho ich označ [DOPLNIŤ]. Výstup daj ako e-mail a 50-slovný oznam do LMS.</a:t>
            </a:r>
          </a:p>
        </p:txBody>
      </p:sp>
      <p:sp>
        <p:nvSpPr>
          <p:cNvPr id="16" name="Obdĺžnik 15">
            <a:extLst>
              <a:ext uri="{FF2B5EF4-FFF2-40B4-BE49-F238E27FC236}">
                <a16:creationId xmlns:a16="http://schemas.microsoft.com/office/drawing/2014/main" id="{4966A73A-2E35-4668-988B-E7D4756F757D}"/>
              </a:ext>
            </a:extLst>
          </p:cNvPr>
          <p:cNvSpPr>
            <a:spLocks noGrp="1"/>
          </p:cNvSpPr>
          <p:nvPr/>
        </p:nvSpPr>
        <p:spPr>
          <a:xfrm>
            <a:off x="6496050" y="5359400"/>
            <a:ext cx="48577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85402" lnSpcReduction="10000"/>
          </a:bodyPr>
          <a:lstStyle/>
          <a:p>
            <a:pPr algn="l">
              <a:lnSpc>
                <a:spcPct val="105000"/>
              </a:lnSpc>
              <a:buNone/>
              <a:defRPr sz="1575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82A4A"/>
                </a:solidFill>
                <a:latin typeface="Arial"/>
                <a:ea typeface="Arial"/>
                <a:cs typeface="Arial"/>
              </a:rPr>
              <a:t>Potom sa opýtajte: Ktoré informácie si nemal priamo v podklade?</a:t>
            </a:r>
          </a:p>
        </p:txBody>
      </p:sp>
      <p:sp>
        <p:nvSpPr>
          <p:cNvPr id="24" name="Unified Footer Rule"/>
          <p:cNvSpPr/>
          <p:nvPr/>
        </p:nvSpPr>
        <p:spPr>
          <a:xfrm>
            <a:off x="533400" y="6426200"/>
            <a:ext cx="11125200" cy="95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7" name="Obdĺžnik 16">
            <a:extLst>
              <a:ext uri="{FF2B5EF4-FFF2-40B4-BE49-F238E27FC236}">
                <a16:creationId xmlns:a16="http://schemas.microsoft.com/office/drawing/2014/main" id="{6B26FF3D-633C-F796-E6B2-5C2D113E1599}"/>
              </a:ext>
            </a:extLst>
          </p:cNvPr>
          <p:cNvSpPr/>
          <p:nvPr/>
        </p:nvSpPr>
        <p:spPr>
          <a:xfrm>
            <a:off x="10566401" y="590550"/>
            <a:ext cx="1625600" cy="14021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59336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Unified Header Black"/>
          <p:cNvSpPr/>
          <p:nvPr/>
        </p:nvSpPr>
        <p:spPr>
          <a:xfrm>
            <a:off x="0" y="609600"/>
            <a:ext cx="10448925" cy="1371600"/>
          </a:xfrm>
          <a:prstGeom prst="rect">
            <a:avLst/>
          </a:prstGeom>
          <a:solidFill>
            <a:srgbClr val="24242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3" name="Unified Header Cyan"/>
          <p:cNvSpPr/>
          <p:nvPr/>
        </p:nvSpPr>
        <p:spPr>
          <a:xfrm>
            <a:off x="10582275" y="609600"/>
            <a:ext cx="1609725" cy="1371600"/>
          </a:xfrm>
          <a:prstGeom prst="rect">
            <a:avLst/>
          </a:prstGeom>
          <a:solidFill>
            <a:srgbClr val="26A9D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9" name="Obdĺžnik 18">
            <a:extLst>
              <a:ext uri="{FF2B5EF4-FFF2-40B4-BE49-F238E27FC236}">
                <a16:creationId xmlns:a16="http://schemas.microsoft.com/office/drawing/2014/main" id="{B9F37DC6-E468-4BCC-9D2B-F37DC0EAB5D8}"/>
              </a:ext>
            </a:extLst>
          </p:cNvPr>
          <p:cNvSpPr>
            <a:spLocks noGrp="1"/>
          </p:cNvSpPr>
          <p:nvPr/>
        </p:nvSpPr>
        <p:spPr>
          <a:xfrm>
            <a:off x="533400" y="361950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SAMOSTATNÁ PRÁCA</a:t>
            </a:r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076DF7B5-1F40-4290-A06D-342EB51ADF6A}"/>
              </a:ext>
            </a:extLst>
          </p:cNvPr>
          <p:cNvSpPr>
            <a:spLocks noGrp="1"/>
          </p:cNvSpPr>
          <p:nvPr/>
        </p:nvSpPr>
        <p:spPr>
          <a:xfrm>
            <a:off x="533400" y="1003300"/>
            <a:ext cx="9652000" cy="736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5000"/>
              </a:lnSpc>
              <a:buNone/>
              <a:defRPr sz="3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Administratívna vetva: e-mail z poznámok</a:t>
            </a:r>
          </a:p>
        </p:txBody>
      </p:sp>
      <p:sp>
        <p:nvSpPr>
          <p:cNvPr id="4" name="Obdĺžnik 3">
            <a:extLst>
              <a:ext uri="{FF2B5EF4-FFF2-40B4-BE49-F238E27FC236}">
                <a16:creationId xmlns:a16="http://schemas.microsoft.com/office/drawing/2014/main" id="{7FF5E2F2-F05D-48EB-8B43-43C02E523CA0}"/>
              </a:ext>
            </a:extLst>
          </p:cNvPr>
          <p:cNvSpPr>
            <a:spLocks noGrp="1"/>
          </p:cNvSpPr>
          <p:nvPr/>
        </p:nvSpPr>
        <p:spPr>
          <a:xfrm>
            <a:off x="533400" y="2241550"/>
            <a:ext cx="76200" cy="762000"/>
          </a:xfrm>
          <a:prstGeom prst="rect">
            <a:avLst/>
          </a:prstGeom>
          <a:solidFill>
            <a:srgbClr val="F28C67"/>
          </a:solidFill>
          <a:ln w="0">
            <a:solidFill>
              <a:srgbClr val="F28C67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5" name="Obdĺžnik 4">
            <a:extLst>
              <a:ext uri="{FF2B5EF4-FFF2-40B4-BE49-F238E27FC236}">
                <a16:creationId xmlns:a16="http://schemas.microsoft.com/office/drawing/2014/main" id="{AB69C403-635F-4DC9-8913-DF5FD9AD6201}"/>
              </a:ext>
            </a:extLst>
          </p:cNvPr>
          <p:cNvSpPr>
            <a:spLocks noGrp="1"/>
          </p:cNvSpPr>
          <p:nvPr/>
        </p:nvSpPr>
        <p:spPr>
          <a:xfrm>
            <a:off x="762000" y="2241550"/>
            <a:ext cx="4724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28C67"/>
                </a:solidFill>
                <a:latin typeface="Arial"/>
                <a:ea typeface="Arial"/>
                <a:cs typeface="Arial"/>
              </a:defRPr>
            </a:pPr>
            <a:r>
              <a:rPr lang="sk-SK" sz="1425" b="1" dirty="0">
                <a:solidFill>
                  <a:srgbClr val="7030A0"/>
                </a:solidFill>
                <a:latin typeface="Arial"/>
                <a:ea typeface="Arial"/>
                <a:cs typeface="Arial"/>
              </a:rPr>
              <a:t>MODELOVÉ POZNÁMKY</a:t>
            </a:r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B20975CB-35DD-4C41-88E4-B37F7B7255EB}"/>
              </a:ext>
            </a:extLst>
          </p:cNvPr>
          <p:cNvSpPr>
            <a:spLocks noGrp="1"/>
          </p:cNvSpPr>
          <p:nvPr/>
        </p:nvSpPr>
        <p:spPr>
          <a:xfrm>
            <a:off x="762000" y="2546350"/>
            <a:ext cx="47244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80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účel · termín · miesto · očakávaná reakcia</a:t>
            </a: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987AA8C1-0483-478E-9676-E60085617923}"/>
              </a:ext>
            </a:extLst>
          </p:cNvPr>
          <p:cNvSpPr>
            <a:spLocks noGrp="1"/>
          </p:cNvSpPr>
          <p:nvPr/>
        </p:nvSpPr>
        <p:spPr>
          <a:xfrm>
            <a:off x="533400" y="3225800"/>
            <a:ext cx="76200" cy="552450"/>
          </a:xfrm>
          <a:prstGeom prst="rect">
            <a:avLst/>
          </a:prstGeom>
          <a:solidFill>
            <a:srgbClr val="2D8A65"/>
          </a:solidFill>
          <a:ln w="0">
            <a:solidFill>
              <a:srgbClr val="2D8A65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15370A4A-647D-4396-87AE-F7A5D110F704}"/>
              </a:ext>
            </a:extLst>
          </p:cNvPr>
          <p:cNvSpPr>
            <a:spLocks noGrp="1"/>
          </p:cNvSpPr>
          <p:nvPr/>
        </p:nvSpPr>
        <p:spPr>
          <a:xfrm>
            <a:off x="762000" y="3187700"/>
            <a:ext cx="4724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VÝSTUP</a:t>
            </a:r>
          </a:p>
        </p:txBody>
      </p:sp>
      <p:sp>
        <p:nvSpPr>
          <p:cNvPr id="9" name="Obdĺžnik 8">
            <a:extLst>
              <a:ext uri="{FF2B5EF4-FFF2-40B4-BE49-F238E27FC236}">
                <a16:creationId xmlns:a16="http://schemas.microsoft.com/office/drawing/2014/main" id="{48A5AD2F-B01F-489B-84F8-E7EED62D35C4}"/>
              </a:ext>
            </a:extLst>
          </p:cNvPr>
          <p:cNvSpPr>
            <a:spLocks noGrp="1"/>
          </p:cNvSpPr>
          <p:nvPr/>
        </p:nvSpPr>
        <p:spPr>
          <a:xfrm>
            <a:off x="762000" y="3473450"/>
            <a:ext cx="47244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80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predmet + profesionálny e-mail pre kolegov</a:t>
            </a:r>
          </a:p>
        </p:txBody>
      </p:sp>
      <p:sp>
        <p:nvSpPr>
          <p:cNvPr id="10" name="Obdĺžnik 9">
            <a:extLst>
              <a:ext uri="{FF2B5EF4-FFF2-40B4-BE49-F238E27FC236}">
                <a16:creationId xmlns:a16="http://schemas.microsoft.com/office/drawing/2014/main" id="{74D85317-9F7B-481B-8F50-9DD63857AD74}"/>
              </a:ext>
            </a:extLst>
          </p:cNvPr>
          <p:cNvSpPr>
            <a:spLocks noGrp="1"/>
          </p:cNvSpPr>
          <p:nvPr/>
        </p:nvSpPr>
        <p:spPr>
          <a:xfrm>
            <a:off x="533400" y="4292600"/>
            <a:ext cx="76200" cy="552450"/>
          </a:xfrm>
          <a:prstGeom prst="rect">
            <a:avLst/>
          </a:prstGeom>
          <a:solidFill>
            <a:srgbClr val="1378BE"/>
          </a:solidFill>
          <a:ln w="0">
            <a:solidFill>
              <a:srgbClr val="1378BE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11" name="Obdĺžnik 10">
            <a:extLst>
              <a:ext uri="{FF2B5EF4-FFF2-40B4-BE49-F238E27FC236}">
                <a16:creationId xmlns:a16="http://schemas.microsoft.com/office/drawing/2014/main" id="{7E50FA7A-6A28-4D83-931C-8E83C9628E6F}"/>
              </a:ext>
            </a:extLst>
          </p:cNvPr>
          <p:cNvSpPr>
            <a:spLocks noGrp="1"/>
          </p:cNvSpPr>
          <p:nvPr/>
        </p:nvSpPr>
        <p:spPr>
          <a:xfrm>
            <a:off x="762000" y="4254500"/>
            <a:ext cx="4724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1378BE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378BE"/>
                </a:solidFill>
                <a:latin typeface="Arial"/>
                <a:ea typeface="Arial"/>
                <a:cs typeface="Arial"/>
              </a:rPr>
              <a:t>KONTROLA</a:t>
            </a:r>
          </a:p>
        </p:txBody>
      </p:sp>
      <p:sp>
        <p:nvSpPr>
          <p:cNvPr id="12" name="Obdĺžnik 11">
            <a:extLst>
              <a:ext uri="{FF2B5EF4-FFF2-40B4-BE49-F238E27FC236}">
                <a16:creationId xmlns:a16="http://schemas.microsoft.com/office/drawing/2014/main" id="{43ABEF10-699E-428A-9A87-FC04796B5991}"/>
              </a:ext>
            </a:extLst>
          </p:cNvPr>
          <p:cNvSpPr>
            <a:spLocks noGrp="1"/>
          </p:cNvSpPr>
          <p:nvPr/>
        </p:nvSpPr>
        <p:spPr>
          <a:xfrm>
            <a:off x="762000" y="4540250"/>
            <a:ext cx="47244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800" b="0">
                <a:solidFill>
                  <a:srgbClr val="EAF4FA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EAF4FA"/>
                </a:solidFill>
                <a:latin typeface="Arial"/>
                <a:ea typeface="Arial"/>
                <a:cs typeface="Arial"/>
              </a:rPr>
              <a:t>najviac 3 otázky k chýbajúcim údajom</a:t>
            </a:r>
          </a:p>
        </p:txBody>
      </p:sp>
      <p:sp>
        <p:nvSpPr>
          <p:cNvPr id="13" name="Obdĺžnik 12">
            <a:extLst>
              <a:ext uri="{FF2B5EF4-FFF2-40B4-BE49-F238E27FC236}">
                <a16:creationId xmlns:a16="http://schemas.microsoft.com/office/drawing/2014/main" id="{DE63A38E-9447-4E90-8EAA-80811BCF7D33}"/>
              </a:ext>
            </a:extLst>
          </p:cNvPr>
          <p:cNvSpPr>
            <a:spLocks noGrp="1"/>
          </p:cNvSpPr>
          <p:nvPr/>
        </p:nvSpPr>
        <p:spPr>
          <a:xfrm>
            <a:off x="6191250" y="2343150"/>
            <a:ext cx="5467350" cy="3619500"/>
          </a:xfrm>
          <a:prstGeom prst="rect">
            <a:avLst/>
          </a:prstGeom>
          <a:solidFill>
            <a:srgbClr val="FFF1EB"/>
          </a:solidFill>
          <a:ln w="0">
            <a:solidFill>
              <a:srgbClr val="FFF1EB"/>
            </a:solidFill>
            <a:prstDash val="solid"/>
          </a:ln>
        </p:spPr>
        <p:txBody>
          <a:bodyPr/>
          <a:lstStyle/>
          <a:p>
            <a:endParaRPr lang="sk-SK"/>
          </a:p>
        </p:txBody>
      </p:sp>
      <p:sp>
        <p:nvSpPr>
          <p:cNvPr id="14" name="Obdĺžnik 13">
            <a:extLst>
              <a:ext uri="{FF2B5EF4-FFF2-40B4-BE49-F238E27FC236}">
                <a16:creationId xmlns:a16="http://schemas.microsoft.com/office/drawing/2014/main" id="{9E056579-092C-4B2F-A62A-155AF28B6CDE}"/>
              </a:ext>
            </a:extLst>
          </p:cNvPr>
          <p:cNvSpPr>
            <a:spLocks noGrp="1"/>
          </p:cNvSpPr>
          <p:nvPr/>
        </p:nvSpPr>
        <p:spPr>
          <a:xfrm>
            <a:off x="6496050" y="2349500"/>
            <a:ext cx="4857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350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82A4A"/>
                </a:solidFill>
                <a:latin typeface="Arial"/>
                <a:ea typeface="Arial"/>
                <a:cs typeface="Arial"/>
              </a:rPr>
              <a:t>ŠTARTOVACÍ PROMPT</a:t>
            </a:r>
          </a:p>
        </p:txBody>
      </p:sp>
      <p:sp>
        <p:nvSpPr>
          <p:cNvPr id="15" name="Obdĺžnik 14">
            <a:extLst>
              <a:ext uri="{FF2B5EF4-FFF2-40B4-BE49-F238E27FC236}">
                <a16:creationId xmlns:a16="http://schemas.microsoft.com/office/drawing/2014/main" id="{F1E0D681-0122-4E57-857B-26568A5CE991}"/>
              </a:ext>
            </a:extLst>
          </p:cNvPr>
          <p:cNvSpPr>
            <a:spLocks noGrp="1"/>
          </p:cNvSpPr>
          <p:nvPr/>
        </p:nvSpPr>
        <p:spPr>
          <a:xfrm>
            <a:off x="6496050" y="2844800"/>
            <a:ext cx="4857750" cy="2095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13000"/>
              </a:lnSpc>
              <a:buNone/>
              <a:defRPr sz="1950" b="0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082A4A"/>
                </a:solidFill>
                <a:latin typeface="Arial"/>
                <a:ea typeface="Arial"/>
                <a:cs typeface="Arial"/>
              </a:rPr>
              <a:t>Si asistent akademického pracoviska. Z týchto poznámok priprav vecný e-mail pre kolegov. Najprv uveď najviac 3 otázky k chýbajúcim podstatným údajom. Nič si nevymýšľaj.</a:t>
            </a:r>
          </a:p>
        </p:txBody>
      </p:sp>
      <p:sp>
        <p:nvSpPr>
          <p:cNvPr id="16" name="Obdĺžnik 15">
            <a:extLst>
              <a:ext uri="{FF2B5EF4-FFF2-40B4-BE49-F238E27FC236}">
                <a16:creationId xmlns:a16="http://schemas.microsoft.com/office/drawing/2014/main" id="{C6EB9FA1-E3CB-4950-8341-ACFD4DDA85CC}"/>
              </a:ext>
            </a:extLst>
          </p:cNvPr>
          <p:cNvSpPr>
            <a:spLocks noGrp="1"/>
          </p:cNvSpPr>
          <p:nvPr/>
        </p:nvSpPr>
        <p:spPr>
          <a:xfrm>
            <a:off x="6496050" y="5073650"/>
            <a:ext cx="485775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575" b="1">
                <a:solidFill>
                  <a:srgbClr val="082A4A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82A4A"/>
                </a:solidFill>
                <a:latin typeface="Arial"/>
                <a:ea typeface="Arial"/>
                <a:cs typeface="Arial"/>
              </a:rPr>
              <a:t>Po doplnení údajov skontrolujte: predmet, účel, termín, miesto, reakciu a záver.</a:t>
            </a:r>
          </a:p>
        </p:txBody>
      </p:sp>
      <p:sp>
        <p:nvSpPr>
          <p:cNvPr id="24" name="Unified Footer Rule"/>
          <p:cNvSpPr/>
          <p:nvPr/>
        </p:nvSpPr>
        <p:spPr>
          <a:xfrm>
            <a:off x="533400" y="6426200"/>
            <a:ext cx="11125200" cy="95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7" name="Obdĺžnik 16">
            <a:extLst>
              <a:ext uri="{FF2B5EF4-FFF2-40B4-BE49-F238E27FC236}">
                <a16:creationId xmlns:a16="http://schemas.microsoft.com/office/drawing/2014/main" id="{4B93000E-8EB5-B5E3-8576-D51067E059AA}"/>
              </a:ext>
            </a:extLst>
          </p:cNvPr>
          <p:cNvSpPr/>
          <p:nvPr/>
        </p:nvSpPr>
        <p:spPr>
          <a:xfrm>
            <a:off x="10566401" y="590550"/>
            <a:ext cx="1625600" cy="14021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8249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Unified Header Black"/>
          <p:cNvSpPr/>
          <p:nvPr/>
        </p:nvSpPr>
        <p:spPr>
          <a:xfrm>
            <a:off x="0" y="609600"/>
            <a:ext cx="10448925" cy="1371600"/>
          </a:xfrm>
          <a:prstGeom prst="rect">
            <a:avLst/>
          </a:prstGeom>
          <a:solidFill>
            <a:srgbClr val="242424"/>
          </a:solidFill>
          <a:ln>
            <a:noFill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27" name="Unified Header Cyan"/>
          <p:cNvSpPr/>
          <p:nvPr/>
        </p:nvSpPr>
        <p:spPr>
          <a:xfrm>
            <a:off x="10582275" y="609600"/>
            <a:ext cx="1609725" cy="1371600"/>
          </a:xfrm>
          <a:prstGeom prst="rect">
            <a:avLst/>
          </a:prstGeom>
          <a:solidFill>
            <a:srgbClr val="26A9D4"/>
          </a:solidFill>
          <a:ln>
            <a:noFill/>
          </a:ln>
        </p:spPr>
        <p:txBody>
          <a:bodyPr/>
          <a:lstStyle/>
          <a:p>
            <a:endParaRPr lang="sk-SK" noProof="0" dirty="0"/>
          </a:p>
        </p:txBody>
      </p:sp>
      <p:sp>
        <p:nvSpPr>
          <p:cNvPr id="15" name="Obdĺžnik 14">
            <a:extLst>
              <a:ext uri="{FF2B5EF4-FFF2-40B4-BE49-F238E27FC236}">
                <a16:creationId xmlns:a16="http://schemas.microsoft.com/office/drawing/2014/main" id="{33033F6E-488E-4EAA-881B-C23C54F6E5B7}"/>
              </a:ext>
            </a:extLst>
          </p:cNvPr>
          <p:cNvSpPr>
            <a:spLocks noGrp="1"/>
          </p:cNvSpPr>
          <p:nvPr/>
        </p:nvSpPr>
        <p:spPr>
          <a:xfrm>
            <a:off x="533400" y="361950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120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VÝSTUPNÝ LÍSTOK 3–2–1</a:t>
            </a:r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82B0D867-E63B-43D2-BC1D-E1C0BEB01DF5}"/>
              </a:ext>
            </a:extLst>
          </p:cNvPr>
          <p:cNvSpPr>
            <a:spLocks noGrp="1"/>
          </p:cNvSpPr>
          <p:nvPr/>
        </p:nvSpPr>
        <p:spPr>
          <a:xfrm>
            <a:off x="533400" y="1003300"/>
            <a:ext cx="9652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8000"/>
              </a:lnSpc>
              <a:buNone/>
              <a:defRPr sz="28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440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Čo si odnášate do najbližšej práce?</a:t>
            </a:r>
          </a:p>
        </p:txBody>
      </p:sp>
      <p:sp>
        <p:nvSpPr>
          <p:cNvPr id="3" name="Obdĺžnik 2">
            <a:extLst>
              <a:ext uri="{FF2B5EF4-FFF2-40B4-BE49-F238E27FC236}">
                <a16:creationId xmlns:a16="http://schemas.microsoft.com/office/drawing/2014/main" id="{F63E5D08-7369-4111-B5CB-E5AE843DAFF6}"/>
              </a:ext>
            </a:extLst>
          </p:cNvPr>
          <p:cNvSpPr>
            <a:spLocks noGrp="1"/>
          </p:cNvSpPr>
          <p:nvPr/>
        </p:nvSpPr>
        <p:spPr>
          <a:xfrm>
            <a:off x="590550" y="3105150"/>
            <a:ext cx="66675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9668"/>
          </a:bodyPr>
          <a:lstStyle/>
          <a:p>
            <a:pPr algn="l">
              <a:lnSpc>
                <a:spcPct val="105000"/>
              </a:lnSpc>
              <a:buNone/>
              <a:defRPr sz="3225" b="1">
                <a:solidFill>
                  <a:srgbClr val="7ED3F7"/>
                </a:solidFill>
                <a:latin typeface="Arial"/>
                <a:ea typeface="Arial"/>
                <a:cs typeface="Arial"/>
              </a:defRPr>
            </a:pPr>
            <a:r>
              <a:rPr lang="sk-SK" sz="3225" b="1" noProof="0" dirty="0">
                <a:solidFill>
                  <a:schemeClr val="tx1">
                    <a:lumMod val="95000"/>
                  </a:schemeClr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4" name="Obdĺžnik 3">
            <a:extLst>
              <a:ext uri="{FF2B5EF4-FFF2-40B4-BE49-F238E27FC236}">
                <a16:creationId xmlns:a16="http://schemas.microsoft.com/office/drawing/2014/main" id="{7795E355-3D25-4C32-9F78-71DA4A1BA1C4}"/>
              </a:ext>
            </a:extLst>
          </p:cNvPr>
          <p:cNvSpPr>
            <a:spLocks noGrp="1"/>
          </p:cNvSpPr>
          <p:nvPr/>
        </p:nvSpPr>
        <p:spPr>
          <a:xfrm>
            <a:off x="1466850" y="3143250"/>
            <a:ext cx="93345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02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2025" b="0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tri slová, ktoré má obsahovať dobrý </a:t>
            </a:r>
            <a:r>
              <a:rPr lang="sk-SK" sz="2025" b="0" noProof="0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prompt</a:t>
            </a:r>
            <a:endParaRPr lang="sk-SK" sz="2025" b="0" noProof="0" dirty="0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cxnSp>
        <p:nvCxnSpPr>
          <p:cNvPr id="19" name="Rovná spojovacia šípka 18"/>
          <p:cNvCxnSpPr/>
          <p:nvPr/>
        </p:nvCxnSpPr>
        <p:spPr>
          <a:xfrm>
            <a:off x="1466850" y="3695700"/>
            <a:ext cx="9334500" cy="0"/>
          </a:xfrm>
          <a:prstGeom prst="straightConnector1">
            <a:avLst/>
          </a:prstGeom>
          <a:ln w="9525">
            <a:solidFill>
              <a:srgbClr val="D7ECF5"/>
            </a:solidFill>
            <a:prstDash val="solid"/>
          </a:ln>
        </p:spPr>
      </p:cxnSp>
      <p:sp>
        <p:nvSpPr>
          <p:cNvPr id="6" name="Obdĺžnik 5">
            <a:extLst>
              <a:ext uri="{FF2B5EF4-FFF2-40B4-BE49-F238E27FC236}">
                <a16:creationId xmlns:a16="http://schemas.microsoft.com/office/drawing/2014/main" id="{23B669FE-7002-489A-B691-A070234A0A0F}"/>
              </a:ext>
            </a:extLst>
          </p:cNvPr>
          <p:cNvSpPr>
            <a:spLocks noGrp="1"/>
          </p:cNvSpPr>
          <p:nvPr/>
        </p:nvSpPr>
        <p:spPr>
          <a:xfrm>
            <a:off x="590550" y="3962400"/>
            <a:ext cx="66675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9668"/>
          </a:bodyPr>
          <a:lstStyle/>
          <a:p>
            <a:pPr algn="l">
              <a:lnSpc>
                <a:spcPct val="105000"/>
              </a:lnSpc>
              <a:buNone/>
              <a:defRPr sz="3225" b="1">
                <a:solidFill>
                  <a:srgbClr val="7ED3F7"/>
                </a:solidFill>
                <a:latin typeface="Arial"/>
                <a:ea typeface="Arial"/>
                <a:cs typeface="Arial"/>
              </a:defRPr>
            </a:pPr>
            <a:r>
              <a:rPr lang="sk-SK" sz="3225" b="1" noProof="0" dirty="0">
                <a:solidFill>
                  <a:schemeClr val="tx1">
                    <a:lumMod val="95000"/>
                  </a:schemeClr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656DA957-7BAA-49CF-B93B-3440E08D4406}"/>
              </a:ext>
            </a:extLst>
          </p:cNvPr>
          <p:cNvSpPr>
            <a:spLocks noGrp="1"/>
          </p:cNvSpPr>
          <p:nvPr/>
        </p:nvSpPr>
        <p:spPr>
          <a:xfrm>
            <a:off x="1466850" y="3979836"/>
            <a:ext cx="93345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02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2025" b="0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dva typy údajov, ktoré do AI nevložíte</a:t>
            </a:r>
          </a:p>
        </p:txBody>
      </p:sp>
      <p:cxnSp>
        <p:nvCxnSpPr>
          <p:cNvPr id="22" name="Rovná spojovacia šípka 21"/>
          <p:cNvCxnSpPr/>
          <p:nvPr/>
        </p:nvCxnSpPr>
        <p:spPr>
          <a:xfrm>
            <a:off x="1466850" y="4552950"/>
            <a:ext cx="9334500" cy="0"/>
          </a:xfrm>
          <a:prstGeom prst="straightConnector1">
            <a:avLst/>
          </a:prstGeom>
          <a:ln w="9525">
            <a:solidFill>
              <a:srgbClr val="D7ECF5"/>
            </a:solidFill>
            <a:prstDash val="solid"/>
          </a:ln>
        </p:spPr>
      </p:cxnSp>
      <p:sp>
        <p:nvSpPr>
          <p:cNvPr id="9" name="Obdĺžnik 8">
            <a:extLst>
              <a:ext uri="{FF2B5EF4-FFF2-40B4-BE49-F238E27FC236}">
                <a16:creationId xmlns:a16="http://schemas.microsoft.com/office/drawing/2014/main" id="{4B61439B-4E95-42A0-8718-5781108F9219}"/>
              </a:ext>
            </a:extLst>
          </p:cNvPr>
          <p:cNvSpPr>
            <a:spLocks noGrp="1"/>
          </p:cNvSpPr>
          <p:nvPr/>
        </p:nvSpPr>
        <p:spPr>
          <a:xfrm>
            <a:off x="590550" y="4819650"/>
            <a:ext cx="66675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9668"/>
          </a:bodyPr>
          <a:lstStyle/>
          <a:p>
            <a:pPr algn="l">
              <a:lnSpc>
                <a:spcPct val="105000"/>
              </a:lnSpc>
              <a:buNone/>
              <a:defRPr sz="3225" b="1">
                <a:solidFill>
                  <a:srgbClr val="F28C67"/>
                </a:solidFill>
                <a:latin typeface="Arial"/>
                <a:ea typeface="Arial"/>
                <a:cs typeface="Arial"/>
              </a:defRPr>
            </a:pPr>
            <a:r>
              <a:rPr lang="sk-SK" sz="3225" b="1" noProof="0" dirty="0">
                <a:solidFill>
                  <a:schemeClr val="tx1">
                    <a:lumMod val="95000"/>
                  </a:schemeClr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10" name="Obdĺžnik 9">
            <a:extLst>
              <a:ext uri="{FF2B5EF4-FFF2-40B4-BE49-F238E27FC236}">
                <a16:creationId xmlns:a16="http://schemas.microsoft.com/office/drawing/2014/main" id="{16BAA500-4E21-4C2E-AA53-B8EA0093060B}"/>
              </a:ext>
            </a:extLst>
          </p:cNvPr>
          <p:cNvSpPr>
            <a:spLocks noGrp="1"/>
          </p:cNvSpPr>
          <p:nvPr/>
        </p:nvSpPr>
        <p:spPr>
          <a:xfrm>
            <a:off x="1466850" y="4857750"/>
            <a:ext cx="93345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202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2025" b="0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jeden kontrolný krok pred použitím výsledku</a:t>
            </a:r>
          </a:p>
        </p:txBody>
      </p:sp>
      <p:cxnSp>
        <p:nvCxnSpPr>
          <p:cNvPr id="25" name="Rovná spojovacia šípka 24"/>
          <p:cNvCxnSpPr/>
          <p:nvPr/>
        </p:nvCxnSpPr>
        <p:spPr>
          <a:xfrm>
            <a:off x="1466850" y="5410200"/>
            <a:ext cx="9334500" cy="0"/>
          </a:xfrm>
          <a:prstGeom prst="straightConnector1">
            <a:avLst/>
          </a:prstGeom>
          <a:ln w="9525">
            <a:solidFill>
              <a:srgbClr val="D7ECF5"/>
            </a:solidFill>
            <a:prstDash val="solid"/>
          </a:ln>
        </p:spPr>
      </p:cxnSp>
      <p:sp>
        <p:nvSpPr>
          <p:cNvPr id="12" name="Obdĺžnik 11">
            <a:extLst>
              <a:ext uri="{FF2B5EF4-FFF2-40B4-BE49-F238E27FC236}">
                <a16:creationId xmlns:a16="http://schemas.microsoft.com/office/drawing/2014/main" id="{A3FFF961-6BC6-40C3-93E3-784D2478122D}"/>
              </a:ext>
            </a:extLst>
          </p:cNvPr>
          <p:cNvSpPr>
            <a:spLocks noGrp="1"/>
          </p:cNvSpPr>
          <p:nvPr/>
        </p:nvSpPr>
        <p:spPr>
          <a:xfrm>
            <a:off x="533400" y="5981700"/>
            <a:ext cx="111252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sk-SK" sz="1650" b="1" noProof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Najbližšie: texty, e-maily a pracovné šablóny, ktoré si zachovajú význam.</a:t>
            </a:r>
          </a:p>
        </p:txBody>
      </p:sp>
      <p:sp>
        <p:nvSpPr>
          <p:cNvPr id="28" name="Unified Footer Rule"/>
          <p:cNvSpPr/>
          <p:nvPr/>
        </p:nvSpPr>
        <p:spPr>
          <a:xfrm>
            <a:off x="533400" y="6426200"/>
            <a:ext cx="11125200" cy="95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sk-SK" noProof="0" dirty="0"/>
          </a:p>
        </p:txBody>
      </p:sp>
    </p:spTree>
    <p:extLst>
      <p:ext uri="{BB962C8B-B14F-4D97-AF65-F5344CB8AC3E}">
        <p14:creationId xmlns:p14="http://schemas.microsoft.com/office/powerpoint/2010/main" val="936928792"/>
      </p:ext>
    </p:extLst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Modrá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erlí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í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7C1C476-4EED-437F-B232-AB575F6A1A74}">
  <we:reference id="WA200010215" version="2.0.0.0" store="Omex" storeType="OMEX"/>
  <we:alternateReferences>
    <we:reference id="WA200010215" version="2.0.0.0" store="WA200010215" storeType="OMEX"/>
  </we:alternateReferences>
  <we:properties>
    <we:property name="bps.codex_control.document_id" value="&quot;354c5cf2-5bc3-4409-9102-1e157e92c150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2670</TotalTime>
  <Words>3426</Words>
  <Application>Microsoft Office PowerPoint</Application>
  <PresentationFormat>Širokouhlá</PresentationFormat>
  <Paragraphs>337</Paragraphs>
  <Slides>11</Slides>
  <Notes>11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11</vt:i4>
      </vt:variant>
    </vt:vector>
  </HeadingPairs>
  <TitlesOfParts>
    <vt:vector size="16" baseType="lpstr">
      <vt:lpstr>Aptos</vt:lpstr>
      <vt:lpstr>Arial</vt:lpstr>
      <vt:lpstr>Calibri</vt:lpstr>
      <vt:lpstr>Trebuchet MS</vt:lpstr>
      <vt:lpstr>Berlín</vt:lpstr>
      <vt:lpstr>Pravidlá promptingu</vt:lpstr>
      <vt:lpstr>Pravidlá promptingu – R.U.K.A</vt:lpstr>
      <vt:lpstr>Pravidlá promptingu – Zlý prompt</vt:lpstr>
      <vt:lpstr>Pravidlá promptingu – Dobrý prompt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Miroslav Šebo</dc:creator>
  <cp:lastModifiedBy>Miroslav Šebo</cp:lastModifiedBy>
  <cp:revision>9</cp:revision>
  <dcterms:created xsi:type="dcterms:W3CDTF">2026-07-07T11:28:09Z</dcterms:created>
  <dcterms:modified xsi:type="dcterms:W3CDTF">2026-10-18T19:49:04Z</dcterms:modified>
</cp:coreProperties>
</file>