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sldIdLst>
    <p:sldId id="337" r:id="rId2"/>
    <p:sldId id="338" r:id="rId3"/>
    <p:sldId id="339" r:id="rId4"/>
    <p:sldId id="340" r:id="rId5"/>
    <p:sldId id="342" r:id="rId6"/>
    <p:sldId id="297" r:id="rId7"/>
    <p:sldId id="34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64648" autoAdjust="0"/>
  </p:normalViewPr>
  <p:slideViewPr>
    <p:cSldViewPr snapToGrid="0">
      <p:cViewPr varScale="1">
        <p:scale>
          <a:sx n="71" d="100"/>
          <a:sy n="71" d="100"/>
        </p:scale>
        <p:origin x="1520" y="5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F1800-5317-4471-B5C2-B525800DB800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8F458-FE6E-4572-A9C5-F9AF9057380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048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Generatívna AI je na tomto kurze pracovný pomocník na tvorbu návrhov. Nie je automatickým zdrojom pravdy ani náhradou odborného úsudku.</a:t>
            </a:r>
          </a:p>
          <a:p>
            <a:endParaRPr lang="sk-SK" noProof="0" dirty="0"/>
          </a:p>
          <a:p>
            <a:r>
              <a:rPr lang="sk-SK" noProof="0" dirty="0"/>
              <a:t>Kľúčová veta: AI pripraví návrh; človek rozhoduje, overuje a zodpovedá za použitie.</a:t>
            </a:r>
          </a:p>
          <a:p>
            <a:endParaRPr lang="sk-SK" noProof="0" dirty="0"/>
          </a:p>
          <a:p>
            <a:r>
              <a:rPr lang="sk-SK" noProof="0" dirty="0"/>
              <a:t>[Zdroje]</a:t>
            </a:r>
          </a:p>
          <a:p>
            <a:r>
              <a:rPr lang="sk-SK" noProof="0" dirty="0"/>
              <a:t>- Kurzový sylabus: Sylabus_Zaklady_AI_PF_UKF.docx.</a:t>
            </a:r>
          </a:p>
          <a:p>
            <a:r>
              <a:rPr lang="sk-SK" noProof="0" dirty="0"/>
              <a:t>- UNESCO, </a:t>
            </a:r>
            <a:r>
              <a:rPr lang="sk-SK" noProof="0" dirty="0" err="1"/>
              <a:t>Guidance</a:t>
            </a:r>
            <a:r>
              <a:rPr lang="sk-SK" noProof="0" dirty="0"/>
              <a:t> </a:t>
            </a:r>
            <a:r>
              <a:rPr lang="sk-SK" noProof="0" dirty="0" err="1"/>
              <a:t>for</a:t>
            </a:r>
            <a:r>
              <a:rPr lang="sk-SK" noProof="0" dirty="0"/>
              <a:t> </a:t>
            </a:r>
            <a:r>
              <a:rPr lang="sk-SK" noProof="0" dirty="0" err="1"/>
              <a:t>generative</a:t>
            </a:r>
            <a:r>
              <a:rPr lang="sk-SK" noProof="0" dirty="0"/>
              <a:t> AI in </a:t>
            </a:r>
            <a:r>
              <a:rPr lang="sk-SK" noProof="0" dirty="0" err="1"/>
              <a:t>education</a:t>
            </a:r>
            <a:r>
              <a:rPr lang="sk-SK" noProof="0" dirty="0"/>
              <a:t> and </a:t>
            </a:r>
            <a:r>
              <a:rPr lang="sk-SK" noProof="0" dirty="0" err="1"/>
              <a:t>research</a:t>
            </a:r>
            <a:r>
              <a:rPr lang="sk-SK" noProof="0" dirty="0"/>
              <a:t>: https://www.unesco.org/en/articles/guidance-generative-ai-education-and-research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Cieľ: Vybrať si konkrétnu pracovnú úlohu, na ktorej budete počas stretnutia premýšľať.</a:t>
            </a:r>
          </a:p>
          <a:p>
            <a:endParaRPr lang="sk-SK" noProof="0" dirty="0"/>
          </a:p>
          <a:p>
            <a:r>
              <a:rPr lang="sk-SK" noProof="0" dirty="0"/>
              <a:t>Výklad: Najlepšie sa učíme na úlohe, ktorú poznáme. Vyberte si opakujúcu sa činnosť, pri ktorej vzniká text alebo štruktúrovaný návrh. Nevyberajte rozhodovanie o ľuďoch ani úlohu s citlivými údajmi.</a:t>
            </a:r>
          </a:p>
          <a:p>
            <a:endParaRPr lang="sk-SK" noProof="0" dirty="0"/>
          </a:p>
          <a:p>
            <a:r>
              <a:rPr lang="sk-SK" noProof="0" dirty="0"/>
              <a:t>Postup a aktivita: Napíšte jednu vetu: Každý týždeň strácam približne 15 minút tým, že…  </a:t>
            </a:r>
            <a:r>
              <a:rPr lang="sk-SK" noProof="0" dirty="0" err="1"/>
              <a:t>Minihra</a:t>
            </a:r>
            <a:r>
              <a:rPr lang="sk-SK" noProof="0" dirty="0"/>
              <a:t>: je vaša úloha skôr PÍSANIE, SKRÁTENIE, USPORIADANIE alebo KONTROLA? Zakrúžkujte jednu možnosť.</a:t>
            </a:r>
          </a:p>
          <a:p>
            <a:endParaRPr lang="sk-SK" noProof="0" dirty="0"/>
          </a:p>
          <a:p>
            <a:r>
              <a:rPr lang="sk-SK" noProof="0" dirty="0"/>
              <a:t>Príklad pre pedagogickú prax: Príklad: prepisujem dlhé pokyny k seminárnej práci do stručného oznamu pre študentov.</a:t>
            </a:r>
          </a:p>
          <a:p>
            <a:endParaRPr lang="sk-SK" noProof="0" dirty="0"/>
          </a:p>
          <a:p>
            <a:r>
              <a:rPr lang="sk-SK" noProof="0" dirty="0"/>
              <a:t>Príklad pre administratívnu/podpornú prax: Príklad: z neusporiadaných bodov pripravujem vecný e-mail s termínom a požadovanou reakciou.</a:t>
            </a:r>
          </a:p>
          <a:p>
            <a:endParaRPr lang="sk-SK" noProof="0" dirty="0"/>
          </a:p>
          <a:p>
            <a:r>
              <a:rPr lang="sk-SK" noProof="0" dirty="0"/>
              <a:t>Vzorové riešenie alebo očakávaný výsledok: Vhodná úloha: Z troch verejných bodov vytvoriť dve verzie oznamu. Nevhodná úloha: Rozhodnúť, ktorý študent si zaslúži výnimku.</a:t>
            </a:r>
          </a:p>
          <a:p>
            <a:endParaRPr lang="sk-SK" noProof="0" dirty="0"/>
          </a:p>
          <a:p>
            <a:r>
              <a:rPr lang="sk-SK" noProof="0" dirty="0"/>
              <a:t>Sebakontrola: Je výsledkom vašej úlohy návrh, ktorý viete skontrolovať? Pracujete bez osobných a dôverných údajov? Ak áno, úloha je vhodná na nácvik.</a:t>
            </a:r>
          </a:p>
          <a:p>
            <a:endParaRPr lang="sk-SK" noProof="0" dirty="0"/>
          </a:p>
          <a:p>
            <a:r>
              <a:rPr lang="sk-SK" noProof="0" dirty="0"/>
              <a:t>Kľúčová veta: Začnite malou, opakovanou a kontrolovateľnou úlohou.</a:t>
            </a:r>
          </a:p>
          <a:p>
            <a:endParaRPr lang="sk-SK" noProof="0" dirty="0"/>
          </a:p>
          <a:p>
            <a:r>
              <a:rPr lang="sk-SK" noProof="0" dirty="0"/>
              <a:t>[</a:t>
            </a:r>
            <a:r>
              <a:rPr lang="sk-SK" dirty="0"/>
              <a:t>Zdroje</a:t>
            </a:r>
            <a:r>
              <a:rPr lang="sk-SK" noProof="0" dirty="0"/>
              <a:t>]</a:t>
            </a:r>
          </a:p>
          <a:p>
            <a:r>
              <a:rPr lang="sk-SK" noProof="0" dirty="0"/>
              <a:t>- Kurzový sylabus: Sylabus_Zaklady_AI_PF_UKF.docx.</a:t>
            </a:r>
          </a:p>
          <a:p>
            <a:r>
              <a:rPr lang="sk-SK" noProof="0" dirty="0"/>
              <a:t>- UNESCO, </a:t>
            </a:r>
            <a:r>
              <a:rPr lang="sk-SK" noProof="0" dirty="0" err="1"/>
              <a:t>Guidance</a:t>
            </a:r>
            <a:r>
              <a:rPr lang="sk-SK" noProof="0" dirty="0"/>
              <a:t> </a:t>
            </a:r>
            <a:r>
              <a:rPr lang="sk-SK" noProof="0" dirty="0" err="1"/>
              <a:t>for</a:t>
            </a:r>
            <a:r>
              <a:rPr lang="sk-SK" noProof="0" dirty="0"/>
              <a:t> </a:t>
            </a:r>
            <a:r>
              <a:rPr lang="sk-SK" noProof="0" dirty="0" err="1"/>
              <a:t>generative</a:t>
            </a:r>
            <a:r>
              <a:rPr lang="sk-SK" noProof="0" dirty="0"/>
              <a:t> AI in </a:t>
            </a:r>
            <a:r>
              <a:rPr lang="sk-SK" noProof="0" dirty="0" err="1"/>
              <a:t>education</a:t>
            </a:r>
            <a:r>
              <a:rPr lang="sk-SK" noProof="0" dirty="0"/>
              <a:t> and </a:t>
            </a:r>
            <a:r>
              <a:rPr lang="sk-SK" noProof="0" dirty="0" err="1"/>
              <a:t>research</a:t>
            </a:r>
            <a:r>
              <a:rPr lang="sk-SK" noProof="0" dirty="0"/>
              <a:t>: https://www.unesco.org/en/articles/guidance-generative-ai-education-and-research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Cieľ: Rozlíšiť tvorbu návrhu od hľadania a overovania zdrojov.</a:t>
            </a:r>
          </a:p>
          <a:p>
            <a:endParaRPr lang="sk-SK" noProof="0" dirty="0"/>
          </a:p>
          <a:p>
            <a:r>
              <a:rPr lang="sk-SK" noProof="0" dirty="0"/>
              <a:t>Výklad: AI chat reaguje na zadanie a vytvára nový text. Vyhľadávač alebo odborná databáza pomáha nájsť existujúci zdroj. Hranica nie je absolútna, preto používajte praktické pravidlo: tvorba a úprava návrhu patria do chatu; dôležité mená, dátumy, čísla, citácie a pravidlá kontrolujte v pôvodnom zdroji.</a:t>
            </a:r>
          </a:p>
          <a:p>
            <a:endParaRPr lang="sk-SK" noProof="0" dirty="0"/>
          </a:p>
          <a:p>
            <a:r>
              <a:rPr lang="sk-SK" noProof="0" dirty="0"/>
              <a:t>Postup a aktivita: Rozhodnite pri štyroch úlohách: CHAT alebo ZDROJ? 1. Zjednodušiť oznam. 2. Zistiť DOI článku. 3. Upraviť tón e-mailu. 4. Overiť dátum zasadnutia. Správne poradie: chat, zdroj, chat, zdroj.</a:t>
            </a:r>
          </a:p>
          <a:p>
            <a:endParaRPr lang="sk-SK" noProof="0" dirty="0"/>
          </a:p>
          <a:p>
            <a:r>
              <a:rPr lang="sk-SK" noProof="0" dirty="0"/>
              <a:t>Príklad pre pedagogickú prax: Chat: vytvor dve úrovne vysvetlenia pojmu pre študentov. Zdroj: over presné znenie študijného predpisu alebo bibliografický údaj.</a:t>
            </a:r>
          </a:p>
          <a:p>
            <a:endParaRPr lang="sk-SK" noProof="0" dirty="0"/>
          </a:p>
          <a:p>
            <a:r>
              <a:rPr lang="sk-SK" noProof="0" dirty="0"/>
              <a:t>Príklad pre administratívnu/podpornú prax: Chat: priprav zdvorilú pripomienku z dodaných bodov. Zdroj: over číslo smernice, meno funkcionára alebo schválený termín.</a:t>
            </a:r>
          </a:p>
          <a:p>
            <a:endParaRPr lang="sk-SK" noProof="0" dirty="0"/>
          </a:p>
          <a:p>
            <a:r>
              <a:rPr lang="sk-SK" noProof="0" dirty="0"/>
              <a:t>Vzorové riešenie alebo očakávaný výsledok: Bezpečný postup: v chate vytvoriť návrh pozvánky, potom porovnať termín, miestnosť a mená s oficiálnou pozvánkou.</a:t>
            </a:r>
          </a:p>
          <a:p>
            <a:endParaRPr lang="sk-SK" noProof="0" dirty="0"/>
          </a:p>
          <a:p>
            <a:r>
              <a:rPr lang="sk-SK" noProof="0" dirty="0"/>
              <a:t>Sebakontrola: Ak odpoveď ovplyvní hodnotenie, rozhodnutie, termín alebo oficiálnu komunikáciu, viete pomenovať pôvodný zdroj na overenie?</a:t>
            </a:r>
          </a:p>
          <a:p>
            <a:endParaRPr lang="sk-SK" noProof="0" dirty="0"/>
          </a:p>
          <a:p>
            <a:r>
              <a:rPr lang="sk-SK" noProof="0" dirty="0"/>
              <a:t>Kľúčová veta: Chat tvorí; zdroj dokladá. Pri dôležitých údajoch potrebujete oboje.</a:t>
            </a:r>
          </a:p>
          <a:p>
            <a:endParaRPr lang="sk-SK" noProof="0" dirty="0"/>
          </a:p>
          <a:p>
            <a:r>
              <a:rPr lang="sk-SK" noProof="0" dirty="0"/>
              <a:t>[Zdroje]</a:t>
            </a:r>
          </a:p>
          <a:p>
            <a:r>
              <a:rPr lang="sk-SK" noProof="0" dirty="0"/>
              <a:t>- </a:t>
            </a:r>
            <a:r>
              <a:rPr lang="sk-SK" noProof="0" dirty="0" err="1"/>
              <a:t>OpenAI</a:t>
            </a:r>
            <a:r>
              <a:rPr lang="sk-SK" noProof="0" dirty="0"/>
              <a:t>, </a:t>
            </a:r>
            <a:r>
              <a:rPr lang="sk-SK" noProof="0" dirty="0" err="1"/>
              <a:t>Prompting</a:t>
            </a:r>
            <a:r>
              <a:rPr lang="sk-SK" noProof="0" dirty="0"/>
              <a:t>: https://learn.chatgpt.com/docs/prompting</a:t>
            </a:r>
          </a:p>
          <a:p>
            <a:r>
              <a:rPr lang="sk-SK" noProof="0" dirty="0"/>
              <a:t>- </a:t>
            </a:r>
            <a:r>
              <a:rPr lang="sk-SK" noProof="0" dirty="0" err="1"/>
              <a:t>OpenAI</a:t>
            </a:r>
            <a:r>
              <a:rPr lang="sk-SK" noProof="0" dirty="0"/>
              <a:t>, </a:t>
            </a:r>
            <a:r>
              <a:rPr lang="sk-SK" noProof="0" dirty="0" err="1"/>
              <a:t>Use</a:t>
            </a:r>
            <a:r>
              <a:rPr lang="sk-SK" noProof="0" dirty="0"/>
              <a:t> </a:t>
            </a:r>
            <a:r>
              <a:rPr lang="sk-SK" noProof="0" dirty="0" err="1"/>
              <a:t>ChatGPT</a:t>
            </a:r>
            <a:r>
              <a:rPr lang="sk-SK" noProof="0" dirty="0"/>
              <a:t>: https://learn.chatgpt.com/docs/use-chatgpt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Cieľ: Pochopiť, prečo aj plynulá odpoveď potrebuje kontrolu človeka.</a:t>
            </a:r>
          </a:p>
          <a:p>
            <a:endParaRPr lang="sk-SK" noProof="0" dirty="0"/>
          </a:p>
          <a:p>
            <a:r>
              <a:rPr lang="sk-SK" noProof="0" dirty="0"/>
              <a:t>Výklad: AI spracuje zadanie a kontext, vytvorí odpoveď podľa naučených vzorov a odovzdá text na kontrolu. Plynulosť nie je dôkaz pravdivosti. Užitočné prirovnanie: AI je veľmi rýchly kolega, ktorý dokáže skvelo formulovať, ale pri chýbajúcom podklade môže medzeru vyplniť presvedčivým odhadom.</a:t>
            </a:r>
          </a:p>
          <a:p>
            <a:endParaRPr lang="sk-SK" noProof="0" dirty="0"/>
          </a:p>
          <a:p>
            <a:r>
              <a:rPr lang="sk-SK" noProof="0" dirty="0"/>
              <a:t>Postup a aktivita: Vezmite svoju úlohu zo snímky 2 a dopíšte dve kolónky: Čo môže AI navrhnúť? Čo musím skontrolovať ja? Uveďte aspoň dve položky v každej kolónke.</a:t>
            </a:r>
          </a:p>
          <a:p>
            <a:endParaRPr lang="sk-SK" noProof="0" dirty="0"/>
          </a:p>
          <a:p>
            <a:r>
              <a:rPr lang="sk-SK" noProof="0" dirty="0"/>
              <a:t>Príklad pre pedagogickú prax: AI navrhne vysvetlenie a štruktúru aktivity. Pedagóg skontroluje odbornú presnosť, primeranosť, výsledky učenia a zdroje.</a:t>
            </a:r>
          </a:p>
          <a:p>
            <a:endParaRPr lang="sk-SK" noProof="0" dirty="0"/>
          </a:p>
          <a:p>
            <a:r>
              <a:rPr lang="sk-SK" noProof="0" dirty="0"/>
              <a:t>Príklad pre administratívnu/podpornú prax: AI navrhne predmet a telo e-mailu. Pracovník skontroluje adresátov, termín, miesto, oprávnenie zverejniť informáciu a požadovanú reakciu.</a:t>
            </a:r>
          </a:p>
          <a:p>
            <a:endParaRPr lang="sk-SK" noProof="0" dirty="0"/>
          </a:p>
          <a:p>
            <a:r>
              <a:rPr lang="sk-SK" noProof="0" dirty="0"/>
              <a:t>Vzorové riešenie alebo očakávaný výsledok: AI: prvý návrh oznamu. Človek: porovnanie s podkladom, úprava tónu, schválenie a odoslanie.</a:t>
            </a:r>
          </a:p>
          <a:p>
            <a:endParaRPr lang="sk-SK" noProof="0" dirty="0"/>
          </a:p>
          <a:p>
            <a:r>
              <a:rPr lang="sk-SK" noProof="0" dirty="0"/>
              <a:t>Sebakontrola: Má váš postup samostatný krok kontroly pred kopírovaním alebo odoslaním? Ak nie, doplňte ho.</a:t>
            </a:r>
          </a:p>
          <a:p>
            <a:endParaRPr lang="sk-SK" noProof="0" dirty="0"/>
          </a:p>
          <a:p>
            <a:r>
              <a:rPr lang="sk-SK" noProof="0" dirty="0"/>
              <a:t>Kľúčová veta: Kontrola nie je oprava zlyhania; je bežnou súčasťou práce s AI.</a:t>
            </a:r>
          </a:p>
          <a:p>
            <a:endParaRPr lang="sk-SK" noProof="0" dirty="0"/>
          </a:p>
          <a:p>
            <a:r>
              <a:rPr lang="sk-SK" noProof="0" dirty="0"/>
              <a:t>[Zdroje]</a:t>
            </a:r>
          </a:p>
          <a:p>
            <a:r>
              <a:rPr lang="sk-SK" noProof="0" dirty="0"/>
              <a:t>- UNESCO, </a:t>
            </a:r>
            <a:r>
              <a:rPr lang="sk-SK" noProof="0" dirty="0" err="1"/>
              <a:t>Guidance</a:t>
            </a:r>
            <a:r>
              <a:rPr lang="sk-SK" noProof="0" dirty="0"/>
              <a:t> </a:t>
            </a:r>
            <a:r>
              <a:rPr lang="sk-SK" noProof="0" dirty="0" err="1"/>
              <a:t>for</a:t>
            </a:r>
            <a:r>
              <a:rPr lang="sk-SK" noProof="0" dirty="0"/>
              <a:t> </a:t>
            </a:r>
            <a:r>
              <a:rPr lang="sk-SK" noProof="0" dirty="0" err="1"/>
              <a:t>generative</a:t>
            </a:r>
            <a:r>
              <a:rPr lang="sk-SK" noProof="0" dirty="0"/>
              <a:t> AI in </a:t>
            </a:r>
            <a:r>
              <a:rPr lang="sk-SK" noProof="0" dirty="0" err="1"/>
              <a:t>education</a:t>
            </a:r>
            <a:r>
              <a:rPr lang="sk-SK" noProof="0" dirty="0"/>
              <a:t> and </a:t>
            </a:r>
            <a:r>
              <a:rPr lang="sk-SK" noProof="0" dirty="0" err="1"/>
              <a:t>research</a:t>
            </a:r>
            <a:r>
              <a:rPr lang="sk-SK" noProof="0" dirty="0"/>
              <a:t>: https://www.unesco.org/en/articles/guidance-generative-ai-education-and-research</a:t>
            </a:r>
          </a:p>
          <a:p>
            <a:r>
              <a:rPr lang="sk-SK" noProof="0" dirty="0"/>
              <a:t>- </a:t>
            </a:r>
            <a:r>
              <a:rPr lang="sk-SK" noProof="0" dirty="0" err="1"/>
              <a:t>OpenAI</a:t>
            </a:r>
            <a:r>
              <a:rPr lang="sk-SK" noProof="0" dirty="0"/>
              <a:t>, </a:t>
            </a:r>
            <a:r>
              <a:rPr lang="sk-SK" noProof="0" dirty="0" err="1"/>
              <a:t>Use</a:t>
            </a:r>
            <a:r>
              <a:rPr lang="sk-SK" noProof="0" dirty="0"/>
              <a:t> </a:t>
            </a:r>
            <a:r>
              <a:rPr lang="sk-SK" noProof="0" dirty="0" err="1"/>
              <a:t>ChatGPT</a:t>
            </a:r>
            <a:r>
              <a:rPr lang="sk-SK" noProof="0" dirty="0"/>
              <a:t>: https://learn.chatgpt.com/docs/use-chatgpt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Cieľ: Rozpoznať halucináciu a vedieť jej predchádzať aj ju opraviť.</a:t>
            </a:r>
          </a:p>
          <a:p>
            <a:endParaRPr lang="sk-SK" noProof="0" dirty="0"/>
          </a:p>
          <a:p>
            <a:r>
              <a:rPr lang="sk-SK" noProof="0" dirty="0"/>
              <a:t>Výklad: Halucinácia je vierohodne formulovaný obsah bez opory v poskytnutom alebo overenom zdroji. Nemusí byť absurdný; práve realistické detaily sú rizikové. Prevencia: poskytnúť podklad, obmedziť dopĺňanie a vyžiadať označenie neistoty. Oprava: porovnať s podkladom, odstrániť nepodložené detaily a overiť dôležité údaje.</a:t>
            </a:r>
          </a:p>
          <a:p>
            <a:endParaRPr lang="sk-SK" noProof="0" dirty="0"/>
          </a:p>
          <a:p>
            <a:r>
              <a:rPr lang="sk-SK" noProof="0" dirty="0"/>
              <a:t>Postup a aktivita: V ukážke zakrúžkujte 9:00 a certifikát. Potom preformulujte odpoveď bez nich alebo s označením [DOPLNIŤ]. Nakoniec doplňte do </a:t>
            </a:r>
            <a:r>
              <a:rPr lang="sk-SK" noProof="0" dirty="0" err="1"/>
              <a:t>promptu</a:t>
            </a:r>
            <a:r>
              <a:rPr lang="sk-SK" noProof="0" dirty="0"/>
              <a:t> vetu: Ak údaj nie je v podklade, polož otázku.</a:t>
            </a:r>
          </a:p>
          <a:p>
            <a:endParaRPr lang="sk-SK" noProof="0" dirty="0"/>
          </a:p>
          <a:p>
            <a:r>
              <a:rPr lang="sk-SK" noProof="0" dirty="0"/>
              <a:t>Príklad pre pedagogickú prax: Rizikový príklad: vymyslená citácia, neexistujúci zdroj, doplnené kritérium hodnotenia alebo nesprávny autor teórie.</a:t>
            </a:r>
          </a:p>
          <a:p>
            <a:endParaRPr lang="sk-SK" noProof="0" dirty="0"/>
          </a:p>
          <a:p>
            <a:r>
              <a:rPr lang="sk-SK" noProof="0" dirty="0"/>
              <a:t>Príklad pre administratívnu/podpornú prax: Rizikový príklad: vymyslené telefónne číslo, miestnosť, číslo smernice, schválenie alebo termín.</a:t>
            </a:r>
          </a:p>
          <a:p>
            <a:endParaRPr lang="sk-SK" noProof="0" dirty="0"/>
          </a:p>
          <a:p>
            <a:r>
              <a:rPr lang="sk-SK" noProof="0" dirty="0"/>
              <a:t>Vzorové riešenie alebo očakávaný výsledok: Bezpečná verzia: Workshop bude 10. 9. v miestnosti 106. Presný čas a informáciu o certifikáte treba doplniť z oficiálneho podkladu.</a:t>
            </a:r>
          </a:p>
          <a:p>
            <a:endParaRPr lang="sk-SK" noProof="0" dirty="0"/>
          </a:p>
          <a:p>
            <a:r>
              <a:rPr lang="sk-SK" noProof="0" dirty="0"/>
              <a:t>Sebakontrola: Viete označiť všetky detaily, ktoré nie sú v podklade? Viete určiť, kde ich overíte?</a:t>
            </a:r>
          </a:p>
          <a:p>
            <a:endParaRPr lang="sk-SK" noProof="0" dirty="0"/>
          </a:p>
          <a:p>
            <a:r>
              <a:rPr lang="sk-SK" noProof="0" dirty="0"/>
              <a:t>Kľúčová veta: Keď podklad mlčí, AI sa má opýtať alebo označiť medzeru – nie ju zakryť.</a:t>
            </a:r>
          </a:p>
          <a:p>
            <a:endParaRPr lang="sk-SK" noProof="0" dirty="0"/>
          </a:p>
          <a:p>
            <a:r>
              <a:rPr lang="sk-SK" noProof="0" dirty="0"/>
              <a:t>[Zdroje]</a:t>
            </a:r>
          </a:p>
          <a:p>
            <a:r>
              <a:rPr lang="sk-SK" noProof="0" dirty="0"/>
              <a:t>- UNESCO, </a:t>
            </a:r>
            <a:r>
              <a:rPr lang="sk-SK" noProof="0" dirty="0" err="1"/>
              <a:t>Guidance</a:t>
            </a:r>
            <a:r>
              <a:rPr lang="sk-SK" noProof="0" dirty="0"/>
              <a:t> </a:t>
            </a:r>
            <a:r>
              <a:rPr lang="sk-SK" noProof="0" dirty="0" err="1"/>
              <a:t>for</a:t>
            </a:r>
            <a:r>
              <a:rPr lang="sk-SK" noProof="0" dirty="0"/>
              <a:t> </a:t>
            </a:r>
            <a:r>
              <a:rPr lang="sk-SK" noProof="0" dirty="0" err="1"/>
              <a:t>generative</a:t>
            </a:r>
            <a:r>
              <a:rPr lang="sk-SK" noProof="0" dirty="0"/>
              <a:t> AI in </a:t>
            </a:r>
            <a:r>
              <a:rPr lang="sk-SK" noProof="0" dirty="0" err="1"/>
              <a:t>education</a:t>
            </a:r>
            <a:r>
              <a:rPr lang="sk-SK" noProof="0" dirty="0"/>
              <a:t> and </a:t>
            </a:r>
            <a:r>
              <a:rPr lang="sk-SK" noProof="0" dirty="0" err="1"/>
              <a:t>research</a:t>
            </a:r>
            <a:r>
              <a:rPr lang="sk-SK" noProof="0" dirty="0"/>
              <a:t>: https://www.unesco.org/en/articles/guidance-generative-ai-education-and-research</a:t>
            </a:r>
          </a:p>
          <a:p>
            <a:r>
              <a:rPr lang="sk-SK" noProof="0" dirty="0"/>
              <a:t>- </a:t>
            </a:r>
            <a:r>
              <a:rPr lang="sk-SK" noProof="0" dirty="0" err="1"/>
              <a:t>OpenAI</a:t>
            </a:r>
            <a:r>
              <a:rPr lang="sk-SK" noProof="0" dirty="0"/>
              <a:t>, </a:t>
            </a:r>
            <a:r>
              <a:rPr lang="sk-SK" noProof="0" dirty="0" err="1"/>
              <a:t>Use</a:t>
            </a:r>
            <a:r>
              <a:rPr lang="sk-SK" noProof="0" dirty="0"/>
              <a:t> </a:t>
            </a:r>
            <a:r>
              <a:rPr lang="sk-SK" noProof="0" dirty="0" err="1"/>
              <a:t>ChatGPT</a:t>
            </a:r>
            <a:r>
              <a:rPr lang="sk-SK" noProof="0" dirty="0"/>
              <a:t>: https://learn.chatgpt.com/docs/use-chatgpt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ČO SI ZO SNÍMKY ODNIESŤ</a:t>
            </a:r>
          </a:p>
          <a:p>
            <a:r>
              <a:rPr lang="sk-SK" noProof="0" dirty="0"/>
              <a:t>Citlivosť údajov posúďte ešte pred ich vložením. Pri neistote použite konzervatívnejšiu kategóriu.</a:t>
            </a:r>
          </a:p>
          <a:p>
            <a:endParaRPr lang="sk-SK" noProof="0" dirty="0"/>
          </a:p>
          <a:p>
            <a:r>
              <a:rPr lang="sk-SK" noProof="0" dirty="0"/>
              <a:t>PODROBNÉ VYSVETLENIE</a:t>
            </a:r>
          </a:p>
          <a:p>
            <a:r>
              <a:rPr lang="sk-SK" noProof="0" dirty="0"/>
              <a:t>Semafor je praktická pomôcka, nie oficiálna klasifikácia. Zelená zahŕňa verejné alebo bezpečne anonymizované údaje. Oranžová označuje interné, nezverejnené alebo identifikovateľné materiály, ktoré možno použiť iba v schválenom prostredí a v minimálnom rozsahu. Červená zahŕňa heslá, zdravotné údaje, citlivé osobné údaje, dôverné rozhodnutia alebo skúškové zadania. Vždy má prednosť interná politika a právny základ.</a:t>
            </a:r>
          </a:p>
          <a:p>
            <a:endParaRPr lang="sk-SK" noProof="0" dirty="0"/>
          </a:p>
          <a:p>
            <a:r>
              <a:rPr lang="sk-SK" noProof="0" dirty="0"/>
              <a:t>PRAKTICKÝ PRÍKLAD – PEDAGÓG ALEBO VÝSKUMNÍK</a:t>
            </a:r>
          </a:p>
          <a:p>
            <a:r>
              <a:rPr lang="sk-SK" noProof="0" dirty="0"/>
              <a:t>Verejný článok je spravidla zelený. Nezverejnený recenzný posudok je minimálne oranžový. Súbor s menami študentov a výsledkami hodnotenia môže byť červený.</a:t>
            </a:r>
          </a:p>
          <a:p>
            <a:endParaRPr lang="sk-SK" noProof="0" dirty="0"/>
          </a:p>
          <a:p>
            <a:r>
              <a:rPr lang="sk-SK" noProof="0" dirty="0"/>
              <a:t>PRAKTICKÝ PRÍKLAD – ADMINISTRATÍVA</a:t>
            </a:r>
          </a:p>
          <a:p>
            <a:r>
              <a:rPr lang="sk-SK" noProof="0" dirty="0"/>
              <a:t>Verejný oznam je zelený. Pracovný návrh zmluvy je oranžový. Heslo, rodné číslo alebo zdravotná dokumentácia sú červené.</a:t>
            </a:r>
          </a:p>
          <a:p>
            <a:endParaRPr lang="sk-SK" noProof="0" dirty="0"/>
          </a:p>
          <a:p>
            <a:r>
              <a:rPr lang="sk-SK" noProof="0" dirty="0"/>
              <a:t>SAMOSTATNÉ ZOPAKOVANIE</a:t>
            </a:r>
          </a:p>
          <a:p>
            <a:r>
              <a:rPr lang="sk-SK" noProof="0" dirty="0"/>
              <a:t>Roztrieďte päť dokumentov, s ktorými bežne pracujete. Pri každom zapíšte kategóriu, dôvod a spôsob minimalizácie údajov.</a:t>
            </a:r>
          </a:p>
          <a:p>
            <a:endParaRPr lang="sk-SK" noProof="0" dirty="0"/>
          </a:p>
          <a:p>
            <a:r>
              <a:rPr lang="sk-SK" noProof="0" dirty="0"/>
              <a:t>KONTROLNÁ OTÁZKA</a:t>
            </a:r>
          </a:p>
          <a:p>
            <a:r>
              <a:rPr lang="sk-SK" noProof="0" dirty="0"/>
              <a:t>Čo urobíte, ak neviete spoľahlivo rozhodnúť, či je dokument oranžový alebo červený?</a:t>
            </a:r>
          </a:p>
          <a:p>
            <a:endParaRPr lang="sk-SK" noProof="0" dirty="0"/>
          </a:p>
          <a:p>
            <a:r>
              <a:rPr lang="sk-SK" noProof="0" dirty="0"/>
              <a:t>[Zdroje]</a:t>
            </a:r>
          </a:p>
          <a:p>
            <a:r>
              <a:rPr lang="sk-SK" noProof="0" dirty="0"/>
              <a:t>- https://learn.chatgpt.com/docs/enterprise/chatgpt-work-overview</a:t>
            </a:r>
          </a:p>
          <a:p>
            <a:r>
              <a:rPr lang="sk-SK" noProof="0" dirty="0"/>
              <a:t>- https://learn.chatgpt.com/docs/enterprise/work-admin-faq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noProof="0" dirty="0"/>
              <a:t>Cieľ: Precvičiť klasifikáciu údajov a navrhnúť bezpečnú náhradu.</a:t>
            </a:r>
          </a:p>
          <a:p>
            <a:endParaRPr lang="sk-SK" noProof="0" dirty="0"/>
          </a:p>
          <a:p>
            <a:r>
              <a:rPr lang="sk-SK" noProof="0" dirty="0"/>
              <a:t>Výklad: Klasifikácia závisí od kontextu, no na úvodnom kurze volíme bezpečnejšiu možnosť. Dôležitejšie než farba je zdôvodnenie a ďalší krok: anonymizovať, nahradiť modelovým údajom, overiť pravidlá alebo údaj vôbec nepoužiť.</a:t>
            </a:r>
          </a:p>
          <a:p>
            <a:endParaRPr lang="sk-SK" noProof="0" dirty="0"/>
          </a:p>
          <a:p>
            <a:r>
              <a:rPr lang="sk-SK" noProof="0" dirty="0"/>
              <a:t>Postup a aktivita: Najprv roztrieďte osem príkladov bez pozerania na riešenie. Potom pri dvoch rizikových položkách navrhnite náhradu. Až potom porovnajte s modelovým riešením.</a:t>
            </a:r>
          </a:p>
          <a:p>
            <a:endParaRPr lang="sk-SK" noProof="0" dirty="0"/>
          </a:p>
          <a:p>
            <a:r>
              <a:rPr lang="sk-SK" noProof="0" dirty="0"/>
              <a:t>Príklad pre pedagogickú prax: Meno študenta a známku nahraďte fiktívnym profilom. Nezverejnené výsledky výskumu zhrňte až v schválenom prostredí alebo použite fiktívnu dátovú sadu.</a:t>
            </a:r>
          </a:p>
          <a:p>
            <a:endParaRPr lang="sk-SK" noProof="0" dirty="0"/>
          </a:p>
          <a:p>
            <a:r>
              <a:rPr lang="sk-SK" noProof="0" dirty="0"/>
              <a:t>Príklad pre administratívnu/podpornú prax: Heslo nikdy nevkladajte. Návrh internej zmluvy nepoužite bez overenia pravidiel; na nácvik vytvorte všeobecnú fiktívnu šablónu.</a:t>
            </a:r>
          </a:p>
          <a:p>
            <a:endParaRPr lang="sk-SK" noProof="0" dirty="0"/>
          </a:p>
          <a:p>
            <a:r>
              <a:rPr lang="sk-SK" noProof="0" dirty="0"/>
              <a:t>Vzorové riešenie alebo očakávaný výsledok: Pre kurz: 1–4 zelené; 5–6 červené; 7–8 oranžové až červené podľa pravidiel a schváleného prostredia. Bezpečné náhrady: fiktívna tabuľka, roly namiesto mien, zaokrúhlené alebo syntetické údaje.</a:t>
            </a:r>
          </a:p>
          <a:p>
            <a:endParaRPr lang="sk-SK" noProof="0" dirty="0"/>
          </a:p>
          <a:p>
            <a:r>
              <a:rPr lang="sk-SK" noProof="0" dirty="0"/>
              <a:t>Sebakontrola: Máte aspoň 6 z 8 primerane zaradených položiek a dve konkrétne bezpečné náhrady?</a:t>
            </a:r>
          </a:p>
          <a:p>
            <a:endParaRPr lang="sk-SK" noProof="0" dirty="0"/>
          </a:p>
          <a:p>
            <a:r>
              <a:rPr lang="sk-SK" noProof="0" dirty="0"/>
              <a:t>Kľúčová veta: Pri pochybnosti znižujte množstvo údajov a používajte modelové podklady.</a:t>
            </a:r>
          </a:p>
          <a:p>
            <a:endParaRPr lang="sk-SK" noProof="0" dirty="0"/>
          </a:p>
          <a:p>
            <a:r>
              <a:rPr lang="sk-SK" noProof="0" dirty="0"/>
              <a:t>[Zdroje]</a:t>
            </a:r>
          </a:p>
          <a:p>
            <a:r>
              <a:rPr lang="sk-SK" noProof="0" dirty="0"/>
              <a:t>- Kurzový sylabus: Sylabus_Zaklady_AI_PF_UKF.docx.</a:t>
            </a:r>
          </a:p>
          <a:p>
            <a:r>
              <a:rPr lang="sk-SK" noProof="0" dirty="0"/>
              <a:t>- UNESCO, </a:t>
            </a:r>
            <a:r>
              <a:rPr lang="sk-SK" noProof="0" dirty="0" err="1"/>
              <a:t>Guidance</a:t>
            </a:r>
            <a:r>
              <a:rPr lang="sk-SK" noProof="0" dirty="0"/>
              <a:t> </a:t>
            </a:r>
            <a:r>
              <a:rPr lang="sk-SK" noProof="0" dirty="0" err="1"/>
              <a:t>for</a:t>
            </a:r>
            <a:r>
              <a:rPr lang="sk-SK" noProof="0" dirty="0"/>
              <a:t> </a:t>
            </a:r>
            <a:r>
              <a:rPr lang="sk-SK" noProof="0" dirty="0" err="1"/>
              <a:t>generative</a:t>
            </a:r>
            <a:r>
              <a:rPr lang="sk-SK" noProof="0" dirty="0"/>
              <a:t> AI in </a:t>
            </a:r>
            <a:r>
              <a:rPr lang="sk-SK" noProof="0" dirty="0" err="1"/>
              <a:t>education</a:t>
            </a:r>
            <a:r>
              <a:rPr lang="sk-SK" noProof="0" dirty="0"/>
              <a:t> and </a:t>
            </a:r>
            <a:r>
              <a:rPr lang="sk-SK" noProof="0" dirty="0" err="1"/>
              <a:t>research</a:t>
            </a:r>
            <a:r>
              <a:rPr lang="sk-SK" noProof="0" dirty="0"/>
              <a:t>: https://www.unesco.org/en/articles/guidance-generative-ai-education-and-research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590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3396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220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392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5805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284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104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005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0359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4703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5323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1603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4026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4510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4373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9984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8807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449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19413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Unified Header Black"/>
          <p:cNvSpPr/>
          <p:nvPr/>
        </p:nvSpPr>
        <p:spPr>
          <a:xfrm>
            <a:off x="0" y="609600"/>
            <a:ext cx="10448925" cy="1371600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4" name="Unified Header Cyan"/>
          <p:cNvSpPr/>
          <p:nvPr/>
        </p:nvSpPr>
        <p:spPr>
          <a:xfrm>
            <a:off x="10582275" y="609600"/>
            <a:ext cx="1609725" cy="1371600"/>
          </a:xfrm>
          <a:prstGeom prst="rect">
            <a:avLst/>
          </a:prstGeom>
          <a:solidFill>
            <a:srgbClr val="26A9D4"/>
          </a:solidFill>
          <a:ln>
            <a:noFill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7F780AAD-CD5B-4ACB-8321-FA1AC6E52B7A}"/>
              </a:ext>
            </a:extLst>
          </p:cNvPr>
          <p:cNvSpPr>
            <a:spLocks noGrp="1"/>
          </p:cNvSpPr>
          <p:nvPr/>
        </p:nvSpPr>
        <p:spPr>
          <a:xfrm>
            <a:off x="533400" y="1003300"/>
            <a:ext cx="9652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buNone/>
              <a:defRPr sz="2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sk-SK" sz="48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Prvý bezpečný kontakt s AI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C070F651-408F-476E-91C5-743D2A8943B0}"/>
              </a:ext>
            </a:extLst>
          </p:cNvPr>
          <p:cNvSpPr>
            <a:spLocks noGrp="1"/>
          </p:cNvSpPr>
          <p:nvPr/>
        </p:nvSpPr>
        <p:spPr>
          <a:xfrm>
            <a:off x="533400" y="3111500"/>
            <a:ext cx="5334000" cy="1079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00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lang="sk-SK" sz="2400" b="0" noProof="0" dirty="0">
                <a:solidFill>
                  <a:srgbClr val="EAF4FA"/>
                </a:solidFill>
                <a:latin typeface="Arial"/>
                <a:ea typeface="Arial"/>
                <a:cs typeface="Arial"/>
              </a:rPr>
              <a:t>Čo AI je, kde pomáha a ako jej zadať prvú kvalitnú úlohu.</a:t>
            </a: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3"/>
          <a:srcRect t="7616" b="7616"/>
          <a:stretch>
            <a:fillRect/>
          </a:stretch>
        </p:blipFill>
        <p:spPr>
          <a:xfrm>
            <a:off x="6604000" y="2286000"/>
            <a:ext cx="5054600" cy="3619500"/>
          </a:xfrm>
          <a:prstGeom prst="roundRect">
            <a:avLst>
              <a:gd name="adj" fmla="val 4530"/>
            </a:avLst>
          </a:prstGeom>
        </p:spPr>
      </p:pic>
    </p:spTree>
    <p:extLst>
      <p:ext uri="{BB962C8B-B14F-4D97-AF65-F5344CB8AC3E}">
        <p14:creationId xmlns:p14="http://schemas.microsoft.com/office/powerpoint/2010/main" val="59317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ified Header Black"/>
          <p:cNvSpPr/>
          <p:nvPr/>
        </p:nvSpPr>
        <p:spPr>
          <a:xfrm>
            <a:off x="0" y="609600"/>
            <a:ext cx="10448925" cy="1371600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Unified Header Cyan"/>
          <p:cNvSpPr/>
          <p:nvPr/>
        </p:nvSpPr>
        <p:spPr>
          <a:xfrm>
            <a:off x="10582275" y="609600"/>
            <a:ext cx="1609725" cy="1371600"/>
          </a:xfrm>
          <a:prstGeom prst="rect">
            <a:avLst/>
          </a:prstGeom>
          <a:solidFill>
            <a:srgbClr val="26A9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F9DB2D3F-7AFF-4BE4-A4AA-B5DB6A77DCC3}"/>
              </a:ext>
            </a:extLst>
          </p:cNvPr>
          <p:cNvSpPr>
            <a:spLocks noGrp="1"/>
          </p:cNvSpPr>
          <p:nvPr/>
        </p:nvSpPr>
        <p:spPr>
          <a:xfrm>
            <a:off x="533400" y="1003300"/>
            <a:ext cx="96520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Ktorá opakujúca sa úloha</a:t>
            </a:r>
          </a:p>
          <a:p>
            <a:pPr algn="l">
              <a:lnSpc>
                <a:spcPct val="96000"/>
              </a:lnSpc>
              <a:buNone/>
              <a:defRPr sz="2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vám berie najviac času?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BB3EFC8F-BD3B-40CE-9AA3-F4353022B520}"/>
              </a:ext>
            </a:extLst>
          </p:cNvPr>
          <p:cNvSpPr>
            <a:spLocks noGrp="1"/>
          </p:cNvSpPr>
          <p:nvPr/>
        </p:nvSpPr>
        <p:spPr>
          <a:xfrm>
            <a:off x="533400" y="3676650"/>
            <a:ext cx="11125200" cy="1257300"/>
          </a:xfrm>
          <a:prstGeom prst="rect">
            <a:avLst/>
          </a:prstGeom>
          <a:solidFill>
            <a:srgbClr val="113E67"/>
          </a:solidFill>
          <a:ln w="9525">
            <a:solidFill>
              <a:srgbClr val="356488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08F448A7-F061-4A50-8F51-CEDEF811B4B9}"/>
              </a:ext>
            </a:extLst>
          </p:cNvPr>
          <p:cNvSpPr>
            <a:spLocks noGrp="1"/>
          </p:cNvSpPr>
          <p:nvPr/>
        </p:nvSpPr>
        <p:spPr>
          <a:xfrm>
            <a:off x="838200" y="3981450"/>
            <a:ext cx="104394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sk-SK" sz="2025" b="0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Napíšte/premyslite si jednu konkrétnu úlohu — napríklad e-mail, oznam, prípravu podkladov, zhrnutie alebo kontrolný zoznam.</a:t>
            </a:r>
          </a:p>
        </p:txBody>
      </p:sp>
      <p:sp>
        <p:nvSpPr>
          <p:cNvPr id="14" name="Unified Footer Rule"/>
          <p:cNvSpPr/>
          <p:nvPr/>
        </p:nvSpPr>
        <p:spPr>
          <a:xfrm>
            <a:off x="533400" y="6426200"/>
            <a:ext cx="1112520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8425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Unified Header Black"/>
          <p:cNvSpPr/>
          <p:nvPr/>
        </p:nvSpPr>
        <p:spPr>
          <a:xfrm>
            <a:off x="0" y="609600"/>
            <a:ext cx="10448925" cy="1371600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Unified Header Cyan"/>
          <p:cNvSpPr/>
          <p:nvPr/>
        </p:nvSpPr>
        <p:spPr>
          <a:xfrm>
            <a:off x="10582275" y="609600"/>
            <a:ext cx="1609725" cy="1371600"/>
          </a:xfrm>
          <a:prstGeom prst="rect">
            <a:avLst/>
          </a:prstGeom>
          <a:solidFill>
            <a:srgbClr val="26A9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873C042B-9C0A-4631-9963-E6B9FB408FBB}"/>
              </a:ext>
            </a:extLst>
          </p:cNvPr>
          <p:cNvSpPr>
            <a:spLocks noGrp="1"/>
          </p:cNvSpPr>
          <p:nvPr/>
        </p:nvSpPr>
        <p:spPr>
          <a:xfrm>
            <a:off x="533400" y="1003300"/>
            <a:ext cx="9652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AI chat a vyhľadávač nerobia tú istú prácu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4691B983-EC61-49CD-9037-1E7C1F4A13C5}"/>
              </a:ext>
            </a:extLst>
          </p:cNvPr>
          <p:cNvSpPr>
            <a:spLocks noGrp="1"/>
          </p:cNvSpPr>
          <p:nvPr/>
        </p:nvSpPr>
        <p:spPr>
          <a:xfrm>
            <a:off x="533400" y="2206625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1378BE"/>
                </a:solidFill>
                <a:latin typeface="Arial"/>
                <a:ea typeface="Arial"/>
                <a:cs typeface="Arial"/>
              </a:defRPr>
            </a:pPr>
            <a:r>
              <a:rPr sz="1575" b="1" dirty="0">
                <a:solidFill>
                  <a:srgbClr val="7030A0"/>
                </a:solidFill>
                <a:latin typeface="Arial"/>
                <a:ea typeface="Arial"/>
                <a:cs typeface="Arial"/>
              </a:rPr>
              <a:t>AI CHAT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8D972796-1663-4110-BF46-C2542627A1A4}"/>
              </a:ext>
            </a:extLst>
          </p:cNvPr>
          <p:cNvSpPr>
            <a:spLocks noGrp="1"/>
          </p:cNvSpPr>
          <p:nvPr/>
        </p:nvSpPr>
        <p:spPr>
          <a:xfrm>
            <a:off x="533400" y="2663825"/>
            <a:ext cx="4953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Tvorí návrh odpovede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B57C2362-ECD0-40D3-851E-EEF9D0495705}"/>
              </a:ext>
            </a:extLst>
          </p:cNvPr>
          <p:cNvSpPr>
            <a:spLocks noGrp="1"/>
          </p:cNvSpPr>
          <p:nvPr/>
        </p:nvSpPr>
        <p:spPr>
          <a:xfrm>
            <a:off x="533400" y="3311525"/>
            <a:ext cx="4953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Vysvetľuje, prepisuje, sumarizuje a navrhuje podľa zadania a poskytnutého kontextu.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855168D8-9767-4193-BE7D-7B5874E605D1}"/>
              </a:ext>
            </a:extLst>
          </p:cNvPr>
          <p:cNvSpPr>
            <a:spLocks noGrp="1"/>
          </p:cNvSpPr>
          <p:nvPr/>
        </p:nvSpPr>
        <p:spPr>
          <a:xfrm>
            <a:off x="533400" y="4721225"/>
            <a:ext cx="49530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PEDAGÓG  →  vysvetlenie pojmu, oznam do LMS</a:t>
            </a:r>
          </a:p>
          <a:p>
            <a:pPr algn="l">
              <a:lnSpc>
                <a:spcPct val="118000"/>
              </a:lnSpc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ADMIN  →  predmet e-mailu, zhrnutie bodov</a:t>
            </a:r>
          </a:p>
        </p:txBody>
      </p:sp>
      <p:cxnSp>
        <p:nvCxnSpPr>
          <p:cNvPr id="24" name="Rovná spojovacia šípka 23"/>
          <p:cNvCxnSpPr/>
          <p:nvPr/>
        </p:nvCxnSpPr>
        <p:spPr>
          <a:xfrm>
            <a:off x="5924550" y="2225675"/>
            <a:ext cx="0" cy="3390900"/>
          </a:xfrm>
          <a:prstGeom prst="straightConnector1">
            <a:avLst/>
          </a:prstGeom>
          <a:ln w="19050">
            <a:solidFill>
              <a:srgbClr val="D7ECF5"/>
            </a:solidFill>
            <a:prstDash val="solid"/>
          </a:ln>
        </p:spPr>
      </p:cxnSp>
      <p:sp>
        <p:nvSpPr>
          <p:cNvPr id="9" name="Obdĺžnik 8">
            <a:extLst>
              <a:ext uri="{FF2B5EF4-FFF2-40B4-BE49-F238E27FC236}">
                <a16:creationId xmlns:a16="http://schemas.microsoft.com/office/drawing/2014/main" id="{E8961AE2-F751-499B-ABA2-79D4A38A09BE}"/>
              </a:ext>
            </a:extLst>
          </p:cNvPr>
          <p:cNvSpPr>
            <a:spLocks noGrp="1"/>
          </p:cNvSpPr>
          <p:nvPr/>
        </p:nvSpPr>
        <p:spPr>
          <a:xfrm>
            <a:off x="6457950" y="2206625"/>
            <a:ext cx="5200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F28C6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28C67"/>
                </a:solidFill>
                <a:latin typeface="Arial"/>
                <a:ea typeface="Arial"/>
                <a:cs typeface="Arial"/>
              </a:rPr>
              <a:t>VYHĽADÁVANIE / DATABÁZA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D58266E4-2444-4280-B995-769996E54C6F}"/>
              </a:ext>
            </a:extLst>
          </p:cNvPr>
          <p:cNvSpPr>
            <a:spLocks noGrp="1"/>
          </p:cNvSpPr>
          <p:nvPr/>
        </p:nvSpPr>
        <p:spPr>
          <a:xfrm>
            <a:off x="6457950" y="2663825"/>
            <a:ext cx="52006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Hľadá zdroje a záznamy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1C4220B-64D1-4286-9466-00C3AD3E27DC}"/>
              </a:ext>
            </a:extLst>
          </p:cNvPr>
          <p:cNvSpPr>
            <a:spLocks noGrp="1"/>
          </p:cNvSpPr>
          <p:nvPr/>
        </p:nvSpPr>
        <p:spPr>
          <a:xfrm>
            <a:off x="6457950" y="3311525"/>
            <a:ext cx="52006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Pomáha nájsť stránky, publikácie alebo údaje, ktoré možno otvoriť a skontrolovať.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D7B0649C-973F-4A0C-82FE-453B448E51BB}"/>
              </a:ext>
            </a:extLst>
          </p:cNvPr>
          <p:cNvSpPr>
            <a:spLocks noGrp="1"/>
          </p:cNvSpPr>
          <p:nvPr/>
        </p:nvSpPr>
        <p:spPr>
          <a:xfrm>
            <a:off x="6457950" y="4721225"/>
            <a:ext cx="52006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8000"/>
              </a:lnSpc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PEDAGÓG  →  DOI, autor, znenie predpisu</a:t>
            </a:r>
          </a:p>
          <a:p>
            <a:pPr algn="l">
              <a:lnSpc>
                <a:spcPct val="118000"/>
              </a:lnSpc>
              <a:buNone/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ADMIN  →  termín, miestnosť, číslo smernice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9BD351A6-5CE4-4303-AF3F-7339F2FB92F8}"/>
              </a:ext>
            </a:extLst>
          </p:cNvPr>
          <p:cNvSpPr>
            <a:spLocks noGrp="1"/>
          </p:cNvSpPr>
          <p:nvPr/>
        </p:nvSpPr>
        <p:spPr>
          <a:xfrm>
            <a:off x="533400" y="5864225"/>
            <a:ext cx="11125200" cy="419100"/>
          </a:xfrm>
          <a:prstGeom prst="rect">
            <a:avLst/>
          </a:prstGeom>
          <a:solidFill>
            <a:srgbClr val="EAF7FD"/>
          </a:solidFill>
          <a:ln w="0">
            <a:solidFill>
              <a:srgbClr val="EAF7FD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4143E1E2-030D-4423-9201-F1BB802D53CC}"/>
              </a:ext>
            </a:extLst>
          </p:cNvPr>
          <p:cNvSpPr>
            <a:spLocks noGrp="1"/>
          </p:cNvSpPr>
          <p:nvPr/>
        </p:nvSpPr>
        <p:spPr>
          <a:xfrm>
            <a:off x="742950" y="5959475"/>
            <a:ext cx="10706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3795"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082A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82A4A"/>
                </a:solidFill>
                <a:latin typeface="Arial"/>
                <a:ea typeface="Arial"/>
                <a:cs typeface="Arial"/>
              </a:rPr>
              <a:t>Pracovné pravidlo: AI pripraví návrh. Dôležité fakty overí človek v pôvodnom zdroji.</a:t>
            </a:r>
          </a:p>
        </p:txBody>
      </p:sp>
      <p:sp>
        <p:nvSpPr>
          <p:cNvPr id="27" name="Unified Footer Rule"/>
          <p:cNvSpPr/>
          <p:nvPr/>
        </p:nvSpPr>
        <p:spPr>
          <a:xfrm>
            <a:off x="533400" y="6426200"/>
            <a:ext cx="1112520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4273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Unified Header Black"/>
          <p:cNvSpPr/>
          <p:nvPr/>
        </p:nvSpPr>
        <p:spPr>
          <a:xfrm>
            <a:off x="0" y="609600"/>
            <a:ext cx="10448925" cy="1371600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Unified Header Cyan"/>
          <p:cNvSpPr/>
          <p:nvPr/>
        </p:nvSpPr>
        <p:spPr>
          <a:xfrm>
            <a:off x="10582275" y="609600"/>
            <a:ext cx="1609725" cy="1371600"/>
          </a:xfrm>
          <a:prstGeom prst="rect">
            <a:avLst/>
          </a:prstGeom>
          <a:solidFill>
            <a:srgbClr val="26A9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242CE4E3-6D88-4813-88EF-3D17908C89BA}"/>
              </a:ext>
            </a:extLst>
          </p:cNvPr>
          <p:cNvSpPr>
            <a:spLocks noGrp="1"/>
          </p:cNvSpPr>
          <p:nvPr/>
        </p:nvSpPr>
        <p:spPr>
          <a:xfrm>
            <a:off x="533400" y="1003300"/>
            <a:ext cx="9652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AI je rýchly kolega — nie úradný register</a:t>
            </a:r>
          </a:p>
        </p:txBody>
      </p:sp>
      <p:sp>
        <p:nvSpPr>
          <p:cNvPr id="4" name="Obdĺžnik: zaoblené rohy 3">
            <a:extLst>
              <a:ext uri="{FF2B5EF4-FFF2-40B4-BE49-F238E27FC236}">
                <a16:creationId xmlns:a16="http://schemas.microsoft.com/office/drawing/2014/main" id="{80EB05CB-A7C4-4846-A7C1-831664C30EEA}"/>
              </a:ext>
            </a:extLst>
          </p:cNvPr>
          <p:cNvSpPr>
            <a:spLocks noGrp="1"/>
          </p:cNvSpPr>
          <p:nvPr/>
        </p:nvSpPr>
        <p:spPr>
          <a:xfrm>
            <a:off x="533400" y="2451100"/>
            <a:ext cx="3086100" cy="342900"/>
          </a:xfrm>
          <a:prstGeom prst="roundRect">
            <a:avLst>
              <a:gd name="adj" fmla="val 50000"/>
            </a:avLst>
          </a:prstGeom>
          <a:solidFill>
            <a:srgbClr val="EAF7FD"/>
          </a:solidFill>
          <a:ln w="0">
            <a:solidFill>
              <a:srgbClr val="EAF7FD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78301EB7-D95F-4C27-AA44-F28E4BF54A09}"/>
              </a:ext>
            </a:extLst>
          </p:cNvPr>
          <p:cNvSpPr>
            <a:spLocks noGrp="1"/>
          </p:cNvSpPr>
          <p:nvPr/>
        </p:nvSpPr>
        <p:spPr>
          <a:xfrm>
            <a:off x="666750" y="2536825"/>
            <a:ext cx="2819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125" b="1">
                <a:solidFill>
                  <a:srgbClr val="082A4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2A4A"/>
                </a:solidFill>
                <a:latin typeface="Arial"/>
                <a:ea typeface="Arial"/>
                <a:cs typeface="Arial"/>
              </a:rPr>
              <a:t>SUPERSCHOPNOSŤ: RÝCHLY NÁVRH</a:t>
            </a:r>
          </a:p>
        </p:txBody>
      </p:sp>
      <p:sp>
        <p:nvSpPr>
          <p:cNvPr id="6" name="Obdĺžnik: zaoblené rohy 5">
            <a:extLst>
              <a:ext uri="{FF2B5EF4-FFF2-40B4-BE49-F238E27FC236}">
                <a16:creationId xmlns:a16="http://schemas.microsoft.com/office/drawing/2014/main" id="{21839D03-632E-4956-87D0-C6A46901D341}"/>
              </a:ext>
            </a:extLst>
          </p:cNvPr>
          <p:cNvSpPr>
            <a:spLocks noGrp="1"/>
          </p:cNvSpPr>
          <p:nvPr/>
        </p:nvSpPr>
        <p:spPr>
          <a:xfrm>
            <a:off x="3790950" y="2451100"/>
            <a:ext cx="3829050" cy="342900"/>
          </a:xfrm>
          <a:prstGeom prst="roundRect">
            <a:avLst>
              <a:gd name="adj" fmla="val 50000"/>
            </a:avLst>
          </a:prstGeom>
          <a:solidFill>
            <a:srgbClr val="FFF1EB"/>
          </a:solidFill>
          <a:ln w="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0A797B6B-1CB6-49F7-B014-FE27E4DA69DF}"/>
              </a:ext>
            </a:extLst>
          </p:cNvPr>
          <p:cNvSpPr>
            <a:spLocks noGrp="1"/>
          </p:cNvSpPr>
          <p:nvPr/>
        </p:nvSpPr>
        <p:spPr>
          <a:xfrm>
            <a:off x="3924300" y="2536825"/>
            <a:ext cx="3562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5000"/>
              </a:lnSpc>
              <a:buNone/>
              <a:defRPr sz="1125" b="1">
                <a:solidFill>
                  <a:srgbClr val="082A4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82A4A"/>
                </a:solidFill>
                <a:latin typeface="Arial"/>
                <a:ea typeface="Arial"/>
                <a:cs typeface="Arial"/>
              </a:rPr>
              <a:t>ZLOZVYK: PRESVEDČIVO DOPLNÍ MEDZERU</a:t>
            </a:r>
          </a:p>
        </p:txBody>
      </p:sp>
      <p:cxnSp>
        <p:nvCxnSpPr>
          <p:cNvPr id="31" name="Rovná spojovacia šípka 30"/>
          <p:cNvCxnSpPr/>
          <p:nvPr/>
        </p:nvCxnSpPr>
        <p:spPr>
          <a:xfrm>
            <a:off x="1143000" y="3752850"/>
            <a:ext cx="9906000" cy="0"/>
          </a:xfrm>
          <a:prstGeom prst="straightConnector1">
            <a:avLst/>
          </a:prstGeom>
          <a:ln w="28575">
            <a:solidFill>
              <a:srgbClr val="D7ECF5"/>
            </a:solidFill>
            <a:prstDash val="solid"/>
          </a:ln>
        </p:spPr>
      </p:cxnSp>
      <p:sp>
        <p:nvSpPr>
          <p:cNvPr id="9" name="Ovál 8">
            <a:extLst>
              <a:ext uri="{FF2B5EF4-FFF2-40B4-BE49-F238E27FC236}">
                <a16:creationId xmlns:a16="http://schemas.microsoft.com/office/drawing/2014/main" id="{D38269EA-1F67-4929-92CC-2175092A57EC}"/>
              </a:ext>
            </a:extLst>
          </p:cNvPr>
          <p:cNvSpPr>
            <a:spLocks noGrp="1"/>
          </p:cNvSpPr>
          <p:nvPr/>
        </p:nvSpPr>
        <p:spPr>
          <a:xfrm>
            <a:off x="981075" y="3590925"/>
            <a:ext cx="323850" cy="323850"/>
          </a:xfrm>
          <a:prstGeom prst="ellipse">
            <a:avLst/>
          </a:prstGeom>
          <a:solidFill>
            <a:srgbClr val="1378BE"/>
          </a:solidFill>
          <a:ln w="0">
            <a:solidFill>
              <a:srgbClr val="1378BE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B7FD8736-C708-4750-A140-B42BA765AE17}"/>
              </a:ext>
            </a:extLst>
          </p:cNvPr>
          <p:cNvSpPr>
            <a:spLocks noGrp="1"/>
          </p:cNvSpPr>
          <p:nvPr/>
        </p:nvSpPr>
        <p:spPr>
          <a:xfrm>
            <a:off x="981075" y="3629025"/>
            <a:ext cx="323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FCEA833-BDD1-45C4-B077-3E87A17438C0}"/>
              </a:ext>
            </a:extLst>
          </p:cNvPr>
          <p:cNvSpPr>
            <a:spLocks noGrp="1"/>
          </p:cNvSpPr>
          <p:nvPr/>
        </p:nvSpPr>
        <p:spPr>
          <a:xfrm>
            <a:off x="533400" y="283845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Zadanie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E15A0A55-DD84-4565-8CA4-7B67D0D205D7}"/>
              </a:ext>
            </a:extLst>
          </p:cNvPr>
          <p:cNvSpPr>
            <a:spLocks noGrp="1"/>
          </p:cNvSpPr>
          <p:nvPr/>
        </p:nvSpPr>
        <p:spPr>
          <a:xfrm>
            <a:off x="533400" y="4229100"/>
            <a:ext cx="266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Číta váš prompt, kontext a podklady.</a:t>
            </a:r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F2AAE6A9-2367-4775-8DAD-581637BFD7A3}"/>
              </a:ext>
            </a:extLst>
          </p:cNvPr>
          <p:cNvSpPr>
            <a:spLocks noGrp="1"/>
          </p:cNvSpPr>
          <p:nvPr/>
        </p:nvSpPr>
        <p:spPr>
          <a:xfrm>
            <a:off x="4943475" y="3590925"/>
            <a:ext cx="323850" cy="323850"/>
          </a:xfrm>
          <a:prstGeom prst="ellipse">
            <a:avLst/>
          </a:prstGeom>
          <a:solidFill>
            <a:srgbClr val="1378BE"/>
          </a:solidFill>
          <a:ln w="0">
            <a:solidFill>
              <a:srgbClr val="1378BE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1ADB1F6F-A06E-4923-BB8F-83CCF0D2575C}"/>
              </a:ext>
            </a:extLst>
          </p:cNvPr>
          <p:cNvSpPr>
            <a:spLocks noGrp="1"/>
          </p:cNvSpPr>
          <p:nvPr/>
        </p:nvSpPr>
        <p:spPr>
          <a:xfrm>
            <a:off x="4943475" y="3629025"/>
            <a:ext cx="323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00CEDE19-0264-4114-BD9C-73AD4C98F911}"/>
              </a:ext>
            </a:extLst>
          </p:cNvPr>
          <p:cNvSpPr>
            <a:spLocks noGrp="1"/>
          </p:cNvSpPr>
          <p:nvPr/>
        </p:nvSpPr>
        <p:spPr>
          <a:xfrm>
            <a:off x="4495800" y="283845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Generovanie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58F39DFA-83E7-4334-956F-8451BAC03409}"/>
              </a:ext>
            </a:extLst>
          </p:cNvPr>
          <p:cNvSpPr>
            <a:spLocks noGrp="1"/>
          </p:cNvSpPr>
          <p:nvPr/>
        </p:nvSpPr>
        <p:spPr>
          <a:xfrm>
            <a:off x="4495800" y="4229100"/>
            <a:ext cx="266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Skladá odpoveď podľa naučených vzorov.</a:t>
            </a:r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7E26E7AA-D6E2-49C9-90BB-A0F8FE4B8357}"/>
              </a:ext>
            </a:extLst>
          </p:cNvPr>
          <p:cNvSpPr>
            <a:spLocks noGrp="1"/>
          </p:cNvSpPr>
          <p:nvPr/>
        </p:nvSpPr>
        <p:spPr>
          <a:xfrm>
            <a:off x="8905875" y="3590925"/>
            <a:ext cx="323850" cy="323850"/>
          </a:xfrm>
          <a:prstGeom prst="ellipse">
            <a:avLst/>
          </a:prstGeom>
          <a:solidFill>
            <a:srgbClr val="F28C67"/>
          </a:solidFill>
          <a:ln w="0">
            <a:solidFill>
              <a:srgbClr val="F28C6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4037DA2D-7D51-4457-B7A3-522289375909}"/>
              </a:ext>
            </a:extLst>
          </p:cNvPr>
          <p:cNvSpPr>
            <a:spLocks noGrp="1"/>
          </p:cNvSpPr>
          <p:nvPr/>
        </p:nvSpPr>
        <p:spPr>
          <a:xfrm>
            <a:off x="8905875" y="3629025"/>
            <a:ext cx="3238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28D7C870-1D70-4085-8A56-CF51F7E1D134}"/>
              </a:ext>
            </a:extLst>
          </p:cNvPr>
          <p:cNvSpPr>
            <a:spLocks noGrp="1"/>
          </p:cNvSpPr>
          <p:nvPr/>
        </p:nvSpPr>
        <p:spPr>
          <a:xfrm>
            <a:off x="8458200" y="283845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Kontrola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BA28A324-F500-4E8A-9EEB-D1C523DB4267}"/>
              </a:ext>
            </a:extLst>
          </p:cNvPr>
          <p:cNvSpPr>
            <a:spLocks noGrp="1"/>
          </p:cNvSpPr>
          <p:nvPr/>
        </p:nvSpPr>
        <p:spPr>
          <a:xfrm>
            <a:off x="8458200" y="4229100"/>
            <a:ext cx="266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Človek overí dôležité tvrdenia a upraví výstup.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608D2B1B-FF97-4074-A9A7-6B0FB4FD326F}"/>
              </a:ext>
            </a:extLst>
          </p:cNvPr>
          <p:cNvSpPr>
            <a:spLocks noGrp="1"/>
          </p:cNvSpPr>
          <p:nvPr/>
        </p:nvSpPr>
        <p:spPr>
          <a:xfrm>
            <a:off x="1409700" y="5734050"/>
            <a:ext cx="93726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278"/>
          </a:bodyPr>
          <a:lstStyle/>
          <a:p>
            <a:pPr algn="ctr">
              <a:lnSpc>
                <a:spcPct val="105000"/>
              </a:lnSpc>
              <a:buNone/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Plynulý text môže byť presvedčivý — aj keď je neúplný alebo nesprávny.</a:t>
            </a:r>
          </a:p>
        </p:txBody>
      </p:sp>
      <p:sp>
        <p:nvSpPr>
          <p:cNvPr id="34" name="Unified Footer Rule"/>
          <p:cNvSpPr/>
          <p:nvPr/>
        </p:nvSpPr>
        <p:spPr>
          <a:xfrm>
            <a:off x="533400" y="6426200"/>
            <a:ext cx="1112520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113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Unified Header Black"/>
          <p:cNvSpPr/>
          <p:nvPr/>
        </p:nvSpPr>
        <p:spPr>
          <a:xfrm>
            <a:off x="0" y="609600"/>
            <a:ext cx="10448925" cy="1371600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Unified Header Cyan"/>
          <p:cNvSpPr/>
          <p:nvPr/>
        </p:nvSpPr>
        <p:spPr>
          <a:xfrm>
            <a:off x="10582275" y="609600"/>
            <a:ext cx="1609725" cy="1371600"/>
          </a:xfrm>
          <a:prstGeom prst="rect">
            <a:avLst/>
          </a:prstGeom>
          <a:solidFill>
            <a:srgbClr val="26A9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4E7E9E3A-D3C3-48D4-8D17-67990408215C}"/>
              </a:ext>
            </a:extLst>
          </p:cNvPr>
          <p:cNvSpPr>
            <a:spLocks noGrp="1"/>
          </p:cNvSpPr>
          <p:nvPr/>
        </p:nvSpPr>
        <p:spPr>
          <a:xfrm>
            <a:off x="533400" y="1003300"/>
            <a:ext cx="9652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Halucinácia je presvedčivé tvrdenie bez opory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05FED0C6-5FF5-4196-A198-0B2451275D95}"/>
              </a:ext>
            </a:extLst>
          </p:cNvPr>
          <p:cNvSpPr>
            <a:spLocks noGrp="1"/>
          </p:cNvSpPr>
          <p:nvPr/>
        </p:nvSpPr>
        <p:spPr>
          <a:xfrm>
            <a:off x="533400" y="2089150"/>
            <a:ext cx="485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378BE"/>
                </a:solidFill>
                <a:latin typeface="Arial"/>
                <a:ea typeface="Arial"/>
                <a:cs typeface="Arial"/>
              </a:defRPr>
            </a:pPr>
            <a:r>
              <a:rPr sz="1425" b="1" dirty="0">
                <a:solidFill>
                  <a:srgbClr val="7030A0"/>
                </a:solidFill>
                <a:latin typeface="Arial"/>
                <a:ea typeface="Arial"/>
                <a:cs typeface="Arial"/>
              </a:rPr>
              <a:t>PODKLAD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ADF50AAF-8846-4B5D-BACE-D911240183CA}"/>
              </a:ext>
            </a:extLst>
          </p:cNvPr>
          <p:cNvSpPr>
            <a:spLocks noGrp="1"/>
          </p:cNvSpPr>
          <p:nvPr/>
        </p:nvSpPr>
        <p:spPr>
          <a:xfrm>
            <a:off x="533400" y="2508250"/>
            <a:ext cx="4857750" cy="1809750"/>
          </a:xfrm>
          <a:prstGeom prst="rect">
            <a:avLst/>
          </a:prstGeom>
          <a:solidFill>
            <a:srgbClr val="EDF2F5"/>
          </a:solidFill>
          <a:ln w="0">
            <a:solidFill>
              <a:srgbClr val="EDF2F5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DBD627EC-3672-4236-80F7-59893CFEBFA8}"/>
              </a:ext>
            </a:extLst>
          </p:cNvPr>
          <p:cNvSpPr>
            <a:spLocks noGrp="1"/>
          </p:cNvSpPr>
          <p:nvPr/>
        </p:nvSpPr>
        <p:spPr>
          <a:xfrm>
            <a:off x="800100" y="2794000"/>
            <a:ext cx="43243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25000"/>
              </a:lnSpc>
              <a:buNone/>
              <a:defRPr sz="2100" b="0">
                <a:solidFill>
                  <a:srgbClr val="082A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82A4A"/>
                </a:solidFill>
                <a:latin typeface="Arial"/>
                <a:ea typeface="Arial"/>
                <a:cs typeface="Arial"/>
              </a:rPr>
              <a:t>Termín: 10. 9.</a:t>
            </a:r>
          </a:p>
          <a:p>
            <a:pPr algn="l">
              <a:lnSpc>
                <a:spcPct val="125000"/>
              </a:lnSpc>
              <a:buNone/>
              <a:defRPr sz="2100" b="0">
                <a:solidFill>
                  <a:srgbClr val="082A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82A4A"/>
                </a:solidFill>
                <a:latin typeface="Arial"/>
                <a:ea typeface="Arial"/>
                <a:cs typeface="Arial"/>
              </a:rPr>
              <a:t>Miesto: miestnosť 106</a:t>
            </a:r>
          </a:p>
          <a:p>
            <a:pPr algn="l">
              <a:lnSpc>
                <a:spcPct val="125000"/>
              </a:lnSpc>
              <a:buNone/>
              <a:defRPr sz="2100" b="0">
                <a:solidFill>
                  <a:srgbClr val="082A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82A4A"/>
                </a:solidFill>
                <a:latin typeface="Arial"/>
                <a:ea typeface="Arial"/>
                <a:cs typeface="Arial"/>
              </a:rPr>
              <a:t>Téma: základy AI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3C22ED35-777D-4DEB-B43F-735DF2FA4E90}"/>
              </a:ext>
            </a:extLst>
          </p:cNvPr>
          <p:cNvSpPr>
            <a:spLocks noGrp="1"/>
          </p:cNvSpPr>
          <p:nvPr/>
        </p:nvSpPr>
        <p:spPr>
          <a:xfrm>
            <a:off x="6191250" y="2089150"/>
            <a:ext cx="5467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F28C6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28C67"/>
                </a:solidFill>
                <a:latin typeface="Arial"/>
                <a:ea typeface="Arial"/>
                <a:cs typeface="Arial"/>
              </a:rPr>
              <a:t>ODPOVEĎ AI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5F7C4F74-DE70-4EBB-A31D-EF24E07D9934}"/>
              </a:ext>
            </a:extLst>
          </p:cNvPr>
          <p:cNvSpPr>
            <a:spLocks noGrp="1"/>
          </p:cNvSpPr>
          <p:nvPr/>
        </p:nvSpPr>
        <p:spPr>
          <a:xfrm>
            <a:off x="6191250" y="2508250"/>
            <a:ext cx="5467350" cy="1809750"/>
          </a:xfrm>
          <a:prstGeom prst="rect">
            <a:avLst/>
          </a:prstGeom>
          <a:solidFill>
            <a:srgbClr val="FFF1EB"/>
          </a:solidFill>
          <a:ln w="0">
            <a:solidFill>
              <a:srgbClr val="FFF1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D754208C-3FA3-47A2-ABC5-547107DEE4A4}"/>
              </a:ext>
            </a:extLst>
          </p:cNvPr>
          <p:cNvSpPr>
            <a:spLocks noGrp="1"/>
          </p:cNvSpPr>
          <p:nvPr/>
        </p:nvSpPr>
        <p:spPr>
          <a:xfrm>
            <a:off x="6496050" y="2813050"/>
            <a:ext cx="485775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025" b="0">
                <a:solidFill>
                  <a:srgbClr val="082A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82A4A"/>
                </a:solidFill>
                <a:latin typeface="Arial"/>
                <a:ea typeface="Arial"/>
                <a:cs typeface="Arial"/>
              </a:rPr>
              <a:t>„Workshop bude 10. 9. o 9:00 v miestnosti 106. Účastníci získajú certifikát.“</a:t>
            </a:r>
          </a:p>
        </p:txBody>
      </p:sp>
      <p:cxnSp>
        <p:nvCxnSpPr>
          <p:cNvPr id="28" name="Rovná spojovacia šípka 27"/>
          <p:cNvCxnSpPr/>
          <p:nvPr/>
        </p:nvCxnSpPr>
        <p:spPr>
          <a:xfrm>
            <a:off x="533400" y="4641850"/>
            <a:ext cx="111252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11" name="Obdĺžnik 10">
            <a:extLst>
              <a:ext uri="{FF2B5EF4-FFF2-40B4-BE49-F238E27FC236}">
                <a16:creationId xmlns:a16="http://schemas.microsoft.com/office/drawing/2014/main" id="{70E2A363-82C7-46C4-8BEE-B52B45A6E1CD}"/>
              </a:ext>
            </a:extLst>
          </p:cNvPr>
          <p:cNvSpPr>
            <a:spLocks noGrp="1"/>
          </p:cNvSpPr>
          <p:nvPr/>
        </p:nvSpPr>
        <p:spPr>
          <a:xfrm>
            <a:off x="533400" y="4946650"/>
            <a:ext cx="1676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1378BE"/>
                </a:solidFill>
                <a:latin typeface="Arial"/>
                <a:ea typeface="Arial"/>
                <a:cs typeface="Arial"/>
              </a:defRPr>
            </a:pPr>
            <a:r>
              <a:rPr sz="1275" b="1" dirty="0">
                <a:solidFill>
                  <a:srgbClr val="7030A0"/>
                </a:solidFill>
                <a:latin typeface="Arial"/>
                <a:ea typeface="Arial"/>
                <a:cs typeface="Arial"/>
              </a:rPr>
              <a:t>PEDAGOGIKA</a:t>
            </a: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7C1200E9-0F48-40C5-A378-386F523F51B4}"/>
              </a:ext>
            </a:extLst>
          </p:cNvPr>
          <p:cNvSpPr>
            <a:spLocks noGrp="1"/>
          </p:cNvSpPr>
          <p:nvPr/>
        </p:nvSpPr>
        <p:spPr>
          <a:xfrm>
            <a:off x="533400" y="5289550"/>
            <a:ext cx="4953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580"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vymyslená citácia · doplnené kritérium hodnotenia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67C94314-49C1-41C4-BD25-E8D74F8E922F}"/>
              </a:ext>
            </a:extLst>
          </p:cNvPr>
          <p:cNvSpPr>
            <a:spLocks noGrp="1"/>
          </p:cNvSpPr>
          <p:nvPr/>
        </p:nvSpPr>
        <p:spPr>
          <a:xfrm>
            <a:off x="6191250" y="49466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F28C6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8C67"/>
                </a:solidFill>
                <a:latin typeface="Arial"/>
                <a:ea typeface="Arial"/>
                <a:cs typeface="Arial"/>
              </a:rPr>
              <a:t>ADMINISTRATÍVA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5B5E2AF0-F9D2-45B0-BA1F-1196B4E3CF92}"/>
              </a:ext>
            </a:extLst>
          </p:cNvPr>
          <p:cNvSpPr>
            <a:spLocks noGrp="1"/>
          </p:cNvSpPr>
          <p:nvPr/>
        </p:nvSpPr>
        <p:spPr>
          <a:xfrm>
            <a:off x="6191250" y="5289550"/>
            <a:ext cx="54673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vymyslená miestnosť · termín · číslo smernice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8DD817A3-D11A-43BE-922A-BAC3EDBE3272}"/>
              </a:ext>
            </a:extLst>
          </p:cNvPr>
          <p:cNvSpPr>
            <a:spLocks noGrp="1"/>
          </p:cNvSpPr>
          <p:nvPr/>
        </p:nvSpPr>
        <p:spPr>
          <a:xfrm>
            <a:off x="533400" y="5899150"/>
            <a:ext cx="11125200" cy="323850"/>
          </a:xfrm>
          <a:prstGeom prst="rect">
            <a:avLst/>
          </a:prstGeom>
          <a:solidFill>
            <a:srgbClr val="EAF7FD"/>
          </a:solidFill>
          <a:ln w="0">
            <a:solidFill>
              <a:srgbClr val="EAF7FD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8CAD39EE-DD45-48EC-BA3E-EB2D3DACCC5D}"/>
              </a:ext>
            </a:extLst>
          </p:cNvPr>
          <p:cNvSpPr>
            <a:spLocks noGrp="1"/>
          </p:cNvSpPr>
          <p:nvPr/>
        </p:nvSpPr>
        <p:spPr>
          <a:xfrm>
            <a:off x="685800" y="5965825"/>
            <a:ext cx="108204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683" lnSpcReduction="10000"/>
          </a:bodyPr>
          <a:lstStyle/>
          <a:p>
            <a:pPr algn="ctr">
              <a:lnSpc>
                <a:spcPct val="105000"/>
              </a:lnSpc>
              <a:buNone/>
              <a:defRPr sz="1350" b="1">
                <a:solidFill>
                  <a:srgbClr val="082A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82A4A"/>
                </a:solidFill>
                <a:latin typeface="Arial"/>
                <a:ea typeface="Arial"/>
                <a:cs typeface="Arial"/>
              </a:rPr>
              <a:t>Bezpečná reakcia: označiť [DOPLNIŤ], položiť otázku a overiť v pôvodnom zdroji.</a:t>
            </a:r>
          </a:p>
        </p:txBody>
      </p:sp>
      <p:sp>
        <p:nvSpPr>
          <p:cNvPr id="31" name="Unified Footer Rule"/>
          <p:cNvSpPr/>
          <p:nvPr/>
        </p:nvSpPr>
        <p:spPr>
          <a:xfrm>
            <a:off x="533400" y="6426200"/>
            <a:ext cx="1112520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701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2516486D-D0B4-4611-813D-8DFC04D091D3}"/>
              </a:ext>
            </a:extLst>
          </p:cNvPr>
          <p:cNvSpPr>
            <a:spLocks noGrp="1"/>
          </p:cNvSpPr>
          <p:nvPr/>
        </p:nvSpPr>
        <p:spPr>
          <a:xfrm>
            <a:off x="533400" y="1000125"/>
            <a:ext cx="111252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sk-SK" sz="36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Semafor údajov: zelená, oranžová, stop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FF142648-5CFA-41B4-B90C-A40182ECB2B0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prstGeom prst="rect">
            <a:avLst/>
          </a:prstGeom>
          <a:solidFill>
            <a:schemeClr val="tx1">
              <a:lumMod val="95000"/>
            </a:schemeClr>
          </a:solidFill>
          <a:ln w="0">
            <a:solidFill>
              <a:schemeClr val="tx1">
                <a:lumMod val="95000"/>
              </a:schemeClr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8AE2F3F5-1D82-4437-9256-C1D283EC0010}"/>
              </a:ext>
            </a:extLst>
          </p:cNvPr>
          <p:cNvSpPr>
            <a:spLocks noGrp="1"/>
          </p:cNvSpPr>
          <p:nvPr/>
        </p:nvSpPr>
        <p:spPr>
          <a:xfrm>
            <a:off x="533400" y="2095500"/>
            <a:ext cx="3352800" cy="3657600"/>
          </a:xfrm>
          <a:prstGeom prst="rect">
            <a:avLst/>
          </a:prstGeom>
          <a:solidFill>
            <a:srgbClr val="E7F4EE"/>
          </a:solidFill>
          <a:ln w="19050">
            <a:solidFill>
              <a:srgbClr val="2C8C68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C7956946-4F67-4856-A4D6-F98A88397F54}"/>
              </a:ext>
            </a:extLst>
          </p:cNvPr>
          <p:cNvSpPr>
            <a:spLocks noGrp="1"/>
          </p:cNvSpPr>
          <p:nvPr/>
        </p:nvSpPr>
        <p:spPr>
          <a:xfrm>
            <a:off x="762000" y="2343150"/>
            <a:ext cx="2895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800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BEŽNÉ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1F3637FB-D0D8-4CA3-AA37-35E3F13E38BE}"/>
              </a:ext>
            </a:extLst>
          </p:cNvPr>
          <p:cNvSpPr>
            <a:spLocks noGrp="1"/>
          </p:cNvSpPr>
          <p:nvPr/>
        </p:nvSpPr>
        <p:spPr>
          <a:xfrm>
            <a:off x="762000" y="2933700"/>
            <a:ext cx="28956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75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575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Verejné zdroje, vlastné anonymizované poznámky, všeobecné metodické otázky.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8AAAC23-1D15-459F-BD6B-9A7338EACABD}"/>
              </a:ext>
            </a:extLst>
          </p:cNvPr>
          <p:cNvSpPr>
            <a:spLocks noGrp="1"/>
          </p:cNvSpPr>
          <p:nvPr/>
        </p:nvSpPr>
        <p:spPr>
          <a:xfrm>
            <a:off x="762000" y="4419600"/>
            <a:ext cx="2895600" cy="9525"/>
          </a:xfrm>
          <a:prstGeom prst="rect">
            <a:avLst/>
          </a:prstGeom>
          <a:solidFill>
            <a:srgbClr val="2C8C68"/>
          </a:solidFill>
          <a:ln w="0">
            <a:solidFill>
              <a:srgbClr val="2C8C68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DEAA7493-2A9D-4829-9725-7CBBF978E872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2895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63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463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Možno použiť podľa bežných pravidiel pracoviska.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33F771E-4210-4AEF-BE98-DE813A00D842}"/>
              </a:ext>
            </a:extLst>
          </p:cNvPr>
          <p:cNvSpPr>
            <a:spLocks noGrp="1"/>
          </p:cNvSpPr>
          <p:nvPr/>
        </p:nvSpPr>
        <p:spPr>
          <a:xfrm>
            <a:off x="4238625" y="2095500"/>
            <a:ext cx="3352800" cy="3657600"/>
          </a:xfrm>
          <a:prstGeom prst="rect">
            <a:avLst/>
          </a:prstGeom>
          <a:solidFill>
            <a:srgbClr val="FFF1D6"/>
          </a:solidFill>
          <a:ln w="19050">
            <a:solidFill>
              <a:srgbClr val="A56400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D04BAC94-84F9-4969-9256-4A8F3FC3BCF2}"/>
              </a:ext>
            </a:extLst>
          </p:cNvPr>
          <p:cNvSpPr>
            <a:spLocks noGrp="1"/>
          </p:cNvSpPr>
          <p:nvPr/>
        </p:nvSpPr>
        <p:spPr>
          <a:xfrm>
            <a:off x="4467225" y="2343150"/>
            <a:ext cx="2895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800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OBMEDZENÉ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CBDFB2DE-CF8A-4845-99E9-671A3ADC5FA1}"/>
              </a:ext>
            </a:extLst>
          </p:cNvPr>
          <p:cNvSpPr>
            <a:spLocks noGrp="1"/>
          </p:cNvSpPr>
          <p:nvPr/>
        </p:nvSpPr>
        <p:spPr>
          <a:xfrm>
            <a:off x="4467225" y="2933700"/>
            <a:ext cx="28956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75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575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Nezverejnený rukopis, interný návrh, pracovný dokument, neanonymizované komentáre.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1B810E7F-334A-4139-B8D7-81722D475E35}"/>
              </a:ext>
            </a:extLst>
          </p:cNvPr>
          <p:cNvSpPr>
            <a:spLocks noGrp="1"/>
          </p:cNvSpPr>
          <p:nvPr/>
        </p:nvSpPr>
        <p:spPr>
          <a:xfrm>
            <a:off x="4467225" y="4419600"/>
            <a:ext cx="2895600" cy="9525"/>
          </a:xfrm>
          <a:prstGeom prst="rect">
            <a:avLst/>
          </a:prstGeom>
          <a:solidFill>
            <a:srgbClr val="A56400"/>
          </a:solidFill>
          <a:ln w="0">
            <a:solidFill>
              <a:srgbClr val="A56400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74374131-2E3F-4EE4-AA2D-4F0C4E427BDE}"/>
              </a:ext>
            </a:extLst>
          </p:cNvPr>
          <p:cNvSpPr>
            <a:spLocks noGrp="1"/>
          </p:cNvSpPr>
          <p:nvPr/>
        </p:nvSpPr>
        <p:spPr>
          <a:xfrm>
            <a:off x="4467225" y="4667250"/>
            <a:ext cx="2895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63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463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Použiť len v schválenom priestore a s minimom údajov.</a:t>
            </a:r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EB161653-A961-4CC2-9026-55F12BAF9DE9}"/>
              </a:ext>
            </a:extLst>
          </p:cNvPr>
          <p:cNvSpPr>
            <a:spLocks noGrp="1"/>
          </p:cNvSpPr>
          <p:nvPr/>
        </p:nvSpPr>
        <p:spPr>
          <a:xfrm>
            <a:off x="7943850" y="2095500"/>
            <a:ext cx="3352800" cy="3657600"/>
          </a:xfrm>
          <a:prstGeom prst="rect">
            <a:avLst/>
          </a:prstGeom>
          <a:solidFill>
            <a:srgbClr val="FBE6E6"/>
          </a:solidFill>
          <a:ln w="19050">
            <a:solidFill>
              <a:srgbClr val="B33939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CB88A103-55BE-404C-9BB9-D57E406C45A9}"/>
              </a:ext>
            </a:extLst>
          </p:cNvPr>
          <p:cNvSpPr>
            <a:spLocks noGrp="1"/>
          </p:cNvSpPr>
          <p:nvPr/>
        </p:nvSpPr>
        <p:spPr>
          <a:xfrm>
            <a:off x="8172450" y="2343150"/>
            <a:ext cx="2895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800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CITLIVÉ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7E7C1AF4-A52B-49F1-8790-B78CF8D35011}"/>
              </a:ext>
            </a:extLst>
          </p:cNvPr>
          <p:cNvSpPr>
            <a:spLocks noGrp="1"/>
          </p:cNvSpPr>
          <p:nvPr/>
        </p:nvSpPr>
        <p:spPr>
          <a:xfrm>
            <a:off x="8172450" y="2933700"/>
            <a:ext cx="28956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75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575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Osobné údaje študentov, zdravotné údaje, heslá, skúškové zadania, dôverné rozhodnutia.</a:t>
            </a:r>
          </a:p>
        </p:txBody>
      </p:sp>
      <p:sp>
        <p:nvSpPr>
          <p:cNvPr id="19" name="Obdĺžnik 18">
            <a:extLst>
              <a:ext uri="{FF2B5EF4-FFF2-40B4-BE49-F238E27FC236}">
                <a16:creationId xmlns:a16="http://schemas.microsoft.com/office/drawing/2014/main" id="{D911AA7B-8475-4CA7-AC30-2AE53E809244}"/>
              </a:ext>
            </a:extLst>
          </p:cNvPr>
          <p:cNvSpPr>
            <a:spLocks noGrp="1"/>
          </p:cNvSpPr>
          <p:nvPr/>
        </p:nvSpPr>
        <p:spPr>
          <a:xfrm>
            <a:off x="8172450" y="4419600"/>
            <a:ext cx="2895600" cy="9525"/>
          </a:xfrm>
          <a:prstGeom prst="rect">
            <a:avLst/>
          </a:prstGeom>
          <a:solidFill>
            <a:srgbClr val="B33939"/>
          </a:solidFill>
          <a:ln w="0">
            <a:solidFill>
              <a:srgbClr val="B33939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428389B9-52FF-461A-A339-C0E390D89DF6}"/>
              </a:ext>
            </a:extLst>
          </p:cNvPr>
          <p:cNvSpPr>
            <a:spLocks noGrp="1"/>
          </p:cNvSpPr>
          <p:nvPr/>
        </p:nvSpPr>
        <p:spPr>
          <a:xfrm>
            <a:off x="8172450" y="4667250"/>
            <a:ext cx="2895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63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463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Nevkladať bez výslovného právneho a inštitucionálneho oprávnenia.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752C7507-3F35-4013-B04C-480B0489E47A}"/>
              </a:ext>
            </a:extLst>
          </p:cNvPr>
          <p:cNvSpPr>
            <a:spLocks noGrp="1"/>
          </p:cNvSpPr>
          <p:nvPr/>
        </p:nvSpPr>
        <p:spPr>
          <a:xfrm>
            <a:off x="533400" y="6038850"/>
            <a:ext cx="111252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425">
                <a:solidFill>
                  <a:srgbClr val="D8EEF7"/>
                </a:solidFill>
                <a:latin typeface="Arial"/>
                <a:ea typeface="Arial"/>
                <a:cs typeface="Arial"/>
              </a:defRPr>
            </a:pPr>
            <a:r>
              <a:rPr lang="sk-SK" sz="1425" noProof="0" dirty="0">
                <a:solidFill>
                  <a:srgbClr val="D8EEF7"/>
                </a:solidFill>
                <a:latin typeface="Arial"/>
                <a:ea typeface="Arial"/>
                <a:cs typeface="Arial"/>
              </a:rPr>
              <a:t>Toto je konzervatívny pracovný rámec. Vždy má prednosť interná klasifikácia údajov univerzity.</a:t>
            </a:r>
          </a:p>
        </p:txBody>
      </p:sp>
    </p:spTree>
    <p:extLst>
      <p:ext uri="{BB962C8B-B14F-4D97-AF65-F5344CB8AC3E}">
        <p14:creationId xmlns:p14="http://schemas.microsoft.com/office/powerpoint/2010/main" val="3022041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Unified Header Black"/>
          <p:cNvSpPr/>
          <p:nvPr/>
        </p:nvSpPr>
        <p:spPr>
          <a:xfrm>
            <a:off x="0" y="609600"/>
            <a:ext cx="10448925" cy="1371600"/>
          </a:xfrm>
          <a:prstGeom prst="rect">
            <a:avLst/>
          </a:prstGeom>
          <a:solidFill>
            <a:srgbClr val="24242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Unified Header Cyan"/>
          <p:cNvSpPr/>
          <p:nvPr/>
        </p:nvSpPr>
        <p:spPr>
          <a:xfrm>
            <a:off x="10582275" y="609600"/>
            <a:ext cx="1609725" cy="1371600"/>
          </a:xfrm>
          <a:prstGeom prst="rect">
            <a:avLst/>
          </a:prstGeom>
          <a:solidFill>
            <a:srgbClr val="26A9D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Obdĺžnik 38">
            <a:extLst>
              <a:ext uri="{FF2B5EF4-FFF2-40B4-BE49-F238E27FC236}">
                <a16:creationId xmlns:a16="http://schemas.microsoft.com/office/drawing/2014/main" id="{1162817C-3C2F-4F37-A269-12E45FEEC9CD}"/>
              </a:ext>
            </a:extLst>
          </p:cNvPr>
          <p:cNvSpPr>
            <a:spLocks noGrp="1"/>
          </p:cNvSpPr>
          <p:nvPr/>
        </p:nvSpPr>
        <p:spPr>
          <a:xfrm>
            <a:off x="5334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AKTIVITA V DVOJICI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650EF446-0FCB-4259-A4B8-EBDA0CF5A015}"/>
              </a:ext>
            </a:extLst>
          </p:cNvPr>
          <p:cNvSpPr>
            <a:spLocks noGrp="1"/>
          </p:cNvSpPr>
          <p:nvPr/>
        </p:nvSpPr>
        <p:spPr>
          <a:xfrm>
            <a:off x="533400" y="1003300"/>
            <a:ext cx="9652000" cy="736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Roztrieďte osem príkladov do semafora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95A33E82-0773-49CA-B1FA-BC018492C830}"/>
              </a:ext>
            </a:extLst>
          </p:cNvPr>
          <p:cNvSpPr>
            <a:spLocks noGrp="1"/>
          </p:cNvSpPr>
          <p:nvPr/>
        </p:nvSpPr>
        <p:spPr>
          <a:xfrm>
            <a:off x="781050" y="2133600"/>
            <a:ext cx="247650" cy="247650"/>
          </a:xfrm>
          <a:prstGeom prst="ellipse">
            <a:avLst/>
          </a:prstGeom>
          <a:solidFill>
            <a:srgbClr val="2B5376"/>
          </a:solidFill>
          <a:ln w="19050">
            <a:solidFill>
              <a:srgbClr val="7ED3F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913A8733-5C9B-4C16-B54C-FD81FF8DD9EE}"/>
              </a:ext>
            </a:extLst>
          </p:cNvPr>
          <p:cNvSpPr>
            <a:spLocks noGrp="1"/>
          </p:cNvSpPr>
          <p:nvPr/>
        </p:nvSpPr>
        <p:spPr>
          <a:xfrm>
            <a:off x="781050" y="2162175"/>
            <a:ext cx="247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95AD7B06-519F-42F6-910A-E74F279524A7}"/>
              </a:ext>
            </a:extLst>
          </p:cNvPr>
          <p:cNvSpPr>
            <a:spLocks noGrp="1"/>
          </p:cNvSpPr>
          <p:nvPr/>
        </p:nvSpPr>
        <p:spPr>
          <a:xfrm>
            <a:off x="1238250" y="2057400"/>
            <a:ext cx="457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Dátum verejnej konferencie</a:t>
            </a:r>
          </a:p>
        </p:txBody>
      </p:sp>
      <p:cxnSp>
        <p:nvCxnSpPr>
          <p:cNvPr id="45" name="Rovná spojovacia šípka 44"/>
          <p:cNvCxnSpPr/>
          <p:nvPr/>
        </p:nvCxnSpPr>
        <p:spPr>
          <a:xfrm>
            <a:off x="1238250" y="2600325"/>
            <a:ext cx="45720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8" name="Ovál 7">
            <a:extLst>
              <a:ext uri="{FF2B5EF4-FFF2-40B4-BE49-F238E27FC236}">
                <a16:creationId xmlns:a16="http://schemas.microsoft.com/office/drawing/2014/main" id="{0FA8D35D-F339-470A-8B57-EEB34811C7DA}"/>
              </a:ext>
            </a:extLst>
          </p:cNvPr>
          <p:cNvSpPr>
            <a:spLocks noGrp="1"/>
          </p:cNvSpPr>
          <p:nvPr/>
        </p:nvSpPr>
        <p:spPr>
          <a:xfrm>
            <a:off x="781050" y="2952750"/>
            <a:ext cx="247650" cy="247650"/>
          </a:xfrm>
          <a:prstGeom prst="ellipse">
            <a:avLst/>
          </a:prstGeom>
          <a:solidFill>
            <a:srgbClr val="2B5376"/>
          </a:solidFill>
          <a:ln w="19050">
            <a:solidFill>
              <a:srgbClr val="7ED3F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3CB89F53-23EC-48C6-BA38-E4F154948DF6}"/>
              </a:ext>
            </a:extLst>
          </p:cNvPr>
          <p:cNvSpPr>
            <a:spLocks noGrp="1"/>
          </p:cNvSpPr>
          <p:nvPr/>
        </p:nvSpPr>
        <p:spPr>
          <a:xfrm>
            <a:off x="781050" y="2981325"/>
            <a:ext cx="247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77D513F0-085A-493F-91CE-F1EEAA6C4C6E}"/>
              </a:ext>
            </a:extLst>
          </p:cNvPr>
          <p:cNvSpPr>
            <a:spLocks noGrp="1"/>
          </p:cNvSpPr>
          <p:nvPr/>
        </p:nvSpPr>
        <p:spPr>
          <a:xfrm>
            <a:off x="1238250" y="2876550"/>
            <a:ext cx="457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Fiktívna tabuľka registrácií</a:t>
            </a:r>
          </a:p>
        </p:txBody>
      </p:sp>
      <p:cxnSp>
        <p:nvCxnSpPr>
          <p:cNvPr id="49" name="Rovná spojovacia šípka 48"/>
          <p:cNvCxnSpPr/>
          <p:nvPr/>
        </p:nvCxnSpPr>
        <p:spPr>
          <a:xfrm>
            <a:off x="1238250" y="3419475"/>
            <a:ext cx="45720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12" name="Ovál 11">
            <a:extLst>
              <a:ext uri="{FF2B5EF4-FFF2-40B4-BE49-F238E27FC236}">
                <a16:creationId xmlns:a16="http://schemas.microsoft.com/office/drawing/2014/main" id="{8B3D604D-7AD2-4D09-A065-99CF98508221}"/>
              </a:ext>
            </a:extLst>
          </p:cNvPr>
          <p:cNvSpPr>
            <a:spLocks noGrp="1"/>
          </p:cNvSpPr>
          <p:nvPr/>
        </p:nvSpPr>
        <p:spPr>
          <a:xfrm>
            <a:off x="781050" y="3771900"/>
            <a:ext cx="247650" cy="247650"/>
          </a:xfrm>
          <a:prstGeom prst="ellipse">
            <a:avLst/>
          </a:prstGeom>
          <a:solidFill>
            <a:srgbClr val="2B5376"/>
          </a:solidFill>
          <a:ln w="19050">
            <a:solidFill>
              <a:srgbClr val="7ED3F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71E7B450-455C-4A51-B018-5304897181CB}"/>
              </a:ext>
            </a:extLst>
          </p:cNvPr>
          <p:cNvSpPr>
            <a:spLocks noGrp="1"/>
          </p:cNvSpPr>
          <p:nvPr/>
        </p:nvSpPr>
        <p:spPr>
          <a:xfrm>
            <a:off x="781050" y="3800475"/>
            <a:ext cx="247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F62954E6-3EDB-4B95-95D0-480D1446A33A}"/>
              </a:ext>
            </a:extLst>
          </p:cNvPr>
          <p:cNvSpPr>
            <a:spLocks noGrp="1"/>
          </p:cNvSpPr>
          <p:nvPr/>
        </p:nvSpPr>
        <p:spPr>
          <a:xfrm>
            <a:off x="1238250" y="3695700"/>
            <a:ext cx="457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Abstrakt publikovaného článku</a:t>
            </a:r>
          </a:p>
        </p:txBody>
      </p:sp>
      <p:cxnSp>
        <p:nvCxnSpPr>
          <p:cNvPr id="53" name="Rovná spojovacia šípka 52"/>
          <p:cNvCxnSpPr/>
          <p:nvPr/>
        </p:nvCxnSpPr>
        <p:spPr>
          <a:xfrm>
            <a:off x="1238250" y="4238625"/>
            <a:ext cx="45720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16" name="Ovál 15">
            <a:extLst>
              <a:ext uri="{FF2B5EF4-FFF2-40B4-BE49-F238E27FC236}">
                <a16:creationId xmlns:a16="http://schemas.microsoft.com/office/drawing/2014/main" id="{CB9BB33A-30EC-4013-8043-8EEF2F42ECEC}"/>
              </a:ext>
            </a:extLst>
          </p:cNvPr>
          <p:cNvSpPr>
            <a:spLocks noGrp="1"/>
          </p:cNvSpPr>
          <p:nvPr/>
        </p:nvSpPr>
        <p:spPr>
          <a:xfrm>
            <a:off x="781050" y="4591050"/>
            <a:ext cx="247650" cy="247650"/>
          </a:xfrm>
          <a:prstGeom prst="ellipse">
            <a:avLst/>
          </a:prstGeom>
          <a:solidFill>
            <a:srgbClr val="2B5376"/>
          </a:solidFill>
          <a:ln w="19050">
            <a:solidFill>
              <a:srgbClr val="7ED3F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78B46D02-3D71-4608-A5D1-B555BFEF1AB9}"/>
              </a:ext>
            </a:extLst>
          </p:cNvPr>
          <p:cNvSpPr>
            <a:spLocks noGrp="1"/>
          </p:cNvSpPr>
          <p:nvPr/>
        </p:nvSpPr>
        <p:spPr>
          <a:xfrm>
            <a:off x="781050" y="4619625"/>
            <a:ext cx="247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018C973D-AD40-4E0E-8BE3-F1AD61B4C6E6}"/>
              </a:ext>
            </a:extLst>
          </p:cNvPr>
          <p:cNvSpPr>
            <a:spLocks noGrp="1"/>
          </p:cNvSpPr>
          <p:nvPr/>
        </p:nvSpPr>
        <p:spPr>
          <a:xfrm>
            <a:off x="1238250" y="4514850"/>
            <a:ext cx="457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Univerzálna šablóna e-mailu</a:t>
            </a:r>
          </a:p>
        </p:txBody>
      </p:sp>
      <p:cxnSp>
        <p:nvCxnSpPr>
          <p:cNvPr id="57" name="Rovná spojovacia šípka 56"/>
          <p:cNvCxnSpPr/>
          <p:nvPr/>
        </p:nvCxnSpPr>
        <p:spPr>
          <a:xfrm>
            <a:off x="1238250" y="5057775"/>
            <a:ext cx="45720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20" name="Ovál 19">
            <a:extLst>
              <a:ext uri="{FF2B5EF4-FFF2-40B4-BE49-F238E27FC236}">
                <a16:creationId xmlns:a16="http://schemas.microsoft.com/office/drawing/2014/main" id="{4F4E0BAE-D9C6-4424-AEEC-CE9E4CAF76C5}"/>
              </a:ext>
            </a:extLst>
          </p:cNvPr>
          <p:cNvSpPr>
            <a:spLocks noGrp="1"/>
          </p:cNvSpPr>
          <p:nvPr/>
        </p:nvSpPr>
        <p:spPr>
          <a:xfrm>
            <a:off x="6324600" y="2133600"/>
            <a:ext cx="247650" cy="247650"/>
          </a:xfrm>
          <a:prstGeom prst="ellipse">
            <a:avLst/>
          </a:prstGeom>
          <a:solidFill>
            <a:srgbClr val="2B5376"/>
          </a:solidFill>
          <a:ln w="19050">
            <a:solidFill>
              <a:srgbClr val="7ED3F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34A13D72-E4B3-4470-918C-5C778297844C}"/>
              </a:ext>
            </a:extLst>
          </p:cNvPr>
          <p:cNvSpPr>
            <a:spLocks noGrp="1"/>
          </p:cNvSpPr>
          <p:nvPr/>
        </p:nvSpPr>
        <p:spPr>
          <a:xfrm>
            <a:off x="6324600" y="2162175"/>
            <a:ext cx="247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07F7F40A-F671-481E-BCB8-3F78D379BFBA}"/>
              </a:ext>
            </a:extLst>
          </p:cNvPr>
          <p:cNvSpPr>
            <a:spLocks noGrp="1"/>
          </p:cNvSpPr>
          <p:nvPr/>
        </p:nvSpPr>
        <p:spPr>
          <a:xfrm>
            <a:off x="6781800" y="2057400"/>
            <a:ext cx="457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Meno študenta + známka</a:t>
            </a:r>
          </a:p>
        </p:txBody>
      </p:sp>
      <p:cxnSp>
        <p:nvCxnSpPr>
          <p:cNvPr id="61" name="Rovná spojovacia šípka 60"/>
          <p:cNvCxnSpPr/>
          <p:nvPr/>
        </p:nvCxnSpPr>
        <p:spPr>
          <a:xfrm>
            <a:off x="6781800" y="2600325"/>
            <a:ext cx="45720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24" name="Ovál 23">
            <a:extLst>
              <a:ext uri="{FF2B5EF4-FFF2-40B4-BE49-F238E27FC236}">
                <a16:creationId xmlns:a16="http://schemas.microsoft.com/office/drawing/2014/main" id="{20ACCCA3-E553-4CA3-8A3F-23CF3C10C903}"/>
              </a:ext>
            </a:extLst>
          </p:cNvPr>
          <p:cNvSpPr>
            <a:spLocks noGrp="1"/>
          </p:cNvSpPr>
          <p:nvPr/>
        </p:nvSpPr>
        <p:spPr>
          <a:xfrm>
            <a:off x="6324600" y="2952750"/>
            <a:ext cx="247650" cy="247650"/>
          </a:xfrm>
          <a:prstGeom prst="ellipse">
            <a:avLst/>
          </a:prstGeom>
          <a:solidFill>
            <a:srgbClr val="2B5376"/>
          </a:solidFill>
          <a:ln w="19050">
            <a:solidFill>
              <a:srgbClr val="7ED3F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27722E77-6F69-45A2-AB1D-EA0F28583696}"/>
              </a:ext>
            </a:extLst>
          </p:cNvPr>
          <p:cNvSpPr>
            <a:spLocks noGrp="1"/>
          </p:cNvSpPr>
          <p:nvPr/>
        </p:nvSpPr>
        <p:spPr>
          <a:xfrm>
            <a:off x="6324600" y="2981325"/>
            <a:ext cx="247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6" name="Obdĺžnik 25">
            <a:extLst>
              <a:ext uri="{FF2B5EF4-FFF2-40B4-BE49-F238E27FC236}">
                <a16:creationId xmlns:a16="http://schemas.microsoft.com/office/drawing/2014/main" id="{7821E934-3F9E-413A-B489-90CEC82CF3C6}"/>
              </a:ext>
            </a:extLst>
          </p:cNvPr>
          <p:cNvSpPr>
            <a:spLocks noGrp="1"/>
          </p:cNvSpPr>
          <p:nvPr/>
        </p:nvSpPr>
        <p:spPr>
          <a:xfrm>
            <a:off x="6781800" y="2876550"/>
            <a:ext cx="457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Heslo do informačného systému</a:t>
            </a:r>
          </a:p>
        </p:txBody>
      </p:sp>
      <p:cxnSp>
        <p:nvCxnSpPr>
          <p:cNvPr id="65" name="Rovná spojovacia šípka 64"/>
          <p:cNvCxnSpPr/>
          <p:nvPr/>
        </p:nvCxnSpPr>
        <p:spPr>
          <a:xfrm>
            <a:off x="6781800" y="3419475"/>
            <a:ext cx="45720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28" name="Ovál 27">
            <a:extLst>
              <a:ext uri="{FF2B5EF4-FFF2-40B4-BE49-F238E27FC236}">
                <a16:creationId xmlns:a16="http://schemas.microsoft.com/office/drawing/2014/main" id="{E5A2317F-E5A3-434C-94F7-F8DFA470C238}"/>
              </a:ext>
            </a:extLst>
          </p:cNvPr>
          <p:cNvSpPr>
            <a:spLocks noGrp="1"/>
          </p:cNvSpPr>
          <p:nvPr/>
        </p:nvSpPr>
        <p:spPr>
          <a:xfrm>
            <a:off x="6324600" y="3771900"/>
            <a:ext cx="247650" cy="247650"/>
          </a:xfrm>
          <a:prstGeom prst="ellipse">
            <a:avLst/>
          </a:prstGeom>
          <a:solidFill>
            <a:srgbClr val="2B5376"/>
          </a:solidFill>
          <a:ln w="19050">
            <a:solidFill>
              <a:srgbClr val="7ED3F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60B8EAE9-DF95-4D66-A03A-9CD2F4698887}"/>
              </a:ext>
            </a:extLst>
          </p:cNvPr>
          <p:cNvSpPr>
            <a:spLocks noGrp="1"/>
          </p:cNvSpPr>
          <p:nvPr/>
        </p:nvSpPr>
        <p:spPr>
          <a:xfrm>
            <a:off x="6324600" y="3800475"/>
            <a:ext cx="247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6E24945E-6CA6-480B-AF25-0D9C5ACF71A8}"/>
              </a:ext>
            </a:extLst>
          </p:cNvPr>
          <p:cNvSpPr>
            <a:spLocks noGrp="1"/>
          </p:cNvSpPr>
          <p:nvPr/>
        </p:nvSpPr>
        <p:spPr>
          <a:xfrm>
            <a:off x="6781800" y="3695700"/>
            <a:ext cx="457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Neverejné výsledky výskumu</a:t>
            </a:r>
          </a:p>
        </p:txBody>
      </p:sp>
      <p:cxnSp>
        <p:nvCxnSpPr>
          <p:cNvPr id="69" name="Rovná spojovacia šípka 68"/>
          <p:cNvCxnSpPr/>
          <p:nvPr/>
        </p:nvCxnSpPr>
        <p:spPr>
          <a:xfrm>
            <a:off x="6781800" y="4238625"/>
            <a:ext cx="45720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32" name="Ovál 31">
            <a:extLst>
              <a:ext uri="{FF2B5EF4-FFF2-40B4-BE49-F238E27FC236}">
                <a16:creationId xmlns:a16="http://schemas.microsoft.com/office/drawing/2014/main" id="{378F1FA7-C9B8-4C10-BCBC-A999CB0D7020}"/>
              </a:ext>
            </a:extLst>
          </p:cNvPr>
          <p:cNvSpPr>
            <a:spLocks noGrp="1"/>
          </p:cNvSpPr>
          <p:nvPr/>
        </p:nvSpPr>
        <p:spPr>
          <a:xfrm>
            <a:off x="6324600" y="4591050"/>
            <a:ext cx="247650" cy="247650"/>
          </a:xfrm>
          <a:prstGeom prst="ellipse">
            <a:avLst/>
          </a:prstGeom>
          <a:solidFill>
            <a:srgbClr val="2B5376"/>
          </a:solidFill>
          <a:ln w="19050">
            <a:solidFill>
              <a:srgbClr val="7ED3F7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B29C812D-9D22-45F6-BBE4-646C3ED5C83F}"/>
              </a:ext>
            </a:extLst>
          </p:cNvPr>
          <p:cNvSpPr>
            <a:spLocks noGrp="1"/>
          </p:cNvSpPr>
          <p:nvPr/>
        </p:nvSpPr>
        <p:spPr>
          <a:xfrm>
            <a:off x="6324600" y="4619625"/>
            <a:ext cx="247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5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34" name="Obdĺžnik 33">
            <a:extLst>
              <a:ext uri="{FF2B5EF4-FFF2-40B4-BE49-F238E27FC236}">
                <a16:creationId xmlns:a16="http://schemas.microsoft.com/office/drawing/2014/main" id="{A505C444-5E7B-4F13-A556-45750A07A6F9}"/>
              </a:ext>
            </a:extLst>
          </p:cNvPr>
          <p:cNvSpPr>
            <a:spLocks noGrp="1"/>
          </p:cNvSpPr>
          <p:nvPr/>
        </p:nvSpPr>
        <p:spPr>
          <a:xfrm>
            <a:off x="6781800" y="4514850"/>
            <a:ext cx="4572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5000"/>
              </a:lnSpc>
              <a:buNone/>
              <a:defRPr sz="1875" b="0">
                <a:solidFill>
                  <a:srgbClr val="EAF4F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AF4FA"/>
                </a:solidFill>
                <a:latin typeface="Arial"/>
                <a:ea typeface="Arial"/>
                <a:cs typeface="Arial"/>
              </a:rPr>
              <a:t>Návrh internej zmluvy</a:t>
            </a:r>
          </a:p>
        </p:txBody>
      </p:sp>
      <p:cxnSp>
        <p:nvCxnSpPr>
          <p:cNvPr id="73" name="Rovná spojovacia šípka 72"/>
          <p:cNvCxnSpPr/>
          <p:nvPr/>
        </p:nvCxnSpPr>
        <p:spPr>
          <a:xfrm>
            <a:off x="6781800" y="5057775"/>
            <a:ext cx="4572000" cy="0"/>
          </a:xfrm>
          <a:prstGeom prst="straightConnector1">
            <a:avLst/>
          </a:prstGeom>
          <a:ln w="9525">
            <a:solidFill>
              <a:srgbClr val="D7ECF5"/>
            </a:solidFill>
            <a:prstDash val="solid"/>
          </a:ln>
        </p:spPr>
      </p:cxnSp>
      <p:sp>
        <p:nvSpPr>
          <p:cNvPr id="36" name="Obdĺžnik 35">
            <a:extLst>
              <a:ext uri="{FF2B5EF4-FFF2-40B4-BE49-F238E27FC236}">
                <a16:creationId xmlns:a16="http://schemas.microsoft.com/office/drawing/2014/main" id="{10442A3D-429E-4F5C-B4F5-832949F04CB6}"/>
              </a:ext>
            </a:extLst>
          </p:cNvPr>
          <p:cNvSpPr>
            <a:spLocks noGrp="1"/>
          </p:cNvSpPr>
          <p:nvPr/>
        </p:nvSpPr>
        <p:spPr>
          <a:xfrm>
            <a:off x="781050" y="5619750"/>
            <a:ext cx="106299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786" lnSpcReduction="10000"/>
          </a:bodyPr>
          <a:lstStyle/>
          <a:p>
            <a:pPr algn="ctr">
              <a:lnSpc>
                <a:spcPct val="105000"/>
              </a:lnSpc>
              <a:buNone/>
              <a:defRPr sz="1800" b="1">
                <a:solidFill>
                  <a:srgbClr val="7ED3F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ED3F7"/>
                </a:solidFill>
                <a:latin typeface="Arial"/>
                <a:ea typeface="Arial"/>
                <a:cs typeface="Arial"/>
              </a:rPr>
              <a:t>Pri dvoch oranžových/červených príkladoch navrhnite bezpečnú anonymizáciu alebo náhradný modelový údaj.</a:t>
            </a:r>
          </a:p>
        </p:txBody>
      </p:sp>
      <p:sp>
        <p:nvSpPr>
          <p:cNvPr id="76" name="Unified Footer Rule"/>
          <p:cNvSpPr/>
          <p:nvPr/>
        </p:nvSpPr>
        <p:spPr>
          <a:xfrm>
            <a:off x="533400" y="6426200"/>
            <a:ext cx="1112520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9585013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Modrá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7C1C476-4EED-437F-B232-AB575F6A1A74}">
  <we:reference id="WA200010215" version="2.0.0.0" store="Omex" storeType="OMEX"/>
  <we:alternateReferences>
    <we:reference id="WA200010215" version="2.0.0.0" store="WA200010215" storeType="OMEX"/>
  </we:alternateReferences>
  <we:properties>
    <we:property name="bps.codex_control.document_id" value="&quot;354c5cf2-5bc3-4409-9102-1e157e92c15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2669</TotalTime>
  <Words>1962</Words>
  <Application>Microsoft Office PowerPoint</Application>
  <PresentationFormat>Širokouhlá</PresentationFormat>
  <Paragraphs>195</Paragraphs>
  <Slides>7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1" baseType="lpstr">
      <vt:lpstr>Aptos</vt:lpstr>
      <vt:lpstr>Arial</vt:lpstr>
      <vt:lpstr>Trebuchet MS</vt:lpstr>
      <vt:lpstr>Berlín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Miroslav Šebo</dc:creator>
  <cp:lastModifiedBy>Miroslav Šebo</cp:lastModifiedBy>
  <cp:revision>9</cp:revision>
  <dcterms:created xsi:type="dcterms:W3CDTF">2026-07-07T11:28:09Z</dcterms:created>
  <dcterms:modified xsi:type="dcterms:W3CDTF">2026-08-27T19:29:29Z</dcterms:modified>
</cp:coreProperties>
</file>