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9"/>
  </p:notesMasterIdLst>
  <p:sldIdLst>
    <p:sldId id="386" r:id="rId2"/>
    <p:sldId id="391" r:id="rId3"/>
    <p:sldId id="419" r:id="rId4"/>
    <p:sldId id="420" r:id="rId5"/>
    <p:sldId id="422" r:id="rId6"/>
    <p:sldId id="421" r:id="rId7"/>
    <p:sldId id="259" r:id="rId8"/>
    <p:sldId id="293" r:id="rId9"/>
    <p:sldId id="294" r:id="rId10"/>
    <p:sldId id="295" r:id="rId11"/>
    <p:sldId id="296" r:id="rId12"/>
    <p:sldId id="298" r:id="rId13"/>
    <p:sldId id="299" r:id="rId14"/>
    <p:sldId id="300" r:id="rId15"/>
    <p:sldId id="304" r:id="rId16"/>
    <p:sldId id="305" r:id="rId17"/>
    <p:sldId id="306" r:id="rId18"/>
    <p:sldId id="307" r:id="rId19"/>
    <p:sldId id="313" r:id="rId20"/>
    <p:sldId id="400" r:id="rId21"/>
    <p:sldId id="401" r:id="rId22"/>
    <p:sldId id="402" r:id="rId23"/>
    <p:sldId id="403" r:id="rId24"/>
    <p:sldId id="407" r:id="rId25"/>
    <p:sldId id="405" r:id="rId26"/>
    <p:sldId id="406" r:id="rId27"/>
    <p:sldId id="301" r:id="rId28"/>
    <p:sldId id="413" r:id="rId29"/>
    <p:sldId id="308" r:id="rId30"/>
    <p:sldId id="309" r:id="rId31"/>
    <p:sldId id="302" r:id="rId32"/>
    <p:sldId id="314" r:id="rId33"/>
    <p:sldId id="315" r:id="rId34"/>
    <p:sldId id="316" r:id="rId35"/>
    <p:sldId id="317" r:id="rId36"/>
    <p:sldId id="318" r:id="rId37"/>
    <p:sldId id="319"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5CC3ED-668A-4151-8BF1-65EA0DDD5154}" v="1" dt="2026-08-30T16:16:53.2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64648" autoAdjust="0"/>
  </p:normalViewPr>
  <p:slideViewPr>
    <p:cSldViewPr snapToGrid="0">
      <p:cViewPr varScale="1">
        <p:scale>
          <a:sx n="71" d="100"/>
          <a:sy n="71" d="100"/>
        </p:scale>
        <p:origin x="1520" y="52"/>
      </p:cViewPr>
      <p:guideLst/>
    </p:cSldViewPr>
  </p:slideViewPr>
  <p:notesTextViewPr>
    <p:cViewPr>
      <p:scale>
        <a:sx n="125" d="100"/>
        <a:sy n="125" d="100"/>
      </p:scale>
      <p:origin x="0" y="-810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oslav Šebo" userId="0c16eab3-f23b-4b28-833f-9ba5f66533c9" providerId="ADAL" clId="{3CF8DCE2-FDE6-456F-B5E7-E007D7E8187A}"/>
    <pc:docChg chg="addSld delSld modSld sldOrd">
      <pc:chgData name="Miroslav Šebo" userId="0c16eab3-f23b-4b28-833f-9ba5f66533c9" providerId="ADAL" clId="{3CF8DCE2-FDE6-456F-B5E7-E007D7E8187A}" dt="2026-08-30T16:16:55.434" v="3" actId="47"/>
      <pc:docMkLst>
        <pc:docMk/>
      </pc:docMkLst>
      <pc:sldChg chg="del">
        <pc:chgData name="Miroslav Šebo" userId="0c16eab3-f23b-4b28-833f-9ba5f66533c9" providerId="ADAL" clId="{3CF8DCE2-FDE6-456F-B5E7-E007D7E8187A}" dt="2026-08-30T16:16:55.434" v="3" actId="47"/>
        <pc:sldMkLst>
          <pc:docMk/>
          <pc:sldMk cId="3123315973" sldId="387"/>
        </pc:sldMkLst>
      </pc:sldChg>
      <pc:sldChg chg="add">
        <pc:chgData name="Miroslav Šebo" userId="0c16eab3-f23b-4b28-833f-9ba5f66533c9" providerId="ADAL" clId="{3CF8DCE2-FDE6-456F-B5E7-E007D7E8187A}" dt="2026-08-30T16:16:53.288" v="2"/>
        <pc:sldMkLst>
          <pc:docMk/>
          <pc:sldMk cId="3252620219" sldId="419"/>
        </pc:sldMkLst>
      </pc:sldChg>
      <pc:sldChg chg="add">
        <pc:chgData name="Miroslav Šebo" userId="0c16eab3-f23b-4b28-833f-9ba5f66533c9" providerId="ADAL" clId="{3CF8DCE2-FDE6-456F-B5E7-E007D7E8187A}" dt="2026-08-30T16:16:53.288" v="2"/>
        <pc:sldMkLst>
          <pc:docMk/>
          <pc:sldMk cId="2276624270" sldId="420"/>
        </pc:sldMkLst>
      </pc:sldChg>
      <pc:sldChg chg="add">
        <pc:chgData name="Miroslav Šebo" userId="0c16eab3-f23b-4b28-833f-9ba5f66533c9" providerId="ADAL" clId="{3CF8DCE2-FDE6-456F-B5E7-E007D7E8187A}" dt="2026-08-30T16:16:53.288" v="2"/>
        <pc:sldMkLst>
          <pc:docMk/>
          <pc:sldMk cId="3046490254" sldId="421"/>
        </pc:sldMkLst>
      </pc:sldChg>
      <pc:sldChg chg="add">
        <pc:chgData name="Miroslav Šebo" userId="0c16eab3-f23b-4b28-833f-9ba5f66533c9" providerId="ADAL" clId="{3CF8DCE2-FDE6-456F-B5E7-E007D7E8187A}" dt="2026-08-30T16:16:53.288" v="2"/>
        <pc:sldMkLst>
          <pc:docMk/>
          <pc:sldMk cId="2128961708" sldId="422"/>
        </pc:sldMkLst>
      </pc:sldChg>
      <pc:sldMasterChg chg="delSldLayout">
        <pc:chgData name="Miroslav Šebo" userId="0c16eab3-f23b-4b28-833f-9ba5f66533c9" providerId="ADAL" clId="{3CF8DCE2-FDE6-456F-B5E7-E007D7E8187A}" dt="2026-08-27T19:32:52.678" v="1" actId="47"/>
        <pc:sldMasterMkLst>
          <pc:docMk/>
          <pc:sldMasterMk cId="1491941326" sldId="214748367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CF1800-5317-4471-B5C2-B525800DB800}" type="datetimeFigureOut">
              <a:rPr lang="sk-SK" smtClean="0"/>
              <a:t>30. 8. 2026</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8F458-FE6E-4572-A9C5-F9AF90573806}" type="slidenum">
              <a:rPr lang="sk-SK" smtClean="0"/>
              <a:t>‹#›</a:t>
            </a:fld>
            <a:endParaRPr lang="sk-SK"/>
          </a:p>
        </p:txBody>
      </p:sp>
    </p:spTree>
    <p:extLst>
      <p:ext uri="{BB962C8B-B14F-4D97-AF65-F5344CB8AC3E}">
        <p14:creationId xmlns:p14="http://schemas.microsoft.com/office/powerpoint/2010/main" val="404048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a:t>Na školení si prakticky vyskúšate, ako môže umelá inteligencia pomôcť pri pedagogických aj administratívnych úlohách. Naučíte sa formulovať kvalitné prompty, kriticky overovať výstupy a bezpečne pracovať s údajmi.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idx="2"/>
          </p:nvPr>
        </p:nvSpPr>
        <p:spPr/>
        <p:txBody>
          <a:bodyPr/>
          <a:lstStyle/>
          <a:p>
            <a:endParaRPr lang="sk-SK"/>
          </a:p>
        </p:txBody>
      </p:sp>
      <p:sp>
        <p:nvSpPr>
          <p:cNvPr id="3" name="Zástupný objekt pre poznámky 2"/>
          <p:cNvSpPr>
            <a:spLocks noGrp="1"/>
          </p:cNvSpPr>
          <p:nvPr>
            <p:ph type="body" sz="quarter" idx="3"/>
          </p:nvPr>
        </p:nvSpPr>
        <p:spPr/>
        <p:txBody>
          <a:bodyPr/>
          <a:lstStyle/>
          <a:p>
            <a:pPr lvl="0"/>
            <a:endParaRPr lang="sk-S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7C785-F2D2-D0EF-63ED-7F81E2D70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12D2F-AC41-9327-E8E0-3456BBF15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89A800-C670-34E7-C3DC-0AD884A450DB}"/>
              </a:ext>
            </a:extLst>
          </p:cNvPr>
          <p:cNvSpPr>
            <a:spLocks noGrp="1"/>
          </p:cNvSpPr>
          <p:nvPr>
            <p:ph type="body" idx="1"/>
          </p:nvPr>
        </p:nvSpPr>
        <p:spPr/>
        <p:txBody>
          <a:bodyPr/>
          <a:lstStyle/>
          <a:p>
            <a:r>
              <a:rPr lang="sk-SK"/>
              <a:t>Prehľad nástrojov pre prácu na univerzite (funkcie a dostupnosť sa môžu líšiť podľa účtu a licencie):</a:t>
            </a:r>
          </a:p>
          <a:p>
            <a:endParaRPr lang="sk-SK"/>
          </a:p>
          <a:p>
            <a:r>
              <a:rPr lang="sk-SK"/>
              <a:t>ChatGPT – univerzálny AI asistent na vysvetľovanie, brainstorming, písanie a úpravu textov, prácu so súbormi a základnú analýzu údajov. Využijete ho napríklad pri príprave vyučovania, návrhu spätnej väzby, sumarizácii dokumentov alebo tvorbe administratívnych textov.</a:t>
            </a:r>
          </a:p>
          <a:p>
            <a:endParaRPr lang="sk-SK"/>
          </a:p>
          <a:p>
            <a:r>
              <a:rPr lang="sk-SK"/>
              <a:t>Gemini – AI od Googlu vhodná na tvorbu, učenie, výskum a prácu s rôznymi typmi obsahu. Pri univerzitnom Google účte môže byť užitočná najmä v prepojení s nástrojmi Google Workspace; dostupné funkcie však závisia od nastavenia organizácie.</a:t>
            </a:r>
          </a:p>
          <a:p>
            <a:endParaRPr lang="sk-SK"/>
          </a:p>
          <a:p>
            <a:r>
              <a:rPr lang="sk-SK"/>
              <a:t>Microsoft Copilot – AI asistent pre prostredie Microsoft 365. Pomáha pri práci vo Worde, Exceli, PowerPointe, Outlooku a Teams a pri podporovaných licenciách môže využívať pracovný obsah, ku ktorému má používateľ oprávnenie. Je praktický pri e-mailoch, prezentáciách, zápisniciach a analýze tabuliek.</a:t>
            </a:r>
          </a:p>
          <a:p>
            <a:endParaRPr lang="sk-SK"/>
          </a:p>
          <a:p>
            <a:r>
              <a:rPr lang="sk-SK"/>
              <a:t>Claude – AI asistent vhodný najmä na prácu s dlhšími textami, premyslené prepisovanie, porovnávanie dokumentov a organizovanie rozsiahlejších podkladov. Na univerzite sa hodí pri revízii odborných textov, spracovaní výskumných materiálov alebo návrhu metodických dokumentov.</a:t>
            </a:r>
          </a:p>
          <a:p>
            <a:endParaRPr lang="sk-SK"/>
          </a:p>
          <a:p>
            <a:r>
              <a:rPr lang="sk-SK"/>
              <a:t>Perplexity – AI vyhľadávač, ktorý prehľadáva web a odpovede dopĺňa odkazmi na zdroje. Je užitočný na prvotné zmapovanie témy, hľadanie aktuálnych informácií a objavovanie zdrojov. Citácia však nie je zárukou správnosti – vždy otvorte a overte pôvodný zdroj.</a:t>
            </a:r>
          </a:p>
          <a:p>
            <a:endParaRPr lang="sk-SK"/>
          </a:p>
          <a:p>
            <a:r>
              <a:rPr lang="sk-SK"/>
              <a:t>Grok – všeobecný AI asistent s prístupom k aktuálnym informáciám z webu a platformy X, ktorý dokáže pracovať aj so súbormi. Môže pomôcť pri sledovaní aktuálnych tém a verejnej diskusie, no informácie zo sociálnych sietí vyžadujú zvýšenú kontrolu dôveryhodnosti.</a:t>
            </a:r>
          </a:p>
          <a:p>
            <a:endParaRPr lang="sk-SK"/>
          </a:p>
          <a:p>
            <a:r>
              <a:rPr lang="sk-SK"/>
              <a:t>Spoločné pravidlo: žiadny nástroj nie je automaticky spoľahlivý zdroj. Overujte fakty a citácie, nevkladajte citlivé osobné alebo výskumné údaje bez schváleného univerzitného riešenia a riaďte sa internými pravidlami školy.</a:t>
            </a:r>
          </a:p>
        </p:txBody>
      </p:sp>
      <p:sp>
        <p:nvSpPr>
          <p:cNvPr id="4" name="Slide Number Placeholder 3">
            <a:extLst>
              <a:ext uri="{FF2B5EF4-FFF2-40B4-BE49-F238E27FC236}">
                <a16:creationId xmlns:a16="http://schemas.microsoft.com/office/drawing/2014/main" id="{1CB2681C-7C90-4E4A-2F98-8142F4F3E0B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892766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b="1" dirty="0"/>
              <a:t>1. Podpora výučby a učenia</a:t>
            </a:r>
            <a:endParaRPr lang="sk-SK" dirty="0"/>
          </a:p>
          <a:p>
            <a:r>
              <a:rPr lang="sk-SK" dirty="0"/>
              <a:t>V praxi môže pedagóg AI využiť na prvý návrh osnovy hodiny, otázok do diskusie, príkladov, kvízu alebo vysvetlenia tej istej témy na rôznych úrovniach náročnosti. Výstup však musí skontrolovať, prispôsobiť cieľom predmetu a doplniť vlastným odborným a pedagogickým úsudkom.</a:t>
            </a:r>
          </a:p>
          <a:p>
            <a:r>
              <a:rPr lang="sk-SK" b="1" dirty="0"/>
              <a:t>2. Výskum a akademická práca</a:t>
            </a:r>
            <a:endParaRPr lang="sk-SK" dirty="0"/>
          </a:p>
          <a:p>
            <a:r>
              <a:rPr lang="sk-SK" dirty="0"/>
              <a:t>AI môže urýchliť orientáciu v téme, navrhnúť kľúčové pojmy alebo usporiadanie argumentov. Nemá však nahrádzať prácu s pôvodnými vedeckými zdrojmi. Citácie, autori, dátumy, metodika a závery musia byť vždy overené v dôveryhodných publikáciách a databázach.</a:t>
            </a:r>
          </a:p>
          <a:p>
            <a:r>
              <a:rPr lang="sk-SK" b="1" dirty="0"/>
              <a:t>3. Komunikácia a administratíva</a:t>
            </a:r>
            <a:endParaRPr lang="sk-SK" dirty="0"/>
          </a:p>
          <a:p>
            <a:r>
              <a:rPr lang="sk-SK" dirty="0"/>
              <a:t>Ide najmä o rutinné činnosti, pri ktorých AI pomáha pripraviť prvú verziu textu, zjednotiť tón komunikácie, zhrnúť dlhší podklad alebo rozdeliť činnosť na konkrétne kroky. Pred odoslaním musí človek skontrolovať vecnú správnosť, adresátov, termíny a vhodnosť formulácií.</a:t>
            </a:r>
          </a:p>
          <a:p>
            <a:r>
              <a:rPr lang="sk-SK" b="1" dirty="0"/>
              <a:t>4. Analýza dát</a:t>
            </a:r>
            <a:endParaRPr lang="sk-SK" dirty="0"/>
          </a:p>
          <a:p>
            <a:r>
              <a:rPr lang="sk-SK" dirty="0"/>
              <a:t>AI môže pomôcť navrhnúť postup analýzy, vysvetliť význam ukazovateľov alebo pripraviť návrh grafu. Používateľ musí rozumieť zdrojovým dátam, zvoliť primeranú metódu a overiť, či interpretácia skutočne vyplýva z údajov. Pri práci so študentskými alebo výskumnými dátami je potrebné rešpektovať pravidlá ochrany údajov a etiky výskumu.</a:t>
            </a:r>
          </a:p>
          <a:p>
            <a:r>
              <a:rPr lang="sk-SK" b="1" dirty="0"/>
              <a:t>5. Prístupnosť a inklúzia</a:t>
            </a:r>
            <a:endParaRPr lang="sk-SK" dirty="0"/>
          </a:p>
          <a:p>
            <a:r>
              <a:rPr lang="sk-SK" dirty="0"/>
              <a:t>AI môže pomôcť vytvoriť stručnejšiu verziu textu, vysvetliť odborný pojem jednoduchším jazykom, pripraviť titulky alebo navrhnúť viac spôsobov prezentácie obsahu. Takéto úpravy treba overiť z hľadiska presnosti, zrozumiteľnosti a rešpektujúceho jazyka; pri individuálnych potrebách študenta je vhodná spolupráca s odbornými podpornými pracoviskami univerzity.</a:t>
            </a:r>
          </a:p>
          <a:p>
            <a:r>
              <a:rPr lang="sk-SK" b="1" dirty="0"/>
              <a:t>Na čo nezabudnúť</a:t>
            </a:r>
            <a:endParaRPr lang="sk-SK" dirty="0"/>
          </a:p>
          <a:p>
            <a:r>
              <a:rPr lang="sk-SK" dirty="0"/>
              <a:t>Overovať fakty a výstupy AI, chrániť osobné a citlivé údaje a vnímať AI ako pomocníka, nie ako náhradu odborného úsudku. Hlavné posolstvo snímky je, že najväčší prínos vzniká vtedy, keď pedagóg kombinuje možnosti AI so znalosťou odboru, pedagogickými cieľmi, etickými pravidlami a vlastnou zodpovednosťou za konečný výsledok.</a:t>
            </a:r>
          </a:p>
        </p:txBody>
      </p:sp>
      <p:sp>
        <p:nvSpPr>
          <p:cNvPr id="4" name="Zástupný objekt pre číslo snímky 3"/>
          <p:cNvSpPr>
            <a:spLocks noGrp="1"/>
          </p:cNvSpPr>
          <p:nvPr>
            <p:ph type="sldNum" sz="quarter" idx="5"/>
          </p:nvPr>
        </p:nvSpPr>
        <p:spPr/>
        <p:txBody>
          <a:bodyPr/>
          <a:lstStyle/>
          <a:p>
            <a:fld id="{05A8F458-FE6E-4572-A9C5-F9AF90573806}" type="slidenum">
              <a:rPr lang="sk-SK" smtClean="0"/>
              <a:t>4</a:t>
            </a:fld>
            <a:endParaRPr lang="sk-SK"/>
          </a:p>
        </p:txBody>
      </p:sp>
    </p:spTree>
    <p:extLst>
      <p:ext uri="{BB962C8B-B14F-4D97-AF65-F5344CB8AC3E}">
        <p14:creationId xmlns:p14="http://schemas.microsoft.com/office/powerpoint/2010/main" val="2012371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AI šetrí čas, zvyšuje efektivitu a zlepšuje rozhodnutia. Toto tvrdenie treba chápať podmienene: úspora času a kvalitnejšie rozhodovanie vzniknú len vtedy, ak pracovník zadá jasnú úlohu, poskytne vhodné podklady, skontroluje výstup a použije ho v súlade s pravidlami pracoviska.</a:t>
            </a:r>
          </a:p>
          <a:p>
            <a:r>
              <a:rPr lang="sk-SK" b="1" dirty="0"/>
              <a:t>1. Administratíva</a:t>
            </a:r>
            <a:endParaRPr lang="sk-SK" dirty="0"/>
          </a:p>
          <a:p>
            <a:r>
              <a:rPr lang="sk-SK" dirty="0"/>
              <a:t>AI môže pomôcť pripraviť osnovu dokumentu, upraviť jazyk a štylistiku, zhrnúť rokovanie do návrhu zápisnice, vytvoriť kontrolný zoznam alebo vysvetliť, ktoré údaje má formulár obsahovať. Konečnú verziu je potrebné porovnať s internými smernicami, právnymi požiadavkami a skutočným priebehom udalosti.</a:t>
            </a:r>
          </a:p>
          <a:p>
            <a:r>
              <a:rPr lang="sk-SK" b="1" dirty="0"/>
              <a:t>2. Komunikácia</a:t>
            </a:r>
            <a:endParaRPr lang="sk-SK" dirty="0"/>
          </a:p>
          <a:p>
            <a:r>
              <a:rPr lang="sk-SK" dirty="0"/>
              <a:t>AI môže vytvoriť prvý návrh správy, skrátiť alebo sprehľadniť text, prispôsobiť tón rôznym cieľovým skupinám či pripraviť viac jazykových verzií. Pred odoslaním treba overiť mená, termíny, kontaktné údaje, prílohy, faktické tvrdenia a vhodnosť formulácie. Citlivé informácie sa nemajú vkladať do neschválených nástrojov.</a:t>
            </a:r>
          </a:p>
          <a:p>
            <a:r>
              <a:rPr lang="sk-SK" b="1" dirty="0"/>
              <a:t>3. Plánovanie</a:t>
            </a:r>
            <a:endParaRPr lang="sk-SK" dirty="0"/>
          </a:p>
          <a:p>
            <a:r>
              <a:rPr lang="sk-SK" dirty="0"/>
              <a:t>AI môže pomôcť rozčleniť projekt na kroky, navrhnúť poradie úloh, pripraviť agendu stretnutia alebo vytvoriť zoznam termínov a zodpovedností z dlhšieho textového podkladu. Návrh harmonogramu však musí človek zosúladiť s reálnymi kapacitami, prioritami, kalendármi účastníkov a záväznými termínmi.</a:t>
            </a:r>
          </a:p>
          <a:p>
            <a:r>
              <a:rPr lang="sk-SK" b="1" dirty="0"/>
              <a:t>4. Dáta a prehľady</a:t>
            </a:r>
            <a:endParaRPr lang="sk-SK" dirty="0"/>
          </a:p>
          <a:p>
            <a:r>
              <a:rPr lang="sk-SK" dirty="0"/>
              <a:t>AI môže podporiť čistenie a triedenie údajov, návrh vzorcov alebo kategórií, textové zhrnutie výsledkov a výber vhodného typu vizualizácie. Výstup je potrebné porovnať so zdrojovou tabuľkou a skontrolovať výpočty, jednotky, filtre aj význam ukazovateľov. Pri rozhodovaní nemožno vychádzať z grafu alebo súhrnu, ktorému používateľ nerozumie.</a:t>
            </a:r>
          </a:p>
          <a:p>
            <a:r>
              <a:rPr lang="sk-SK" b="1" dirty="0"/>
              <a:t>Zásady v spodnom páse</a:t>
            </a:r>
            <a:endParaRPr lang="sk-SK" dirty="0"/>
          </a:p>
          <a:p>
            <a:r>
              <a:rPr lang="sk-SK" dirty="0"/>
              <a:t>Overujte výstupy, chráňte citlivé údaje, rešpektujte autorské práva a pamätajte, že AI pomáha, ale nerozhoduje za vás. Pri univerzitnej administratíve sú tieto zásady dôležité najmä preto, že sa pracuje s osobnými údajmi, internými dokumentmi, rozhodnutiami s dopadom na študentov a zamestnancov a s obsahom chráneným autorským právom. AI môže zrýchliť prípravu podkladov, no schválenie, komunikácia a zodpovednosť zostávajú na poverenom pracovníkovi.</a:t>
            </a:r>
          </a:p>
        </p:txBody>
      </p:sp>
      <p:sp>
        <p:nvSpPr>
          <p:cNvPr id="4" name="Zástupný objekt pre číslo snímky 3"/>
          <p:cNvSpPr>
            <a:spLocks noGrp="1"/>
          </p:cNvSpPr>
          <p:nvPr>
            <p:ph type="sldNum" sz="quarter" idx="5"/>
          </p:nvPr>
        </p:nvSpPr>
        <p:spPr/>
        <p:txBody>
          <a:bodyPr/>
          <a:lstStyle/>
          <a:p>
            <a:fld id="{D54EC30E-3C57-4B10-B6EE-D25880262946}" type="slidenum">
              <a:rPr lang="sk-SK"/>
              <a:t>5</a:t>
            </a:fld>
            <a:endParaRPr lang="sk-S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b="1" dirty="0"/>
              <a:t>1. Komunikácia a organizácia</a:t>
            </a:r>
            <a:endParaRPr lang="sk-SK" dirty="0"/>
          </a:p>
          <a:p>
            <a:r>
              <a:rPr lang="sk-SK" dirty="0"/>
              <a:t>AI môže pomôcť pripraviť zdvorilú odpoveď, skrátiť dlhú správu, preformulovať text zrozumiteľnejšie, vytvoriť zoznam úloh alebo usporiadať neusporiadané poznámky. Používateľ musí skontrolovať, či správa vyjadruje jeho skutočný zámer, či neobsahuje nesprávne údaje a či je vhodná pre adresáta.</a:t>
            </a:r>
          </a:p>
          <a:p>
            <a:r>
              <a:rPr lang="sk-SK" b="1" dirty="0"/>
              <a:t>2. Informácie a rozhodovanie</a:t>
            </a:r>
            <a:endParaRPr lang="sk-SK" dirty="0"/>
          </a:p>
          <a:p>
            <a:r>
              <a:rPr lang="sk-SK" dirty="0"/>
              <a:t>AI môže zrýchliť prvotnú orientáciu v téme, zostaviť kritériá porovnania alebo zhrnúť viac možností. Odpoveď však môže byť neúplná, zastaraná alebo nepresná. Pri dôležitých rozhodnutiach – napríklad v oblasti zdravia, financií, práva alebo bezpečnosti – treba vyhľadať aktuálne primárne zdroje a odbornú radu, nie spoliehať sa iba na generovanú odpoveď.</a:t>
            </a:r>
          </a:p>
          <a:p>
            <a:r>
              <a:rPr lang="sk-SK" b="1" dirty="0"/>
              <a:t>3. Kreativita a tvorba obsahu</a:t>
            </a:r>
            <a:endParaRPr lang="sk-SK" dirty="0"/>
          </a:p>
          <a:p>
            <a:r>
              <a:rPr lang="sk-SK" dirty="0"/>
              <a:t>AI môže slúžiť ako partner pri brainstormingu, navrhnúť osnovu, alternatívne názvy, štýl textu alebo vizuálny koncept. Je vhodné jasne určiť cieľ, publikum, tón a obmedzenia. Výsledok má byť ďalej upravený vlastnou tvorivosťou. Pri použití cudzích diel, značiek, fotografií alebo generovaného obsahu treba rešpektovať autorské práva a pravidlá konkrétneho nástroja.</a:t>
            </a:r>
          </a:p>
          <a:p>
            <a:r>
              <a:rPr lang="sk-SK" b="1" dirty="0"/>
              <a:t>4. Učenie a rozvoj</a:t>
            </a:r>
            <a:endParaRPr lang="sk-SK" dirty="0"/>
          </a:p>
          <a:p>
            <a:r>
              <a:rPr lang="sk-SK" dirty="0"/>
              <a:t>AI môže vysvetliť pojem inými slovami, vytvoriť príklady, položiť kontrolné otázky, simulovať jazykový rozhovor alebo pripraviť plán opakovania. Najlepšie funguje ako doplnok aktívneho učenia: používateľ by mal odpoveď porovnať s učebnicou alebo spoľahlivým zdrojom, riešiť úlohy samostatne a vedieť vlastnými slovami vysvetliť, čomu porozumel.</a:t>
            </a:r>
          </a:p>
          <a:p>
            <a:r>
              <a:rPr lang="sk-SK" b="1" dirty="0"/>
              <a:t>5. Domácnosť a každodenné úlohy</a:t>
            </a:r>
            <a:endParaRPr lang="sk-SK" dirty="0"/>
          </a:p>
          <a:p>
            <a:r>
              <a:rPr lang="sk-SK" dirty="0"/>
              <a:t>AI môže zostaviť nákupný zoznam z jedálneho plánu, navrhnúť recept podľa dostupných surovín, pripraviť kategórie osobného rozpočtu, porovnať varianty itinerára alebo rozvrhnúť činnosti počas dňa. Používateľ musí doplniť reálne ceny, dostupnosť, alergie, zdravotné obmedzenia, otváracie hodiny, dopravné podmienky a ďalšie aktuálne okolnosti.</a:t>
            </a:r>
          </a:p>
          <a:p>
            <a:r>
              <a:rPr lang="sk-SK" b="1" dirty="0"/>
              <a:t>Na čo nezabudnúť</a:t>
            </a:r>
            <a:endParaRPr lang="sk-SK" dirty="0"/>
          </a:p>
          <a:p>
            <a:r>
              <a:rPr lang="sk-SK" dirty="0"/>
              <a:t>Overujte výstupy, chráňte osobné údaje, používajte kritické myslenie a pamätajte, že AI pomáha, ale nerozhoduje za vás. Pri zadávaní úloh je vhodné vynechať mená, kontaktné údaje, heslá, zdravotné informácie a ďalšie citlivé údaje. Kľúčovým posolstvom je používať AI vedome: ako nástroj na nápady, vysvetlenie a prvý návrh, pričom konečné posúdenie, rozhodnutie a zodpovednosť zostávajú na človeku.</a:t>
            </a:r>
          </a:p>
        </p:txBody>
      </p:sp>
      <p:sp>
        <p:nvSpPr>
          <p:cNvPr id="4" name="Zástupný objekt pre číslo snímky 3"/>
          <p:cNvSpPr>
            <a:spLocks noGrp="1"/>
          </p:cNvSpPr>
          <p:nvPr>
            <p:ph type="sldNum" sz="quarter" idx="5"/>
          </p:nvPr>
        </p:nvSpPr>
        <p:spPr/>
        <p:txBody>
          <a:bodyPr/>
          <a:lstStyle/>
          <a:p>
            <a:fld id="{05A8F458-FE6E-4572-A9C5-F9AF90573806}" type="slidenum">
              <a:rPr lang="sk-SK" smtClean="0"/>
              <a:t>6</a:t>
            </a:fld>
            <a:endParaRPr lang="sk-SK"/>
          </a:p>
        </p:txBody>
      </p:sp>
    </p:spTree>
    <p:extLst>
      <p:ext uri="{BB962C8B-B14F-4D97-AF65-F5344CB8AC3E}">
        <p14:creationId xmlns:p14="http://schemas.microsoft.com/office/powerpoint/2010/main" val="734507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Keď dnes budeme pracovať s nástrojmi ako </a:t>
            </a:r>
            <a:r>
              <a:rPr lang="sk-SK" dirty="0" err="1"/>
              <a:t>ChatGPT</a:t>
            </a:r>
            <a:r>
              <a:rPr lang="sk-SK" dirty="0"/>
              <a:t> alebo </a:t>
            </a:r>
            <a:r>
              <a:rPr lang="sk-SK" dirty="0" err="1"/>
              <a:t>Gemini</a:t>
            </a:r>
            <a:r>
              <a:rPr lang="sk-SK" dirty="0"/>
              <a:t>, musíme hneď na úvod pochopiť jednu zásadnú </a:t>
            </a:r>
            <a:r>
              <a:rPr lang="sk-SK" b="1" dirty="0"/>
              <a:t>faktickú vec</a:t>
            </a:r>
            <a:r>
              <a:rPr lang="sk-SK" dirty="0"/>
              <a:t>: Tieto systémy nemyslia. Nemajú vedomie a nemajú v sebe zabudovanú encyklopédiu.</a:t>
            </a:r>
          </a:p>
          <a:p>
            <a:r>
              <a:rPr lang="sk-SK" dirty="0"/>
              <a:t>Fungujú na princípe takzvaných Veľkých jazykových modelov (LLM). Najlepšie si to predstavíte ako extrémne pokročilú verziu prediktívneho písania vo vašom mobile. Keď do mobilu napíšete 'Dobré...', mobil vám ponúkne slovo 'ráno'. Umelá inteligencia robí presne toto, ale na základe miliárd textov z internetu a v obrovskej škále. Zjednodušene povedané, AI len štatisticky odhaduje, aké slovo by malo v danej vete nasledovať.</a:t>
            </a:r>
          </a:p>
          <a:p>
            <a:r>
              <a:rPr lang="sk-SK" b="1" dirty="0"/>
              <a:t>Z toho vyplýva kľúčová interpretácia pre našu prax:</a:t>
            </a:r>
            <a:r>
              <a:rPr lang="sk-SK" dirty="0"/>
              <a:t> AI nevyhľadáva fakty, ona generuje vysoko pravdepodobný text. Preto dokáže napísať nádherne štylizovanú esej, ale dokáže si s rovnakou istotou vymyslieť neexistujúcu citáciu, pretože jej to štatisticky 'zapadlo do vety'. Tento jav nazývame halucinácia.</a:t>
            </a:r>
          </a:p>
          <a:p>
            <a:endParaRPr lang="sk-SK" dirty="0"/>
          </a:p>
        </p:txBody>
      </p:sp>
      <p:sp>
        <p:nvSpPr>
          <p:cNvPr id="4" name="Zástupný objekt pre číslo snímky 3"/>
          <p:cNvSpPr>
            <a:spLocks noGrp="1"/>
          </p:cNvSpPr>
          <p:nvPr>
            <p:ph type="sldNum" sz="quarter" idx="5"/>
          </p:nvPr>
        </p:nvSpPr>
        <p:spPr/>
        <p:txBody>
          <a:bodyPr/>
          <a:lstStyle/>
          <a:p>
            <a:fld id="{05A8F458-FE6E-4572-A9C5-F9AF90573806}" type="slidenum">
              <a:rPr lang="sk-SK" smtClean="0"/>
              <a:t>7</a:t>
            </a:fld>
            <a:endParaRPr lang="sk-SK"/>
          </a:p>
        </p:txBody>
      </p:sp>
    </p:spTree>
    <p:extLst>
      <p:ext uri="{BB962C8B-B14F-4D97-AF65-F5344CB8AC3E}">
        <p14:creationId xmlns:p14="http://schemas.microsoft.com/office/powerpoint/2010/main" val="3708155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Kvalitu práce s </a:t>
            </a:r>
            <a:r>
              <a:rPr lang="sk-SK" noProof="0" dirty="0" err="1"/>
              <a:t>ChatGPT</a:t>
            </a:r>
            <a:r>
              <a:rPr lang="sk-SK" noProof="0" dirty="0"/>
              <a:t> neurčuje iba zvolený model. Rovnako dôležité sú stabilné pokyny, správny pracovný priestor, bezpečné hranice údajov a kontrola výsledku.</a:t>
            </a:r>
          </a:p>
          <a:p>
            <a:endParaRPr lang="sk-SK" noProof="0" dirty="0"/>
          </a:p>
          <a:p>
            <a:r>
              <a:rPr lang="sk-SK" noProof="0" dirty="0"/>
              <a:t>PODROBNÉ VYSVETLENIE</a:t>
            </a:r>
          </a:p>
          <a:p>
            <a:r>
              <a:rPr lang="sk-SK" noProof="0" dirty="0"/>
              <a:t>Prezentácia pracuje s dvoma profilmi: akademickým a administratívnym. Spoločný základ je rovnaký, ale každá rola potrebuje iné projektové pravidlá. Akademický pracovník kladie väčší dôraz na zdroje, neistotu, metodiku a akademickú integritu. Administratívny pracovník potrebuje najmä presnosť údajov, jednoznačný formát, schvaľovanie a zákaz nevyžiadaných externých úkonov. Rozhranie a dostupnosť funkcií sa môžu meniť podľa plánu a nastavení pracovného priestoru.</a:t>
            </a:r>
          </a:p>
          <a:p>
            <a:endParaRPr lang="sk-SK" noProof="0" dirty="0"/>
          </a:p>
          <a:p>
            <a:r>
              <a:rPr lang="sk-SK" noProof="0" dirty="0"/>
              <a:t>PRAKTICKÝ PRÍKLAD – PEDAGÓG ALEBO VÝSKUMNÍK</a:t>
            </a:r>
          </a:p>
          <a:p>
            <a:r>
              <a:rPr lang="sk-SK" noProof="0" dirty="0"/>
              <a:t>Pedagóg môže mať globálne nastavenú slovenčinu, presný odborný štýl a povinné označovanie neistoty. Osobitný projekt potom obsahuje informačný list predmetu, ciele a hodnotiace kritériá.</a:t>
            </a:r>
          </a:p>
          <a:p>
            <a:endParaRPr lang="sk-SK" noProof="0" dirty="0"/>
          </a:p>
          <a:p>
            <a:r>
              <a:rPr lang="sk-SK" noProof="0" dirty="0"/>
              <a:t>PRAKTICKÝ PRÍKLAD – ADMINISTRATÍVA</a:t>
            </a:r>
          </a:p>
          <a:p>
            <a:r>
              <a:rPr lang="sk-SK" noProof="0" dirty="0"/>
              <a:t>Administratívny pracovník môže globálne nastaviť formálny tón a zachovanie mien či dátumov. Projekt pre porady pridá šablónu zápisnice, zodpovedné osoby a termíny.</a:t>
            </a:r>
          </a:p>
          <a:p>
            <a:endParaRPr lang="sk-SK" noProof="0" dirty="0"/>
          </a:p>
          <a:p>
            <a:r>
              <a:rPr lang="sk-SK" noProof="0" dirty="0"/>
              <a:t>SAMOSTATNÉ ZOPAKOVANIE</a:t>
            </a:r>
          </a:p>
          <a:p>
            <a:r>
              <a:rPr lang="sk-SK" noProof="0" dirty="0"/>
              <a:t>Prelistujte si prezentáciu a označte tri snímky, ktoré sa týkajú všetkých, dve pre akademickú prácu a dve pre administratívu. Pri ďalšom čítaní sa k nim vráťte.</a:t>
            </a:r>
          </a:p>
          <a:p>
            <a:endParaRPr lang="sk-SK" noProof="0" dirty="0"/>
          </a:p>
          <a:p>
            <a:r>
              <a:rPr lang="sk-SK" noProof="0" dirty="0"/>
              <a:t>KONTROLNÁ OTÁZKA</a:t>
            </a:r>
          </a:p>
          <a:p>
            <a:r>
              <a:rPr lang="sk-SK" noProof="0" dirty="0"/>
              <a:t>Viete vysvetliť, prečo rovnaké globálne pokyny nestačia pre výučbu aj administratívu?</a:t>
            </a:r>
          </a:p>
          <a:p>
            <a:endParaRPr lang="sk-SK" noProof="0" dirty="0"/>
          </a:p>
          <a:p>
            <a:r>
              <a:rPr lang="sk-SK" noProof="0" dirty="0"/>
              <a:t>[Zdroje]</a:t>
            </a:r>
          </a:p>
          <a:p>
            <a:r>
              <a:rPr lang="sk-SK" noProof="0" dirty="0"/>
              <a:t>- https://learn.chatgpt.com/docs/reference/settings</a:t>
            </a:r>
          </a:p>
          <a:p>
            <a:r>
              <a:rPr lang="sk-SK" noProof="0" dirty="0"/>
              <a:t>- https://learn.chatgpt.com/docs/personalize</a:t>
            </a:r>
          </a:p>
          <a:p>
            <a:r>
              <a:rPr lang="sk-SK" noProof="0" dirty="0"/>
              <a:t>- https://learn.chatgpt.com/docs/projects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Dobré nastavenie znižuje počet opakovaných opráv a vytvára konzistentný pracovný postup.</a:t>
            </a:r>
          </a:p>
          <a:p>
            <a:endParaRPr lang="sk-SK" noProof="0" dirty="0"/>
          </a:p>
          <a:p>
            <a:r>
              <a:rPr lang="sk-SK" noProof="0" dirty="0"/>
              <a:t>PODROBNÉ VYSVETLENIE</a:t>
            </a:r>
          </a:p>
          <a:p>
            <a:r>
              <a:rPr lang="sk-SK" noProof="0" dirty="0" err="1"/>
              <a:t>ChatGPT</a:t>
            </a:r>
            <a:r>
              <a:rPr lang="sk-SK" noProof="0" dirty="0"/>
              <a:t> potrebuje vedieť, aký jazyk, tón, úroveň detailu a spôsob kontroly očakávate. Ak tieto požiadavky zadávate zakaždým znova, rastie riziko, že niečo vynecháte. Stabilné požiadavky patria do vlastných pokynov, pravidlá konkrétnej agendy do projektu a jednorazové detaily do aktuálneho zadania. Nastavenie nezaručuje bezchybnosť; znižuje však počet predvídateľných chýb.</a:t>
            </a:r>
          </a:p>
          <a:p>
            <a:endParaRPr lang="sk-SK" noProof="0" dirty="0"/>
          </a:p>
          <a:p>
            <a:r>
              <a:rPr lang="sk-SK" noProof="0" dirty="0"/>
              <a:t>PRAKTICKÝ PRÍKLAD – PEDAGÓG ALEBO VÝSKUMNÍK</a:t>
            </a:r>
          </a:p>
          <a:p>
            <a:r>
              <a:rPr lang="sk-SK" noProof="0" dirty="0"/>
              <a:t>Pri príprave seminára sa nemusí stále opakovať: odpovedaj po slovensky, najprv uveď výsledky vzdelávania, potom aktivity a spôsob hodnotenia. Tieto preferencie môžu byť uložené v profile alebo projekte.</a:t>
            </a:r>
          </a:p>
          <a:p>
            <a:endParaRPr lang="sk-SK" noProof="0" dirty="0"/>
          </a:p>
          <a:p>
            <a:r>
              <a:rPr lang="sk-SK" noProof="0" dirty="0"/>
              <a:t>PRAKTICKÝ PRÍKLAD – ADMINISTRATÍVA</a:t>
            </a:r>
          </a:p>
          <a:p>
            <a:r>
              <a:rPr lang="sk-SK" noProof="0" dirty="0"/>
              <a:t>Pri e-mailoch sa nemusí zakaždým opakovať požiadavka na predmet, oslovenie, stručné jadro, termín a podpisový zástupný text.</a:t>
            </a:r>
          </a:p>
          <a:p>
            <a:endParaRPr lang="sk-SK" noProof="0" dirty="0"/>
          </a:p>
          <a:p>
            <a:r>
              <a:rPr lang="sk-SK" noProof="0" dirty="0"/>
              <a:t>SAMOSTATNÉ ZOPAKOVANIE</a:t>
            </a:r>
          </a:p>
          <a:p>
            <a:r>
              <a:rPr lang="sk-SK" noProof="0" dirty="0"/>
              <a:t>Spíšte päť požiadaviek, ktoré v zadaniach opakujete najčastejšie. Ku každej určte, či patrí do globálnych pokynov, projektu alebo iba do jedného </a:t>
            </a:r>
            <a:r>
              <a:rPr lang="sk-SK" noProof="0" dirty="0" err="1"/>
              <a:t>promptu</a:t>
            </a:r>
            <a:r>
              <a:rPr lang="sk-SK" noProof="0" dirty="0"/>
              <a:t>.</a:t>
            </a:r>
          </a:p>
          <a:p>
            <a:endParaRPr lang="sk-SK" noProof="0" dirty="0"/>
          </a:p>
          <a:p>
            <a:r>
              <a:rPr lang="sk-SK" noProof="0" dirty="0"/>
              <a:t>KONTROLNÁ OTÁZKA</a:t>
            </a:r>
          </a:p>
          <a:p>
            <a:r>
              <a:rPr lang="sk-SK" noProof="0" dirty="0"/>
              <a:t>Ktoré opakované opravy by sa dali odstrániť jednou stabilnou inštrukciou?</a:t>
            </a:r>
          </a:p>
          <a:p>
            <a:endParaRPr lang="sk-SK" noProof="0" dirty="0"/>
          </a:p>
          <a:p>
            <a:r>
              <a:rPr lang="sk-SK" noProof="0" dirty="0"/>
              <a:t>[</a:t>
            </a:r>
            <a:r>
              <a:rPr lang="sk-SK" dirty="0"/>
              <a:t>Zdroje</a:t>
            </a:r>
            <a:r>
              <a:rPr lang="sk-SK" noProof="0" dirty="0"/>
              <a:t>]</a:t>
            </a:r>
          </a:p>
          <a:p>
            <a:r>
              <a:rPr lang="sk-SK" noProof="0" dirty="0"/>
              <a:t>- https://learn.chatgpt.com/docs/prompting</a:t>
            </a:r>
          </a:p>
          <a:p>
            <a:r>
              <a:rPr lang="sk-SK" noProof="0" dirty="0"/>
              <a:t>- https://learn.chatgpt.com/docs/use-chatgpt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Na pracovné úlohy používajte schválený inštitucionálny účet alebo pracovný priestor a riaďte sa pravidlami univerzity.</a:t>
            </a:r>
          </a:p>
          <a:p>
            <a:endParaRPr lang="sk-SK" noProof="0" dirty="0"/>
          </a:p>
          <a:p>
            <a:r>
              <a:rPr lang="sk-SK" noProof="0" dirty="0"/>
              <a:t>PODROBNÉ VYSVETLENIE</a:t>
            </a:r>
          </a:p>
          <a:p>
            <a:r>
              <a:rPr lang="sk-SK" noProof="0" dirty="0"/>
              <a:t>Osobný a organizáciou spravovaný účet nie sú totožné prostredia. Pri spravovanom účte môže univerzita určovať dostupné funkcie, uchovávanie, zdieľanie, aplikácie a oprávnenia. Prepínač účtov údaje medzi účtami automaticky nepresúva ani ich nezlučuje. Ak pracujete s univerzitnými materiálmi, overte, v ktorom účte ste prihlásení ešte pred vložením súboru.</a:t>
            </a:r>
          </a:p>
          <a:p>
            <a:endParaRPr lang="sk-SK" noProof="0" dirty="0"/>
          </a:p>
          <a:p>
            <a:r>
              <a:rPr lang="sk-SK" noProof="0" dirty="0"/>
              <a:t>PRAKTICKÝ PRÍKLAD – PEDAGÓG ALEBO VÝSKUMNÍK</a:t>
            </a:r>
          </a:p>
          <a:p>
            <a:r>
              <a:rPr lang="sk-SK" noProof="0" dirty="0"/>
              <a:t>Sylabus, pracovný rukopis alebo podklady ku grantu patria iba do priestoru, ktorý je pre takýto účel schválený. Citlivé výskumné dáta vyžadujú osobitné oprávnenie a etické pravidlá.</a:t>
            </a:r>
          </a:p>
          <a:p>
            <a:endParaRPr lang="sk-SK" noProof="0" dirty="0"/>
          </a:p>
          <a:p>
            <a:r>
              <a:rPr lang="sk-SK" noProof="0" dirty="0"/>
              <a:t>PRAKTICKÝ PRÍKLAD – ADMINISTRATÍVA</a:t>
            </a:r>
          </a:p>
          <a:p>
            <a:r>
              <a:rPr lang="sk-SK" noProof="0" dirty="0"/>
              <a:t>Zápisnica, zoznam účastníkov či interný oznam sa nesmú automaticky presúvať do osobného účtu len preto, že je používateľovi pohodlnejší.</a:t>
            </a:r>
          </a:p>
          <a:p>
            <a:endParaRPr lang="sk-SK" noProof="0" dirty="0"/>
          </a:p>
          <a:p>
            <a:r>
              <a:rPr lang="sk-SK" noProof="0" dirty="0"/>
              <a:t>SAMOSTATNÉ ZOPAKOVANIE</a:t>
            </a:r>
          </a:p>
          <a:p>
            <a:r>
              <a:rPr lang="sk-SK" noProof="0" dirty="0"/>
              <a:t>Otvorte profil účtu a skontrolujte názov pracovného priestoru. Zistite, kde sú dostupné interné pravidlá vašej univerzity a koho kontaktovať pri neistote.</a:t>
            </a:r>
          </a:p>
          <a:p>
            <a:endParaRPr lang="sk-SK" noProof="0" dirty="0"/>
          </a:p>
          <a:p>
            <a:r>
              <a:rPr lang="sk-SK" noProof="0" dirty="0"/>
              <a:t>KONTROLNÁ OTÁZKA</a:t>
            </a:r>
          </a:p>
          <a:p>
            <a:r>
              <a:rPr lang="sk-SK" noProof="0" dirty="0"/>
              <a:t>Podľa čoho rozhodujete, či možno pracovný dokument vložiť do aktuálneho priestoru?</a:t>
            </a:r>
          </a:p>
          <a:p>
            <a:endParaRPr lang="sk-SK" noProof="0" dirty="0"/>
          </a:p>
          <a:p>
            <a:r>
              <a:rPr lang="sk-SK" noProof="0" dirty="0"/>
              <a:t>[</a:t>
            </a:r>
            <a:r>
              <a:rPr lang="sk-SK" dirty="0"/>
              <a:t>Zdroje</a:t>
            </a:r>
            <a:r>
              <a:rPr lang="sk-SK" noProof="0" dirty="0"/>
              <a:t>]</a:t>
            </a:r>
          </a:p>
          <a:p>
            <a:r>
              <a:rPr lang="sk-SK" noProof="0" dirty="0"/>
              <a:t>- https://learn.chatgpt.com/docs/enterprise/chatgpt-work-overview</a:t>
            </a:r>
          </a:p>
          <a:p>
            <a:r>
              <a:rPr lang="sk-SK" noProof="0" dirty="0"/>
              <a:t>- https://learn.chatgpt.com/docs/enterprise/work-admin-faq</a:t>
            </a:r>
          </a:p>
          <a:p>
            <a:r>
              <a:rPr lang="sk-SK" noProof="0" dirty="0"/>
              <a:t>- https://learn.chatgpt.com/docs/reference/settings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Správne nastavenie má päť vrstiev: pravidlá pracoviska, údaje, personalizáciu, projekt a aktuálne zadanie.</a:t>
            </a:r>
          </a:p>
          <a:p>
            <a:endParaRPr lang="sk-SK" noProof="0" dirty="0"/>
          </a:p>
          <a:p>
            <a:r>
              <a:rPr lang="sk-SK" noProof="0" dirty="0"/>
              <a:t>PODROBNÉ VYSVETLENIE</a:t>
            </a:r>
          </a:p>
          <a:p>
            <a:r>
              <a:rPr lang="sk-SK" noProof="0" dirty="0"/>
              <a:t>Vrstvy majú poradie. Najprv sa pýtame, čo dovoľuje pracovisko a aké údaje možno použiť. Až potom nastavujeme štýl a rolu. Projekt pridáva kontext jednej agendy a aktuálne zadanie opisuje konkrétny výsledok. Nižšia vrstva nesmie obísť vyššiu: </a:t>
            </a:r>
            <a:r>
              <a:rPr lang="sk-SK" noProof="0" dirty="0" err="1"/>
              <a:t>prompt</a:t>
            </a:r>
            <a:r>
              <a:rPr lang="sk-SK" noProof="0" dirty="0"/>
              <a:t> nemôže zrušiť univerzitnú politiku ani povoliť spracovanie údajov, ktoré sa vkladať nesmú.</a:t>
            </a:r>
          </a:p>
          <a:p>
            <a:endParaRPr lang="sk-SK" noProof="0" dirty="0"/>
          </a:p>
          <a:p>
            <a:r>
              <a:rPr lang="sk-SK" noProof="0" dirty="0"/>
              <a:t>PRAKTICKÝ PRÍKLAD – PEDAGÓG ALEBO VÝSKUMNÍK</a:t>
            </a:r>
          </a:p>
          <a:p>
            <a:r>
              <a:rPr lang="sk-SK" noProof="0" dirty="0"/>
              <a:t>Pri recenzii rukopisu: pravidlá pracoviska určia vhodný priestor; klasifikácia údajov určí, či možno súbor vložiť; profil určí štýl; projekt určí citačné pravidlá; </a:t>
            </a:r>
            <a:r>
              <a:rPr lang="sk-SK" noProof="0" dirty="0" err="1"/>
              <a:t>prompt</a:t>
            </a:r>
            <a:r>
              <a:rPr lang="sk-SK" noProof="0" dirty="0"/>
              <a:t> zadá konkrétnu kapitolu a rozsah kontroly.</a:t>
            </a:r>
          </a:p>
          <a:p>
            <a:endParaRPr lang="sk-SK" noProof="0" dirty="0"/>
          </a:p>
          <a:p>
            <a:r>
              <a:rPr lang="sk-SK" noProof="0" dirty="0"/>
              <a:t>PRAKTICKÝ PRÍKLAD – ADMINISTRATÍVA</a:t>
            </a:r>
          </a:p>
          <a:p>
            <a:r>
              <a:rPr lang="sk-SK" noProof="0" dirty="0"/>
              <a:t>Pri organizácii školenia: pracovisko určí prácu s menami; projekt obsahuje miesto, kapacitu a vzory správ; </a:t>
            </a:r>
            <a:r>
              <a:rPr lang="sk-SK" noProof="0" dirty="0" err="1"/>
              <a:t>prompt</a:t>
            </a:r>
            <a:r>
              <a:rPr lang="sk-SK" noProof="0" dirty="0"/>
              <a:t> požiada o návrh oznamu pre konkrétny termín.</a:t>
            </a:r>
          </a:p>
          <a:p>
            <a:endParaRPr lang="sk-SK" noProof="0" dirty="0"/>
          </a:p>
          <a:p>
            <a:r>
              <a:rPr lang="sk-SK" noProof="0" dirty="0"/>
              <a:t>SAMOSTATNÉ ZOPAKOVANIE</a:t>
            </a:r>
          </a:p>
          <a:p>
            <a:r>
              <a:rPr lang="sk-SK" noProof="0" dirty="0"/>
              <a:t>Vyberte jednu reálnu úlohu a zapíšte k nej všetkých päť vrstiev. Ak pri prvej alebo druhej vrstve nemáte istotu, úlohu zatiaľ nespúšťajte.</a:t>
            </a:r>
          </a:p>
          <a:p>
            <a:endParaRPr lang="sk-SK" noProof="0" dirty="0"/>
          </a:p>
          <a:p>
            <a:r>
              <a:rPr lang="sk-SK" noProof="0" dirty="0"/>
              <a:t>KONTROLNÁ OTÁZKA</a:t>
            </a:r>
          </a:p>
          <a:p>
            <a:r>
              <a:rPr lang="sk-SK" noProof="0" dirty="0"/>
              <a:t>Ktorá vrstva má prednosť, ak je projektový pokyn v rozpore s internou smernicou?</a:t>
            </a:r>
          </a:p>
          <a:p>
            <a:endParaRPr lang="sk-SK" noProof="0" dirty="0"/>
          </a:p>
          <a:p>
            <a:r>
              <a:rPr lang="sk-SK" noProof="0" dirty="0"/>
              <a:t>[</a:t>
            </a:r>
            <a:r>
              <a:rPr lang="sk-SK" dirty="0"/>
              <a:t>Zdroje</a:t>
            </a:r>
            <a:r>
              <a:rPr lang="sk-SK" noProof="0" dirty="0"/>
              <a:t>]</a:t>
            </a:r>
          </a:p>
          <a:p>
            <a:r>
              <a:rPr lang="sk-SK" noProof="0" dirty="0"/>
              <a:t>- https://learn.chatgpt.com/docs/personalize</a:t>
            </a:r>
          </a:p>
          <a:p>
            <a:r>
              <a:rPr lang="sk-SK" noProof="0" dirty="0"/>
              <a:t>- https://learn.chatgpt.com/docs/prompting</a:t>
            </a:r>
          </a:p>
          <a:p>
            <a:r>
              <a:rPr lang="sk-SK" noProof="0" dirty="0"/>
              <a:t>- https://learn.chatgpt.com/docs/projects</a:t>
            </a:r>
          </a:p>
          <a:p>
            <a:r>
              <a:rPr lang="sk-SK" noProof="0" dirty="0"/>
              <a:t>- https://learn.chatgpt.com/docs/enterprise/chatgpt-work-overview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Globálne pokyny, pamäť, projektové pokyny a aktuálny </a:t>
            </a:r>
            <a:r>
              <a:rPr lang="sk-SK" noProof="0" dirty="0" err="1"/>
              <a:t>prompt</a:t>
            </a:r>
            <a:r>
              <a:rPr lang="sk-SK" noProof="0" dirty="0"/>
              <a:t> majú rozdielne úlohy.</a:t>
            </a:r>
          </a:p>
          <a:p>
            <a:endParaRPr lang="sk-SK" noProof="0" dirty="0"/>
          </a:p>
          <a:p>
            <a:r>
              <a:rPr lang="sk-SK" noProof="0" dirty="0"/>
              <a:t>PODROBNÉ VYSVETLENIE</a:t>
            </a:r>
          </a:p>
          <a:p>
            <a:r>
              <a:rPr lang="sk-SK" noProof="0" dirty="0"/>
              <a:t>Vlastné pokyny sú vedomé, stabilné pravidlá, ktoré chcete uplatňovať naprieč konverzáciami. Pamäť môže zachytiť užitočný kontext z predchádzajúcej práce a treba ju pravidelne kontrolovať. Projekt sústreďuje súvisiace chaty, súbory a pokyny jednej agendy. Aktuálne zadanie obsahuje jednorazový cieľ, publikum, vstupy, formát a kritériá úspechu. Ak informáciu uložíte na nesprávnu úroveň, odpovede môžu byť príliš všeobecné alebo sa môže miešať kontext.</a:t>
            </a:r>
          </a:p>
          <a:p>
            <a:endParaRPr lang="sk-SK" noProof="0" dirty="0"/>
          </a:p>
          <a:p>
            <a:r>
              <a:rPr lang="sk-SK" noProof="0" dirty="0"/>
              <a:t>PRAKTICKÝ PRÍKLAD – PEDAGÓG ALEBO VÝSKUMNÍK</a:t>
            </a:r>
          </a:p>
          <a:p>
            <a:r>
              <a:rPr lang="sk-SK" noProof="0" dirty="0"/>
              <a:t>Citačný štýl časopisu patrí do projektu článku, nie do globálnych pokynov. Počet minút konkrétnej aktivity patrí do aktuálneho zadania.</a:t>
            </a:r>
          </a:p>
          <a:p>
            <a:endParaRPr lang="sk-SK" noProof="0" dirty="0"/>
          </a:p>
          <a:p>
            <a:r>
              <a:rPr lang="sk-SK" noProof="0" dirty="0"/>
              <a:t>PRAKTICKÝ PRÍKLAD – ADMINISTRATÍVA</a:t>
            </a:r>
          </a:p>
          <a:p>
            <a:r>
              <a:rPr lang="sk-SK" noProof="0" dirty="0"/>
              <a:t>Šablóna zápisnice patrí do projektu Porady. Konkrétny dátum zasadnutia patrí do aktuálneho </a:t>
            </a:r>
            <a:r>
              <a:rPr lang="sk-SK" noProof="0" dirty="0" err="1"/>
              <a:t>promptu</a:t>
            </a:r>
            <a:r>
              <a:rPr lang="sk-SK" noProof="0" dirty="0"/>
              <a:t>.</a:t>
            </a:r>
          </a:p>
          <a:p>
            <a:endParaRPr lang="sk-SK" noProof="0" dirty="0"/>
          </a:p>
          <a:p>
            <a:r>
              <a:rPr lang="sk-SK" noProof="0" dirty="0"/>
              <a:t>SAMOSTATNÉ ZOPAKOVANIE</a:t>
            </a:r>
          </a:p>
          <a:p>
            <a:r>
              <a:rPr lang="sk-SK" noProof="0" dirty="0"/>
              <a:t>Ku každému z týchto údajov priraďte úroveň: slovenčina; témy predmetu; termín porady; preferovaný formát tabuľky; zoznam účastníkov.</a:t>
            </a:r>
          </a:p>
          <a:p>
            <a:endParaRPr lang="sk-SK" noProof="0" dirty="0"/>
          </a:p>
          <a:p>
            <a:r>
              <a:rPr lang="sk-SK" noProof="0" dirty="0"/>
              <a:t>KONTROLNÁ OTÁZKA</a:t>
            </a:r>
          </a:p>
          <a:p>
            <a:r>
              <a:rPr lang="sk-SK" noProof="0" dirty="0"/>
              <a:t>Prečo nie je vhodné uložiť do pamäte jednorazový termín alebo osobné údaje?</a:t>
            </a:r>
          </a:p>
          <a:p>
            <a:endParaRPr lang="sk-SK" noProof="0" dirty="0"/>
          </a:p>
          <a:p>
            <a:r>
              <a:rPr lang="sk-SK" noProof="0" dirty="0"/>
              <a:t>[</a:t>
            </a:r>
            <a:r>
              <a:rPr lang="sk-SK" dirty="0"/>
              <a:t>Zdroje</a:t>
            </a:r>
            <a:r>
              <a:rPr lang="sk-SK" noProof="0" dirty="0"/>
              <a:t>]</a:t>
            </a:r>
          </a:p>
          <a:p>
            <a:r>
              <a:rPr lang="sk-SK" noProof="0" dirty="0"/>
              <a:t>- https://learn.chatgpt.com/docs/personalize</a:t>
            </a:r>
          </a:p>
          <a:p>
            <a:r>
              <a:rPr lang="sk-SK" noProof="0" dirty="0"/>
              <a:t>- https://learn.chatgpt.com/docs/projects</a:t>
            </a:r>
          </a:p>
          <a:p>
            <a:r>
              <a:rPr lang="sk-SK" noProof="0" dirty="0"/>
              <a:t>- https://learn.chatgpt.com/docs/prompting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Pre univerzitnú prácu je vhodný neutrálny alebo pragmatický základ, ktorý spresníte vlastnými pokynmi.</a:t>
            </a:r>
          </a:p>
          <a:p>
            <a:endParaRPr lang="sk-SK" noProof="0" dirty="0"/>
          </a:p>
          <a:p>
            <a:r>
              <a:rPr lang="sk-SK" noProof="0" dirty="0"/>
              <a:t>PODROBNÉ VYSVETLENIE</a:t>
            </a:r>
          </a:p>
          <a:p>
            <a:r>
              <a:rPr lang="sk-SK" noProof="0" dirty="0"/>
              <a:t>Osobnosť alebo základný štýl mení tón, nie pravdivosť a odbornú spoľahlivosť. Preto je dôležitejšie nastaviť jazyk, poradie odpovede, prácu so zdrojmi, označovanie neistoty a formát výstupu. Profesionálny tón nemusí znamenať dlhé vety a prebytok formalizmov. Cieľom je vecnosť, zrozumiteľnosť a primeraná zdvorilosť.</a:t>
            </a:r>
          </a:p>
          <a:p>
            <a:endParaRPr lang="sk-SK" noProof="0" dirty="0"/>
          </a:p>
          <a:p>
            <a:r>
              <a:rPr lang="sk-SK" noProof="0" dirty="0"/>
              <a:t>PRAKTICKÝ PRÍKLAD – PEDAGÓG ALEBO VÝSKUMNÍK</a:t>
            </a:r>
          </a:p>
          <a:p>
            <a:r>
              <a:rPr lang="sk-SK" noProof="0" dirty="0"/>
              <a:t>Pokyn môže znieť: Najprv uveď stručný záver, potom vysvetlenie; používaj odbornú terminológiu, ale definuj neznáme pojmy.</a:t>
            </a:r>
          </a:p>
          <a:p>
            <a:endParaRPr lang="sk-SK" noProof="0" dirty="0"/>
          </a:p>
          <a:p>
            <a:r>
              <a:rPr lang="sk-SK" noProof="0" dirty="0"/>
              <a:t>PRAKTICKÝ PRÍKLAD – ADMINISTRATÍVA</a:t>
            </a:r>
          </a:p>
          <a:p>
            <a:r>
              <a:rPr lang="sk-SK" noProof="0" dirty="0"/>
              <a:t>Pokyn môže znieť: Píš zdvorilo a stručne; pri e-maile navrhni predmet, oslovenie, jadro, požiadavku, termín a podpis.</a:t>
            </a:r>
          </a:p>
          <a:p>
            <a:endParaRPr lang="sk-SK" noProof="0" dirty="0"/>
          </a:p>
          <a:p>
            <a:r>
              <a:rPr lang="sk-SK" noProof="0" dirty="0"/>
              <a:t>SAMOSTATNÉ ZOPAKOVANIE</a:t>
            </a:r>
          </a:p>
          <a:p>
            <a:r>
              <a:rPr lang="sk-SK" noProof="0" dirty="0"/>
              <a:t>Vygenerujte ten istý krátky oznam v troch tónoch. Vyberte najvhodnejší a slovami opíšte, čo na ňom chcete zachovať v budúcnosti.</a:t>
            </a:r>
          </a:p>
          <a:p>
            <a:endParaRPr lang="sk-SK" noProof="0" dirty="0"/>
          </a:p>
          <a:p>
            <a:r>
              <a:rPr lang="sk-SK" noProof="0" dirty="0"/>
              <a:t>KONTROLNÁ OTÁZKA</a:t>
            </a:r>
          </a:p>
          <a:p>
            <a:r>
              <a:rPr lang="sk-SK" noProof="0" dirty="0"/>
              <a:t>Ktoré vlastnosti odpovede musí určiť pokyn a ktoré nemožno vyriešiť iba výberom osobnosti?</a:t>
            </a:r>
          </a:p>
          <a:p>
            <a:endParaRPr lang="sk-SK" noProof="0" dirty="0"/>
          </a:p>
          <a:p>
            <a:r>
              <a:rPr lang="sk-SK" noProof="0" dirty="0"/>
              <a:t>[Zdroje]</a:t>
            </a:r>
          </a:p>
          <a:p>
            <a:r>
              <a:rPr lang="sk-SK" noProof="0" dirty="0"/>
              <a:t>- https://learn.chatgpt.com/docs/reference/settings</a:t>
            </a:r>
          </a:p>
          <a:p>
            <a:r>
              <a:rPr lang="sk-SK" noProof="0" dirty="0"/>
              <a:t>- https://learn.chatgpt.com/docs/personalize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Pamäť je pomôcka pre stabilné preferencie, nie úložisko citlivých údajov ani úplný archív práce.</a:t>
            </a:r>
          </a:p>
          <a:p>
            <a:endParaRPr lang="sk-SK" noProof="0" dirty="0"/>
          </a:p>
          <a:p>
            <a:r>
              <a:rPr lang="sk-SK" noProof="0" dirty="0"/>
              <a:t>PODROBNÉ VYSVETLENIE</a:t>
            </a:r>
          </a:p>
          <a:p>
            <a:r>
              <a:rPr lang="sk-SK" noProof="0" dirty="0"/>
              <a:t>Pamäť a vlastné pokyny sa dopĺňajú. Vlastné pokyny zadávate vedome; pamäť môže uchovávať užitočný kontext z konverzácií podľa dostupných nastavení. Pamäť môžete skontrolovať, upraviť, vymazať alebo vypnúť. Dočasný chat je vhodný, keď nechcete, aby konverzácia vytvárala pamäť; stále však musíte dodržať pravidlá pre údaje.</a:t>
            </a:r>
          </a:p>
          <a:p>
            <a:endParaRPr lang="sk-SK" noProof="0" dirty="0"/>
          </a:p>
          <a:p>
            <a:r>
              <a:rPr lang="sk-SK" noProof="0" dirty="0"/>
              <a:t>PRAKTICKÝ PRÍKLAD – PEDAGÓG ALEBO VÝSKUMNÍK</a:t>
            </a:r>
          </a:p>
          <a:p>
            <a:r>
              <a:rPr lang="sk-SK" noProof="0" dirty="0"/>
              <a:t>Vhodné je zapamätať si odbor, preferovanú slovenčinu alebo to, že pri odborných tvrdeniach chcete primárne zdroje. Nevhodné sú mená študentov, body zo skúšky či citlivé dáta výskumu.</a:t>
            </a:r>
          </a:p>
          <a:p>
            <a:endParaRPr lang="sk-SK" noProof="0" dirty="0"/>
          </a:p>
          <a:p>
            <a:r>
              <a:rPr lang="sk-SK" noProof="0" dirty="0"/>
              <a:t>PRAKTICKÝ PRÍKLAD – ADMINISTRATÍVA</a:t>
            </a:r>
          </a:p>
          <a:p>
            <a:r>
              <a:rPr lang="sk-SK" noProof="0" dirty="0"/>
              <a:t>Vhodný môže byť preferovaný formát zápisnice. Nevhodné sú heslá, čísla spisov s osobnými údajmi alebo zdravotné informácie.</a:t>
            </a:r>
          </a:p>
          <a:p>
            <a:endParaRPr lang="sk-SK" noProof="0" dirty="0"/>
          </a:p>
          <a:p>
            <a:r>
              <a:rPr lang="sk-SK" noProof="0" dirty="0"/>
              <a:t>SAMOSTATNÉ ZOPAKOVANIE</a:t>
            </a:r>
          </a:p>
          <a:p>
            <a:r>
              <a:rPr lang="sk-SK" noProof="0" dirty="0"/>
              <a:t>V nastaveniach nájdite sekciu Personalizácia alebo Pamäť. Skontrolujte uložené položky a odstráňte všetko, čo je neaktuálne, príliš konkrétne alebo citlivé.</a:t>
            </a:r>
          </a:p>
          <a:p>
            <a:endParaRPr lang="sk-SK" noProof="0" dirty="0"/>
          </a:p>
          <a:p>
            <a:r>
              <a:rPr lang="sk-SK" noProof="0" dirty="0"/>
              <a:t>KONTROLNÁ OTÁZKA</a:t>
            </a:r>
          </a:p>
          <a:p>
            <a:r>
              <a:rPr lang="sk-SK" noProof="0" dirty="0"/>
              <a:t>Aký je rozdiel medzi vlastným pokynom, ktorý ste zadali úmyselne, a pamäťou vytvorenou z konverzácií?</a:t>
            </a:r>
          </a:p>
          <a:p>
            <a:endParaRPr lang="sk-SK" noProof="0" dirty="0"/>
          </a:p>
          <a:p>
            <a:r>
              <a:rPr lang="sk-SK" noProof="0" dirty="0"/>
              <a:t>[Zdroje]</a:t>
            </a:r>
          </a:p>
          <a:p>
            <a:r>
              <a:rPr lang="sk-SK" noProof="0" dirty="0"/>
              <a:t>- https://learn.chatgpt.com/docs/personalize</a:t>
            </a:r>
          </a:p>
          <a:p>
            <a:r>
              <a:rPr lang="sk-SK" noProof="0" dirty="0"/>
              <a:t>- https://learn.chatgpt.com/docs/reference/settings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Akademický profil má pomáhať pri práci, ale odbornú zodpovednosť nepreberá.</a:t>
            </a:r>
          </a:p>
          <a:p>
            <a:endParaRPr lang="sk-SK" noProof="0" dirty="0"/>
          </a:p>
          <a:p>
            <a:r>
              <a:rPr lang="sk-SK" noProof="0" dirty="0"/>
              <a:t>PODROBNÉ VYSVETLENIE</a:t>
            </a:r>
          </a:p>
          <a:p>
            <a:r>
              <a:rPr lang="sk-SK" noProof="0" dirty="0"/>
              <a:t>Nasledujúca časť ukazuje nastavenie pre výučbu, výskum, akademické písanie a odbornú komunikáciu. Profil má zjednotiť jazyk, rolu, publikum, dôkazový štandard a spôsob práce. Konkrétne pravidlá predmetu, časopisu alebo grantovej výzvy však zostávajú v samostatnom projekte. </a:t>
            </a:r>
            <a:r>
              <a:rPr lang="sk-SK" noProof="0" dirty="0" err="1"/>
              <a:t>ChatGPT</a:t>
            </a:r>
            <a:r>
              <a:rPr lang="sk-SK" noProof="0" dirty="0"/>
              <a:t> môže pomôcť pripraviť návrh, porovnať zdroje alebo skontrolovať štruktúru; odborné a hodnotiace rozhodnutia robí akademický pracovník.</a:t>
            </a:r>
          </a:p>
          <a:p>
            <a:endParaRPr lang="sk-SK" noProof="0" dirty="0"/>
          </a:p>
          <a:p>
            <a:r>
              <a:rPr lang="sk-SK" noProof="0" dirty="0"/>
              <a:t>PRAKTICKÝ PRÍKLAD – PEDAGÓG ALEBO VÝSKUMNÍK</a:t>
            </a:r>
          </a:p>
          <a:p>
            <a:r>
              <a:rPr lang="sk-SK" noProof="0" dirty="0"/>
              <a:t>Pri príprave prednášky je možné delegovať návrh štruktúry a aktivít. Pedagóg overí správnosť, primeranosť študentom a súlad s výsledkami vzdelávania.</a:t>
            </a:r>
          </a:p>
          <a:p>
            <a:endParaRPr lang="sk-SK" noProof="0" dirty="0"/>
          </a:p>
          <a:p>
            <a:r>
              <a:rPr lang="sk-SK" noProof="0" dirty="0"/>
              <a:t>SAMOSTATNÉ ZOPAKOVANIE</a:t>
            </a:r>
          </a:p>
          <a:p>
            <a:r>
              <a:rPr lang="sk-SK" noProof="0" dirty="0"/>
              <a:t>Pred ďalšou snímkou si napíšte jednu vetu o svojej roli, tri predmety alebo témy, dve typické publiká a jeden odborný štandard, ktorý nechcete porušiť.</a:t>
            </a:r>
          </a:p>
          <a:p>
            <a:endParaRPr lang="sk-SK" noProof="0" dirty="0"/>
          </a:p>
          <a:p>
            <a:r>
              <a:rPr lang="sk-SK" noProof="0" dirty="0"/>
              <a:t>KONTROLNÁ OTÁZKA</a:t>
            </a:r>
          </a:p>
          <a:p>
            <a:r>
              <a:rPr lang="sk-SK" noProof="0" dirty="0"/>
              <a:t>Ktoré rozhodnutia vo vašej akademickej práci musia vždy zostať na človeku?</a:t>
            </a:r>
          </a:p>
          <a:p>
            <a:endParaRPr lang="sk-SK" noProof="0" dirty="0"/>
          </a:p>
          <a:p>
            <a:r>
              <a:rPr lang="sk-SK" noProof="0" dirty="0"/>
              <a:t>[Zdroje]</a:t>
            </a:r>
          </a:p>
          <a:p>
            <a:r>
              <a:rPr lang="sk-SK" noProof="0" dirty="0"/>
              <a:t>- https://learn.chatgpt.com/docs/personalize</a:t>
            </a:r>
          </a:p>
          <a:p>
            <a:r>
              <a:rPr lang="sk-SK" noProof="0" dirty="0"/>
              <a:t>- https://learn.chatgpt.com/docs/projects</a:t>
            </a:r>
          </a:p>
          <a:p>
            <a:r>
              <a:rPr lang="sk-SK" noProof="0" dirty="0"/>
              <a:t>- https://learn.chatgpt.com/docs/use-chatgpt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Akademický profil má obsahovať rolu a odbor, publikum, odborný štandard a preferovaný spôsob práce.</a:t>
            </a:r>
          </a:p>
          <a:p>
            <a:endParaRPr lang="sk-SK" noProof="0" dirty="0"/>
          </a:p>
          <a:p>
            <a:r>
              <a:rPr lang="sk-SK" noProof="0" dirty="0"/>
              <a:t>PODROBNÉ VYSVETLENIE</a:t>
            </a:r>
          </a:p>
          <a:p>
            <a:r>
              <a:rPr lang="sk-SK" noProof="0" dirty="0"/>
              <a:t>Čím presnejšie definujete stabilný kontext, tým menej ho budete dopĺňať. Rola a odbor určujú terminológiu. Publikum ovplyvňuje náročnosť a vysvetľovanie. Odborný štandard určuje prácu so zdrojmi a citáciami. Spôsob práce stanovuje, či chcete najprv záver, tabuľku, podrobnú revíziu alebo stručný návrh. Do globálneho profilu nepatria pravidlá jedného predmetu alebo časopisu.</a:t>
            </a:r>
          </a:p>
          <a:p>
            <a:endParaRPr lang="sk-SK" noProof="0" dirty="0"/>
          </a:p>
          <a:p>
            <a:r>
              <a:rPr lang="sk-SK" noProof="0" dirty="0"/>
              <a:t>PRAKTICKÝ PRÍKLAD – PEDAGÓG ALEBO VÝSKUMNÍK</a:t>
            </a:r>
          </a:p>
          <a:p>
            <a:r>
              <a:rPr lang="sk-SK" noProof="0" dirty="0"/>
              <a:t>Príklad profilu: odborný asistent; didaktika techniky a AI vo vzdelávaní; publikum tvoria študenti učiteľstva; odpoveď má začať stručným záverom; neistota a zdroje musia byť označené.</a:t>
            </a:r>
          </a:p>
          <a:p>
            <a:endParaRPr lang="sk-SK" noProof="0" dirty="0"/>
          </a:p>
          <a:p>
            <a:r>
              <a:rPr lang="sk-SK" noProof="0" dirty="0"/>
              <a:t>SAMOSTATNÉ ZOPAKOVANIE</a:t>
            </a:r>
          </a:p>
          <a:p>
            <a:r>
              <a:rPr lang="sk-SK" noProof="0" dirty="0"/>
              <a:t>Doplňte štyri polia zo snímky vlastnými údajmi. Každé obmedzte na jednu až dve vety a odstráňte údaje, ktoré sú dočasné alebo patria len do jedného projektu.</a:t>
            </a:r>
          </a:p>
          <a:p>
            <a:endParaRPr lang="sk-SK" noProof="0" dirty="0"/>
          </a:p>
          <a:p>
            <a:r>
              <a:rPr lang="sk-SK" noProof="0" dirty="0"/>
              <a:t>KONTROLNÁ OTÁZKA</a:t>
            </a:r>
          </a:p>
          <a:p>
            <a:r>
              <a:rPr lang="sk-SK" noProof="0" dirty="0"/>
              <a:t>Ktorá informácia z vášho profilu je stabilná a ktorá sa mení podľa konkrétneho predmetu alebo publikácie?</a:t>
            </a:r>
          </a:p>
          <a:p>
            <a:endParaRPr lang="sk-SK" noProof="0" dirty="0"/>
          </a:p>
          <a:p>
            <a:r>
              <a:rPr lang="sk-SK" noProof="0" dirty="0"/>
              <a:t>[Zdroje]</a:t>
            </a:r>
          </a:p>
          <a:p>
            <a:r>
              <a:rPr lang="sk-SK" noProof="0" dirty="0"/>
              <a:t>- https://learn.chatgpt.com/docs/personalize</a:t>
            </a:r>
          </a:p>
          <a:p>
            <a:r>
              <a:rPr lang="sk-SK" noProof="0" dirty="0"/>
              <a:t>- https://learn.chatgpt.com/docs/prompting</a:t>
            </a:r>
          </a:p>
          <a:p>
            <a:r>
              <a:rPr lang="sk-SK" noProof="0" dirty="0"/>
              <a:t>- https://learn.chatgpt.com/docs/projects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Prvé dva bloky vlastných pokynov určujú, kto ste, pre koho pracujete a ako má odpoveď vyzerať.</a:t>
            </a:r>
          </a:p>
          <a:p>
            <a:endParaRPr lang="sk-SK" noProof="0" dirty="0"/>
          </a:p>
          <a:p>
            <a:r>
              <a:rPr lang="sk-SK" noProof="0" dirty="0"/>
              <a:t>PODROBNÉ VYSVETLENIE</a:t>
            </a:r>
          </a:p>
          <a:p>
            <a:r>
              <a:rPr lang="sk-SK" noProof="0" dirty="0"/>
              <a:t>Na webe alebo v desktopovej aplikácii otvorte profil, Nastavenia, Personalizáciu a Vlastné pokyny; názov položky sa môže podľa verzie mierne líšiť. Zapnite prispôsobenie a vložte upravený text zo snímky. Hranaté zátvorky nahraďte vlastnými údajmi. Pokyny majú byť konkrétne, ale nie preplnené. Zmena sa môže uplatniť naprieč konverzáciami, preto sem nevkladajte pravidlá jedného predmetu.</a:t>
            </a:r>
          </a:p>
          <a:p>
            <a:endParaRPr lang="sk-SK" noProof="0" dirty="0"/>
          </a:p>
          <a:p>
            <a:r>
              <a:rPr lang="sk-SK" noProof="0" dirty="0"/>
              <a:t>PRAKTICKÝ PRÍKLAD – PEDAGÓG ALEBO VÝSKUMNÍK</a:t>
            </a:r>
          </a:p>
          <a:p>
            <a:r>
              <a:rPr lang="sk-SK" noProof="0" dirty="0"/>
              <a:t>Text môžete upraviť napríklad takto: Pracujem na Katedre techniky a informačných technológií, vyučujem 3D modelovanie a venujem sa využitiu AI vo vzdelávaní. Odpovedaj po slovensky, najprv daj stručný záver a potom vysvetlenie.</a:t>
            </a:r>
          </a:p>
          <a:p>
            <a:endParaRPr lang="sk-SK" noProof="0" dirty="0"/>
          </a:p>
          <a:p>
            <a:r>
              <a:rPr lang="sk-SK" noProof="0" dirty="0"/>
              <a:t>SAMOSTATNÉ ZOPAKOVANIE</a:t>
            </a:r>
          </a:p>
          <a:p>
            <a:r>
              <a:rPr lang="sk-SK" noProof="0" dirty="0"/>
              <a:t>Skopírujte oba bloky, doplňte vlastné údaje a otestujte ich otázkou: Navrhni štruktúru 90-minútového seminára. Ak je výsledok príliš všeobecný alebo dlhý, upravte pokyny.</a:t>
            </a:r>
          </a:p>
          <a:p>
            <a:endParaRPr lang="sk-SK" noProof="0" dirty="0"/>
          </a:p>
          <a:p>
            <a:r>
              <a:rPr lang="sk-SK" noProof="0" dirty="0"/>
              <a:t>KONTROLNÁ OTÁZKA</a:t>
            </a:r>
          </a:p>
          <a:p>
            <a:r>
              <a:rPr lang="sk-SK" noProof="0" dirty="0"/>
              <a:t>Ktoré slová v hranatých zátvorkách musíte nahradiť, aby profil neostal generický?</a:t>
            </a:r>
          </a:p>
          <a:p>
            <a:endParaRPr lang="sk-SK" noProof="0" dirty="0"/>
          </a:p>
          <a:p>
            <a:r>
              <a:rPr lang="sk-SK" noProof="0" dirty="0"/>
              <a:t>[</a:t>
            </a:r>
            <a:r>
              <a:rPr lang="sk-SK" dirty="0"/>
              <a:t>Zdroje</a:t>
            </a:r>
            <a:r>
              <a:rPr lang="sk-SK" noProof="0" dirty="0"/>
              <a:t>]</a:t>
            </a:r>
          </a:p>
          <a:p>
            <a:r>
              <a:rPr lang="sk-SK" noProof="0" dirty="0"/>
              <a:t>- https://learn.chatgpt.com/docs/personalize</a:t>
            </a:r>
          </a:p>
          <a:p>
            <a:r>
              <a:rPr lang="sk-SK" noProof="0" dirty="0"/>
              <a:t>- https://learn.chatgpt.com/docs/prompting</a:t>
            </a:r>
          </a:p>
          <a:p>
            <a:r>
              <a:rPr lang="sk-SK" noProof="0" dirty="0"/>
              <a:t>- https://learn.chatgpt.com/docs/reference/settings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Druhé dva bloky vlastných pokynov chránia kvalitu zdrojov, priznávajú neistotu a zachovávajú ľudskú kontrolu.</a:t>
            </a:r>
          </a:p>
          <a:p>
            <a:endParaRPr lang="sk-SK" noProof="0" dirty="0"/>
          </a:p>
          <a:p>
            <a:r>
              <a:rPr lang="sk-SK" noProof="0" dirty="0"/>
              <a:t>PODROBNÉ VYSVETLENIE</a:t>
            </a:r>
          </a:p>
          <a:p>
            <a:r>
              <a:rPr lang="sk-SK" noProof="0" dirty="0"/>
              <a:t>Model môže vytvoriť presvedčivo znejúcu, ale neoverenú citáciu. Preto výslovne žiadajte primárne alebo recenzované zdroje, overenie aktuálnosti a zákaz vymýšľania bibliografických údajov. Pri úprave vlastného textu musí zostať zachovaný význam, čísla a existujúce citácie. Na konci dôležitého výstupu si vyžiadajte zoznam chýbajúcich informácií, predpokladov a položiek na manuálnu kontrolu.</a:t>
            </a:r>
          </a:p>
          <a:p>
            <a:endParaRPr lang="sk-SK" noProof="0" dirty="0"/>
          </a:p>
          <a:p>
            <a:r>
              <a:rPr lang="sk-SK" noProof="0" dirty="0"/>
              <a:t>PRAKTICKÝ PRÍKLAD – PEDAGÓG ALEBO VÝSKUMNÍK</a:t>
            </a:r>
          </a:p>
          <a:p>
            <a:r>
              <a:rPr lang="sk-SK" noProof="0" dirty="0"/>
              <a:t>Pri literárnej rešerši použite pokyn: Nevytváraj DOI ani názov článku, ktorý nevieš overiť. Pri revízii rukopisu: Zachovaj moje údaje a citácie; zmeny významu navrhni osobitne.</a:t>
            </a:r>
          </a:p>
          <a:p>
            <a:endParaRPr lang="sk-SK" noProof="0" dirty="0"/>
          </a:p>
          <a:p>
            <a:r>
              <a:rPr lang="sk-SK" noProof="0" dirty="0"/>
              <a:t>SAMOSTATNÉ ZOPAKOVANIE</a:t>
            </a:r>
          </a:p>
          <a:p>
            <a:r>
              <a:rPr lang="sk-SK" noProof="0" dirty="0"/>
              <a:t>Vložte oba bloky do vlastných pokynov a otestujte ich na krátkom texte s jednou chýbajúcou citáciou. Správny výsledok má chýbajúci zdroj označiť, nie ho doplniť vymyslenou položkou.</a:t>
            </a:r>
          </a:p>
          <a:p>
            <a:endParaRPr lang="sk-SK" noProof="0" dirty="0"/>
          </a:p>
          <a:p>
            <a:r>
              <a:rPr lang="sk-SK" noProof="0" dirty="0"/>
              <a:t>KONTROLNÁ OTÁZKA</a:t>
            </a:r>
          </a:p>
          <a:p>
            <a:r>
              <a:rPr lang="sk-SK" noProof="0" dirty="0"/>
              <a:t>Ako má </a:t>
            </a:r>
            <a:r>
              <a:rPr lang="sk-SK" noProof="0" dirty="0" err="1"/>
              <a:t>ChatGPT</a:t>
            </a:r>
            <a:r>
              <a:rPr lang="sk-SK" noProof="0" dirty="0"/>
              <a:t> reagovať, keď zdroj alebo údaj nevie spoľahlivo overiť?</a:t>
            </a:r>
          </a:p>
          <a:p>
            <a:endParaRPr lang="sk-SK" noProof="0" dirty="0"/>
          </a:p>
          <a:p>
            <a:r>
              <a:rPr lang="sk-SK" noProof="0" dirty="0"/>
              <a:t>[Zdroje]</a:t>
            </a:r>
          </a:p>
          <a:p>
            <a:r>
              <a:rPr lang="sk-SK" noProof="0" dirty="0"/>
              <a:t>- https://learn.chatgpt.com/docs/personalize</a:t>
            </a:r>
          </a:p>
          <a:p>
            <a:r>
              <a:rPr lang="sk-SK" noProof="0" dirty="0"/>
              <a:t>- https://learn.chatgpt.com/docs/prompting</a:t>
            </a:r>
          </a:p>
          <a:p>
            <a:r>
              <a:rPr lang="sk-SK" noProof="0" dirty="0"/>
              <a:t>- https://learn.chatgpt.com/docs/use-chatgpt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Akademický profil možno zaviesť v piatich krokoch: účet, pokyny, pamäť, projekty a test.</a:t>
            </a:r>
          </a:p>
          <a:p>
            <a:endParaRPr lang="sk-SK" noProof="0" dirty="0"/>
          </a:p>
          <a:p>
            <a:r>
              <a:rPr lang="sk-SK" noProof="0" dirty="0"/>
              <a:t>PODROBNÉ VYSVETLENIE</a:t>
            </a:r>
          </a:p>
          <a:p>
            <a:r>
              <a:rPr lang="sk-SK" noProof="0" dirty="0"/>
              <a:t>Nezačínajte desiatkami pravidiel. Najprv vyberte správny účet. Potom vložte štyri bloky vlastných pokynov a skontrolujte pamäť. Založte aspoň dva oddelené projekty – výučbu a výskum – alebo konkrétnejšie projekty podľa reálnej práce. Nakoniec otestujte jednu typickú úlohu. Opakovanú chybu riešte úpravou profilu alebo projektu; jednorazovú chybu opravte iba v aktuálnom zadaní.</a:t>
            </a:r>
          </a:p>
          <a:p>
            <a:endParaRPr lang="sk-SK" noProof="0" dirty="0"/>
          </a:p>
          <a:p>
            <a:r>
              <a:rPr lang="sk-SK" noProof="0" dirty="0"/>
              <a:t>PRAKTICKÝ PRÍKLAD – PEDAGÓG ALEBO VÝSKUMNÍK</a:t>
            </a:r>
          </a:p>
          <a:p>
            <a:r>
              <a:rPr lang="sk-SK" noProof="0" dirty="0"/>
              <a:t>Test môže byť: priprav osnovu 90-minútového seminára a uveď výsledky vzdelávania, aktivitu, spätnú väzbu a kritérium úspechu. Sledujte, či odpoveď používa správny jazyk a označuje neistotu.</a:t>
            </a:r>
          </a:p>
          <a:p>
            <a:endParaRPr lang="sk-SK" noProof="0" dirty="0"/>
          </a:p>
          <a:p>
            <a:r>
              <a:rPr lang="sk-SK" noProof="0" dirty="0"/>
              <a:t>KONTROLNÁ OTÁZKA</a:t>
            </a:r>
          </a:p>
          <a:p>
            <a:r>
              <a:rPr lang="sk-SK" noProof="0" dirty="0"/>
              <a:t>Kedy má zmysel upraviť globálny pokyn a kedy iba aktuálny </a:t>
            </a:r>
            <a:r>
              <a:rPr lang="sk-SK" noProof="0" dirty="0" err="1"/>
              <a:t>prompt</a:t>
            </a:r>
            <a:r>
              <a:rPr lang="sk-SK" noProof="0" dirty="0"/>
              <a:t>?</a:t>
            </a:r>
          </a:p>
          <a:p>
            <a:endParaRPr lang="sk-SK" noProof="0" dirty="0"/>
          </a:p>
          <a:p>
            <a:r>
              <a:rPr lang="sk-SK" noProof="0" dirty="0"/>
              <a:t>[Zdroje]</a:t>
            </a:r>
          </a:p>
          <a:p>
            <a:r>
              <a:rPr lang="sk-SK" noProof="0" dirty="0"/>
              <a:t>- https://learn.chatgpt.com/docs/reference/settings</a:t>
            </a:r>
          </a:p>
          <a:p>
            <a:r>
              <a:rPr lang="sk-SK" noProof="0" dirty="0"/>
              <a:t>- https://learn.chatgpt.com/docs/personalize</a:t>
            </a:r>
          </a:p>
          <a:p>
            <a:r>
              <a:rPr lang="sk-SK" noProof="0" dirty="0"/>
              <a:t>- https://learn.chatgpt.com/docs/projects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sz="1200"/>
              <a:t>Táto snímka ukazuje všeobecné nastavenia, ktoré sú pre akademického pracovníka vhodné preto, že podporujú čitateľnosť, presnosť a produktívnu prácu v univerzitnom prostredí.</a:t>
            </a:r>
          </a:p>
          <a:p>
            <a:endParaRPr lang="sk-SK" sz="1200"/>
          </a:p>
          <a:p>
            <a:r>
              <a:rPr lang="sk-SK" sz="1200"/>
              <a:t>Vzhľad a kontrast sú nastavené na „systémový“, takže ChatGPT preberá režim operačného systému. Je to praktické pri dlhšej práci s textami, prípravou výučby alebo recenziami, pretože používateľ nemusí ručne prepínať svetlý a tmavý režim a rozhranie zostáva konzistentné s počítačom.</a:t>
            </a:r>
          </a:p>
          <a:p>
            <a:endParaRPr lang="sk-SK" sz="1200"/>
          </a:p>
          <a:p>
            <a:r>
              <a:rPr lang="sk-SK" sz="1200"/>
              <a:t>Farba zvýraznenia je modrá. Modrá je neutrálna, profesionálna a dobre čitateľná farba, preto pôsobí vhodne pri akademickej práci a neruší pri sústredení.</a:t>
            </a:r>
          </a:p>
          <a:p>
            <a:endParaRPr lang="sk-SK" sz="1200"/>
          </a:p>
          <a:p>
            <a:r>
              <a:rPr lang="sk-SK" sz="1200"/>
              <a:t>Jazyk je nastavený na automatické zistenie. To je výhodné pre univerzitného pracovníka, ktorý bežne prepína medzi slovenčinou, češtinou a angličtinou – napríklad pri komunikácii so študentmi, príprave abstraktov alebo práci s odbornou literatúrou.</a:t>
            </a:r>
          </a:p>
          <a:p>
            <a:endParaRPr lang="sk-SK" sz="1200"/>
          </a:p>
          <a:p>
            <a:r>
              <a:rPr lang="sk-SK" sz="1200"/>
              <a:t>Zapnutá vyššia inteligencia znamená, že ChatGPT môže pri náročnejších otázkach automaticky použiť silnejší spôsob spracovania. Pri akademickej práci je to vhodné najmä pri vysvetľovaní komplexných pojmov, tvorbe argumentácie, návrhu výskumnej metodiky alebo analýze textov.</a:t>
            </a:r>
          </a:p>
          <a:p>
            <a:endParaRPr lang="sk-SK" sz="1200"/>
          </a:p>
          <a:p>
            <a:r>
              <a:rPr lang="sk-SK" sz="1200"/>
              <a:t>Povolenie úrovne uvažovania Ultra dáva modelu pri ťažkých úlohách viac priestoru na hlbšie premýšľanie. Je užitočné pri grantových zámeroch, systematických porovnaniach, metodologických rozhodnutiach alebo pri hľadaní slabých miest v texte. Treba však počítať s tým, že limit používania sa môže míňať rýchlejšie.</a:t>
            </a:r>
          </a:p>
          <a:p>
            <a:endParaRPr lang="sk-SK" sz="1200"/>
          </a:p>
          <a:p>
            <a:r>
              <a:rPr lang="sk-SK" sz="1200"/>
              <a:t>Povolené diktovanie je vhodné pri rýchlom zachytení nápadov po prednáške, konzultácii alebo čítaní článkov. Akademik môže hlasom nadiktovať myšlienky, ktoré si ChatGPT následne usporiada do poznámok, osnovy alebo návrhu textu.</a:t>
            </a:r>
          </a:p>
        </p:txBody>
      </p:sp>
      <p:sp>
        <p:nvSpPr>
          <p:cNvPr id="4" name="Zástupný objekt pre číslo snímky 3"/>
          <p:cNvSpPr>
            <a:spLocks noGrp="1"/>
          </p:cNvSpPr>
          <p:nvPr>
            <p:ph type="sldNum" sz="quarter" idx="5"/>
          </p:nvPr>
        </p:nvSpPr>
        <p:spPr/>
        <p:txBody>
          <a:bodyPr/>
          <a:lstStyle/>
          <a:p>
            <a:fld id="{05A8F458-FE6E-4572-A9C5-F9AF90573806}" type="slidenum">
              <a:rPr lang="sk-SK" smtClean="0"/>
              <a:t>20</a:t>
            </a:fld>
            <a:endParaRPr lang="sk-SK"/>
          </a:p>
        </p:txBody>
      </p:sp>
    </p:spTree>
    <p:extLst>
      <p:ext uri="{BB962C8B-B14F-4D97-AF65-F5344CB8AC3E}">
        <p14:creationId xmlns:p14="http://schemas.microsoft.com/office/powerpoint/2010/main" val="170789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Notes Placeholder 1"/>
          <p:cNvSpPr>
            <a:spLocks noGrp="1"/>
          </p:cNvSpPr>
          <p:nvPr>
            <p:ph type="body" idx="1"/>
          </p:nvPr>
        </p:nvSpPr>
        <p:spPr>
          <a:xfrm>
            <a:off x="685800" y="3886200"/>
            <a:ext cx="7772400" cy="2581200"/>
          </a:xfrm>
          <a:prstGeom prst="rect">
            <a:avLst/>
          </a:prstGeom>
        </p:spPr>
        <p:txBody>
          <a:bodyPr/>
          <a:lstStyle/>
          <a:p>
            <a:r>
              <a:rPr lang="sk-SK" sz="1200"/>
              <a:t>Táto snímka vysvetľuje nastavenia prispôsobenia, ktoré upravujú štýl komunikácie ChatGPT. Pre akademického pracovníka sú dôležité preto, že model sa používa nielen na rýchle odpovede, ale aj na odborné texty, spätnú väzbu, prípravu výučby, vedeckú komunikáciu a administratívu.</a:t>
            </a:r>
          </a:p>
          <a:p>
            <a:endParaRPr lang="sk-SK" sz="1200"/>
          </a:p>
          <a:p>
            <a:r>
              <a:rPr lang="sk-SK" sz="1200"/>
              <a:t>Základný štýl a tón je nastavený na „Profesionál“. To je vhodná voľba pre univerzitné prostredie, pretože odpovede majú pôsobiť vecne, kultivovane a formálne. Profesionálny tón sa hodí pri príprave e-mailov študentom, komunikácii s kolegami, písaní grantových textov, anotácií predmetov alebo pripomienok k diplomovým prácam.</a:t>
            </a:r>
          </a:p>
          <a:p>
            <a:endParaRPr lang="sk-SK" sz="1200"/>
          </a:p>
          <a:p>
            <a:r>
              <a:rPr lang="sk-SK" sz="1200"/>
              <a:t>Charakteristiky ako prívetivosť, nadšenec a emotikony sú nastavené skôr umiernene. Akademická komunikácia má byť jasná a podporná, ale nemá pôsobiť prehnane neformálne alebo marketingovo. Menej emotikonov a menej nadšený štýl pomáha udržať dôveryhodný tón pri odborných témach.</a:t>
            </a:r>
          </a:p>
          <a:p>
            <a:endParaRPr lang="sk-SK" sz="1200"/>
          </a:p>
          <a:p>
            <a:r>
              <a:rPr lang="sk-SK" sz="1200"/>
              <a:t>Hlavičky a zoznamy sú ponechané na predvolenú hodnotu. To je rozumné, pretože pri akademickej práci sa často hodia štruktúrované odpovede – napríklad osnovy prednášok, rubriky hodnotenia, postupy výskumu, porovnávacie tabuľky alebo návrhy syláb.</a:t>
            </a:r>
          </a:p>
          <a:p>
            <a:endParaRPr lang="sk-SK" sz="1200"/>
          </a:p>
          <a:p>
            <a:r>
              <a:rPr lang="sk-SK" sz="1200"/>
              <a:t>Rýchle odpovede sú vypnuté. Pre akademika je to vhodné, pretože predpripravené krátke návrhy môžu viesť k povrchným otázkam. Pri výskume a výučbe je lepšie formulovať vlastný presný prompt podľa kontextu.</a:t>
            </a:r>
          </a:p>
          <a:p>
            <a:endParaRPr lang="sk-SK" sz="1200"/>
          </a:p>
          <a:p>
            <a:r>
              <a:rPr lang="sk-SK" sz="1200"/>
              <a:t>Navrhované príkazy sú zapnuté. Tie môžu pomôcť objaviť užitočné pracovné postupy, napríklad sumarizáciu článku, návrh štruktúry seminára, úpravu akademického tónu alebo vytvorenie kontrolného zoznamu pre študentskú prácu.</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Notes Placeholder 1"/>
          <p:cNvSpPr>
            <a:spLocks noGrp="1"/>
          </p:cNvSpPr>
          <p:nvPr>
            <p:ph type="body" idx="1"/>
          </p:nvPr>
        </p:nvSpPr>
        <p:spPr>
          <a:xfrm>
            <a:off x="685800" y="3886200"/>
            <a:ext cx="7772400" cy="2581200"/>
          </a:xfrm>
          <a:prstGeom prst="rect">
            <a:avLst/>
          </a:prstGeom>
        </p:spPr>
        <p:txBody>
          <a:bodyPr/>
          <a:lstStyle/>
          <a:p>
            <a:r>
              <a:rPr lang="sk-SK" sz="1200" dirty="0"/>
              <a:t>Táto snímka ukazuje vlastné pokyny a základné informácie o používateľovi. Pre akademického pracovníka ide o jedno z najdôležitejších nastavení, pretože výrazne ovplyvňuje kvalitu a relevantnosť odpovedí.</a:t>
            </a:r>
          </a:p>
          <a:p>
            <a:endParaRPr lang="sk-SK" sz="1200" dirty="0"/>
          </a:p>
          <a:p>
            <a:r>
              <a:rPr lang="sk-SK" sz="1200" dirty="0"/>
              <a:t>Vo vlastných pokynoch je uvedené, aby </a:t>
            </a:r>
            <a:r>
              <a:rPr lang="sk-SK" sz="1200" dirty="0" err="1"/>
              <a:t>ChatGPT</a:t>
            </a:r>
            <a:r>
              <a:rPr lang="sk-SK" sz="1200" dirty="0"/>
              <a:t> odpovedal po slovensky prirodzeným, kultivovaným a vecným tónom. To je vhodné pri univerzitnej práci, kde sa očakáva odborná, ale stále zrozumiteľná komunikácia. Výstupy tak môžu byť použiteľné pri príprave podkladov pre študentov, e-mailov, syláb, anotácií, prezentácií alebo vysvetlení odborných pojmov.</a:t>
            </a:r>
          </a:p>
          <a:p>
            <a:endParaRPr lang="sk-SK" sz="1200" dirty="0"/>
          </a:p>
          <a:p>
            <a:r>
              <a:rPr lang="sk-SK" sz="1200" dirty="0"/>
              <a:t>Pokyn „uprednostni presnosť pred rýchlosťou“ je mimoriadne dôležitý. Akademická práca stojí na dôveryhodnosti, správnej interpretácii a opatrnosti pri tvrdeniach. Lepšia je pomalšia, premyslenejšia odpoveď než rýchly text, ktorý znie presvedčivo, ale nie je dostatočne overený.</a:t>
            </a:r>
          </a:p>
          <a:p>
            <a:endParaRPr lang="sk-SK" sz="1200" dirty="0"/>
          </a:p>
          <a:p>
            <a:r>
              <a:rPr lang="sk-SK" sz="1200" dirty="0"/>
              <a:t>Pokyn vychádzať pri faktických tvrdeniach z vedecky overených a dôveryhodných zdrojov pomáha model nasmerovať k akademickému štandardu. </a:t>
            </a:r>
            <a:r>
              <a:rPr lang="sk-SK" sz="1200" dirty="0" err="1"/>
              <a:t>ChatGPT</a:t>
            </a:r>
            <a:r>
              <a:rPr lang="sk-SK" sz="1200" dirty="0"/>
              <a:t> síce nenahrádza odbornú databázu ani recenzovaný zdroj, ale takéto nastavenie znižuje riziko povrchných alebo neoverených odpovedí.</a:t>
            </a:r>
          </a:p>
          <a:p>
            <a:endParaRPr lang="sk-SK" sz="1200" dirty="0"/>
          </a:p>
          <a:p>
            <a:r>
              <a:rPr lang="sk-SK" sz="1200" dirty="0"/>
              <a:t>Informácie o tebe – prezývka „Miro“ a povolanie „vysokoškolský pedagóg“ – pomáhajú prispôsobiť odpovede pracovnej realite používateľa. Model môže prirodzenejšie navrhovať príklady z výučby, výskumu, hodnotenia študentov, akademického písania alebo využívania IKT vo vzdelávaní.</a:t>
            </a:r>
          </a:p>
          <a:p>
            <a:endParaRPr lang="sk-SK" sz="1200" dirty="0"/>
          </a:p>
          <a:p>
            <a:r>
              <a:rPr lang="sk-SK" sz="1200" dirty="0"/>
              <a:t>Položka „zvieratko“ je skôr osobná a nemá zásadný vplyv na odborné výstupy. Môže však spríjemniť neformálnu interakciu a vytvoriť prirodzenejší pracovný profil bez toho, aby zasahovala do akademickej presnosti.</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Notes Placeholder 1"/>
          <p:cNvSpPr>
            <a:spLocks noGrp="1"/>
          </p:cNvSpPr>
          <p:nvPr>
            <p:ph type="body" idx="1"/>
          </p:nvPr>
        </p:nvSpPr>
        <p:spPr>
          <a:xfrm>
            <a:off x="685800" y="3886200"/>
            <a:ext cx="7772400" cy="2581200"/>
          </a:xfrm>
          <a:prstGeom prst="rect">
            <a:avLst/>
          </a:prstGeom>
        </p:spPr>
        <p:txBody>
          <a:bodyPr/>
          <a:lstStyle/>
          <a:p>
            <a:r>
              <a:rPr lang="sk-SK" sz="1200" dirty="0"/>
              <a:t>Táto snímka nadväzuje na informácie o používateľovi a vysvetľuje najmä nastavenie pamäte. Pre akademického pracovníka je pamäť užitočná vtedy, keď </a:t>
            </a:r>
            <a:r>
              <a:rPr lang="sk-SK" sz="1200" dirty="0" err="1"/>
              <a:t>ChatGPT</a:t>
            </a:r>
            <a:r>
              <a:rPr lang="sk-SK" sz="1200" dirty="0"/>
              <a:t> používa opakovane na podobné typy úloh – napríklad prípravu prednášok, tvorbu študijných materiálov, konzultácie k záverečným prácam, návrhy výskumných otázok alebo úpravu odborných textov.</a:t>
            </a:r>
          </a:p>
          <a:p>
            <a:endParaRPr lang="sk-SK" sz="1200" dirty="0"/>
          </a:p>
          <a:p>
            <a:r>
              <a:rPr lang="sk-SK" sz="1200" dirty="0"/>
              <a:t>V časti „Viac o tebe“ je uvedené, že používateľ je vedecký pracovník v oblasti vzdelávania, sústreďuje sa na výskum, vzdelávanie a využitie IKT technológií vo vzdelávaní a pracuje na univerzite. Toto je veľmi vhodný kontext, pretože model potom lepšie chápe, že odpovede majú byť orientované na pedagogiku, didaktiku, výskumnú metodológiu, akademické publikovanie a digitálne technológie vo vzdelávaní.</a:t>
            </a:r>
          </a:p>
          <a:p>
            <a:endParaRPr lang="sk-SK" sz="1200" dirty="0"/>
          </a:p>
          <a:p>
            <a:r>
              <a:rPr lang="sk-SK" sz="1200" dirty="0"/>
              <a:t>Zapnutá pamäť umožňuje </a:t>
            </a:r>
            <a:r>
              <a:rPr lang="sk-SK" sz="1200" dirty="0" err="1"/>
              <a:t>ChatGPT</a:t>
            </a:r>
            <a:r>
              <a:rPr lang="sk-SK" sz="1200" dirty="0"/>
              <a:t> prispôsobovať odpovede na základe informácií, ktoré si o používateľovi zapamätá. V praxi to znamená, že pri ďalších konverzáciách môže lepšie dodržať preferovaný tón, jazyk, pracovnú oblasť a typické úlohy. Akademik tak nemusí zakaždým odznova vysvetľovať, že potrebuje kultivovaný slovenský štýl, dôraz na presnosť a univerzitný kontext.</a:t>
            </a:r>
          </a:p>
          <a:p>
            <a:endParaRPr lang="sk-SK" sz="1200" dirty="0"/>
          </a:p>
          <a:p>
            <a:r>
              <a:rPr lang="sk-SK" sz="1200" dirty="0"/>
              <a:t>Súhrn pamäte umožňuje skontrolovať, čo si </a:t>
            </a:r>
            <a:r>
              <a:rPr lang="sk-SK" sz="1200" dirty="0" err="1"/>
              <a:t>ChatGPT</a:t>
            </a:r>
            <a:r>
              <a:rPr lang="sk-SK" sz="1200" dirty="0"/>
              <a:t> zapamätal. To je dôležité z hľadiska kontroly a transparentnosti. Univerzitný pracovník môže pamäť upraviť alebo odstrániť, ak by obsahovala nepresnú, zastaranú alebo citlivú informáciu.</a:t>
            </a:r>
          </a:p>
          <a:p>
            <a:endParaRPr lang="sk-SK" sz="1200" dirty="0"/>
          </a:p>
          <a:p>
            <a:r>
              <a:rPr lang="sk-SK" sz="1200" dirty="0"/>
              <a:t>História referenčných záznamov je užitočná vtedy, keď </a:t>
            </a:r>
            <a:r>
              <a:rPr lang="sk-SK" sz="1200" dirty="0" err="1"/>
              <a:t>ChatGPT</a:t>
            </a:r>
            <a:r>
              <a:rPr lang="sk-SK" sz="1200" dirty="0"/>
              <a:t> pracuje s predchádzajúcimi prepismi, nahrávkami alebo poznámkami. Môže pomôcť nadviazať na staršie konzultácie či pracovné podklady. Pri akademickej práci je však potrebné dávať pozor, aby sa do pamäte alebo histórie nedostali osobné údaje študentov, nepublikované výskumné dáta alebo dôverné materiály.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Notes Placeholder 1"/>
          <p:cNvSpPr>
            <a:spLocks noGrp="1"/>
          </p:cNvSpPr>
          <p:nvPr>
            <p:ph type="body" idx="1"/>
          </p:nvPr>
        </p:nvSpPr>
        <p:spPr>
          <a:xfrm>
            <a:off x="685800" y="3886200"/>
            <a:ext cx="7772400" cy="2581200"/>
          </a:xfrm>
          <a:prstGeom prst="rect">
            <a:avLst/>
          </a:prstGeom>
        </p:spPr>
        <p:txBody>
          <a:bodyPr/>
          <a:lstStyle/>
          <a:p>
            <a:r>
              <a:rPr lang="sk-SK" sz="1200"/>
              <a:t>Táto snímka zobrazuje ďalšie nastavenia v časti prispôsobenia a pokročilé funkcie. Pre akademického pracovníka sú vhodné preto, že rozširujú ChatGPT z jednoduchého textového asistenta na nástroj pre výskum, prípravu materiálov, prácu s dokumentmi a multimodálnu komunikáciu.</a:t>
            </a:r>
          </a:p>
          <a:p>
            <a:endParaRPr lang="sk-SK" sz="1200"/>
          </a:p>
          <a:p>
            <a:r>
              <a:rPr lang="sk-SK" sz="1200"/>
              <a:t>História referenčných záznamov je zapnutá. V akademickej praxi to môže byť užitočné pri práci s prepismi konzultácií, poznámkami z porád, nahrávkami seminárov alebo hlasovými vstupmi. ChatGPT môže pri odpovediach nadviazať na predchádzajúci kontext. Dôležité je však používať túto funkciu opatrne a nevkladať citlivé údaje študentov, interné hodnotenia alebo nepublikované výskumné dáta.</a:t>
            </a:r>
          </a:p>
          <a:p>
            <a:endParaRPr lang="sk-SK" sz="1200"/>
          </a:p>
          <a:p>
            <a:r>
              <a:rPr lang="sk-SK" sz="1200"/>
              <a:t>Prehľadávanie webu je zapnuté. Pre univerzitného pracovníka je to veľmi dôležité, pretože akademické prostredie sa rýchlo mení – pribúdajú nové články, metodiky, výzvy, pravidlá časopisov, konferenčné termíny či legislatívne zmeny. Webové vyhľadávanie pomáha získať aktuálnejší kontext, no výsledky treba stále kriticky overovať a porovnávať s odbornými zdrojmi.</a:t>
            </a:r>
          </a:p>
          <a:p>
            <a:endParaRPr lang="sk-SK" sz="1200"/>
          </a:p>
          <a:p>
            <a:r>
              <a:rPr lang="sk-SK" sz="1200"/>
              <a:t>Plátno je zapnuté. Táto funkcia je vhodná na postupné písanie a úpravu dlhších textov, napríklad študijných opôr, odborných článkov, syláb, projektových zámerov alebo štruktúrovaných spätných väzieb. Akademik môže pracovať iteratívne: najprv vytvoriť osnovu, potom dopĺňať argumentáciu a následne zlepšovať jazyk.</a:t>
            </a:r>
          </a:p>
          <a:p>
            <a:endParaRPr lang="sk-SK" sz="1200"/>
          </a:p>
          <a:p>
            <a:r>
              <a:rPr lang="sk-SK" sz="1200"/>
              <a:t>ChatGPT Voice je zapnutý. Hlasový režim môže pomôcť pri nácviku prednášky, ústnej prezentácie, konzultácie so študentom alebo pri rýchlom premýšľaní nad štruktúrou výskumného problému.</a:t>
            </a:r>
          </a:p>
          <a:p>
            <a:endParaRPr lang="sk-SK" sz="1200"/>
          </a:p>
          <a:p>
            <a:r>
              <a:rPr lang="sk-SK" sz="1200"/>
              <a:t>Vyhľadávanie v knižnici a hľadanie prípojky umožňujú pracovať s uloženými súbormi a pripojenými zdrojmi. To je praktické pri analýze PDF dokumentov, syláb, poznámok, tabuliek, pracovných súborov alebo materiálov k výskumnému projektu.</a:t>
            </a:r>
          </a:p>
          <a:p>
            <a:endParaRPr lang="sk-SK" sz="1200"/>
          </a:p>
          <a:p>
            <a:r>
              <a:rPr lang="sk-SK" sz="1200"/>
              <a:t>Hľadanie prípojky je na snímke zapnuté a znamená, že ChatGPT môže automaticky prehľadávať pripojené zdroje a získavať z nich odpovede. Pre akademického pracovníka je to vhodné napríklad vtedy, keď má pripojené univerzitné úložisko, knižnicu dokumentov, pracovné poznámky, projektové materiály alebo interné znalostné zdroje. Namiesto manuálneho hľadania v rôznych priečinkoch môže používateľ položiť otázku a ChatGPT vyhľadá relevantný podklad v dostupných pripojeniach. Funkcia je užitočná pri príprave prednášok, tvorbe študijných materiálov, porovnávaní starších syláb, vyhľadávaní podkladov ku grantom alebo rýchlom dohľadaní informácií v projektovej dokumentácii. Zároveň je potrebné dbať na informačnú bezpečnosť: pripájať iba dôveryhodné zdroje, kontrolovať prístupové práva a nepoužívať túto funkciu na citlivé osobné údaje študentov alebo nepublikované výskumné dáta bez jasného súhlasu a pravidiel inštitúcie.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Notes Placeholder 1"/>
          <p:cNvSpPr>
            <a:spLocks noGrp="1"/>
          </p:cNvSpPr>
          <p:nvPr>
            <p:ph type="body" idx="1"/>
          </p:nvPr>
        </p:nvSpPr>
        <p:spPr>
          <a:xfrm>
            <a:off x="685800" y="3886200"/>
            <a:ext cx="7772400" cy="2581200"/>
          </a:xfrm>
          <a:prstGeom prst="rect">
            <a:avLst/>
          </a:prstGeom>
        </p:spPr>
        <p:txBody>
          <a:bodyPr/>
          <a:lstStyle/>
          <a:p>
            <a:r>
              <a:rPr lang="sk-SK" sz="1200" dirty="0"/>
              <a:t>Táto snímka zobrazuje ovládacie prvky údajov. Pre akademického pracovníka je táto časť obzvlášť dôležitá, pretože univerzitná práca často zahŕňa citlivé alebo aspoň dôverné informácie – napríklad údaje študentov, pracovné verzie článkov, grantové zámery, interné dokumenty k projektom alebo nepublikované výskumné zistenia.</a:t>
            </a:r>
          </a:p>
          <a:p>
            <a:endParaRPr lang="sk-SK" sz="1200" dirty="0"/>
          </a:p>
          <a:p>
            <a:r>
              <a:rPr lang="sk-SK" sz="1200" dirty="0"/>
              <a:t>Nastavenie „Zlepšovanie modelu pre všetkých“ je vypnuté. To je vhodná a opatrná voľba, pretože konverzácie a vložené materiály sa nemajú používať na všeobecné zlepšovanie modelu. Pre akademika to znamená vyššiu mieru kontroly nad tým, ako sa pracuje s obsahom, ktorý môže byť pracovný, dôverný alebo ešte nepublikovaný.</a:t>
            </a:r>
          </a:p>
          <a:p>
            <a:endParaRPr lang="sk-SK" sz="1200" dirty="0"/>
          </a:p>
          <a:p>
            <a:r>
              <a:rPr lang="sk-SK" sz="1200" dirty="0"/>
              <a:t>Prístup k sieti v režime </a:t>
            </a:r>
            <a:r>
              <a:rPr lang="sk-SK" sz="1200" dirty="0" err="1"/>
              <a:t>Work</a:t>
            </a:r>
            <a:r>
              <a:rPr lang="sk-SK" sz="1200" dirty="0"/>
              <a:t> je zapnutý. V pracovnom alebo inštitucionálnom prostredí to môže umožniť využívať povolené zdroje, nástroje alebo pripojenia v rámci pracovného režimu. Pre univerzitného pracovníka je to praktické pri práci s dokumentmi, internými znalosťami alebo súbormi, pokiaľ sú tieto prístupy nastavené v súlade s pravidlami organizácie.</a:t>
            </a:r>
          </a:p>
          <a:p>
            <a:endParaRPr lang="sk-SK" sz="1200" dirty="0"/>
          </a:p>
          <a:p>
            <a:r>
              <a:rPr lang="sk-SK" sz="1200" dirty="0"/>
              <a:t>Možnosť resetovať </a:t>
            </a:r>
            <a:r>
              <a:rPr lang="sk-SK" sz="1200" dirty="0" err="1"/>
              <a:t>ChatGPT</a:t>
            </a:r>
            <a:r>
              <a:rPr lang="sk-SK" sz="1200" dirty="0"/>
              <a:t> </a:t>
            </a:r>
            <a:r>
              <a:rPr lang="sk-SK" sz="1200" dirty="0" err="1"/>
              <a:t>Work</a:t>
            </a:r>
            <a:r>
              <a:rPr lang="sk-SK" sz="1200" dirty="0"/>
              <a:t> je dôležitá ako bezpečnostný a administratívny nástroj. Ak by sa pracovné prostredie dostalo do nežiaduceho stavu alebo by bolo potrebné začať nanovo, používateľ má k dispozícii jasný reset.</a:t>
            </a:r>
          </a:p>
          <a:p>
            <a:endParaRPr lang="sk-SK" sz="1200" dirty="0"/>
          </a:p>
          <a:p>
            <a:r>
              <a:rPr lang="sk-SK" sz="1200" dirty="0"/>
              <a:t>Správa zdieľaných odkazov je vhodná pri spolupráci s kolegami alebo študentmi. Akademik môže kontrolovať, ktoré konverzácie boli zdieľané, a zabrániť tomu, aby zostali verejne dostupné odkazy na nevhodný alebo zastaraný obsah.</a:t>
            </a:r>
          </a:p>
          <a:p>
            <a:endParaRPr lang="sk-SK" sz="1200" dirty="0"/>
          </a:p>
          <a:p>
            <a:r>
              <a:rPr lang="sk-SK" sz="1200" dirty="0"/>
              <a:t>Archivované </a:t>
            </a:r>
            <a:r>
              <a:rPr lang="sk-SK" sz="1200" dirty="0" err="1"/>
              <a:t>čety</a:t>
            </a:r>
            <a:r>
              <a:rPr lang="sk-SK" sz="1200" dirty="0"/>
              <a:t>, archivácia všetkých </a:t>
            </a:r>
            <a:r>
              <a:rPr lang="sk-SK" sz="1200" dirty="0" err="1"/>
              <a:t>četov</a:t>
            </a:r>
            <a:r>
              <a:rPr lang="sk-SK" sz="1200" dirty="0"/>
              <a:t> a odstránenie všetkých </a:t>
            </a:r>
            <a:r>
              <a:rPr lang="sk-SK" sz="1200" dirty="0" err="1"/>
              <a:t>četov</a:t>
            </a:r>
            <a:r>
              <a:rPr lang="sk-SK" sz="1200" dirty="0"/>
              <a:t> podporujú dátovú hygienu. V akademickej praxi je vhodné pravidelne triediť pracovné konverzácie, archivovať tie užitočné a odstraňovať tie, ktoré obsahujú citlivé, dočasné alebo nepotrebné informácie.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Notes Placeholder 1"/>
          <p:cNvSpPr>
            <a:spLocks noGrp="1"/>
          </p:cNvSpPr>
          <p:nvPr>
            <p:ph type="body" idx="1"/>
          </p:nvPr>
        </p:nvSpPr>
        <p:spPr>
          <a:xfrm>
            <a:off x="685800" y="3886200"/>
            <a:ext cx="7772400" cy="2581200"/>
          </a:xfrm>
          <a:prstGeom prst="rect">
            <a:avLst/>
          </a:prstGeom>
        </p:spPr>
        <p:txBody>
          <a:bodyPr/>
          <a:lstStyle/>
          <a:p>
            <a:r>
              <a:rPr lang="sk-SK" sz="1200" dirty="0"/>
              <a:t>Táto snímka ukazuje nastavenia cloudového prehliadača. Pre akademického pracovníka je vhodné najmä to, že predvolené povolenie je nastavené na „Vždy sa opýtať“. Ide o opatrné nastavenie, ktoré podporuje kontrolu nad tým, kedy </a:t>
            </a:r>
            <a:r>
              <a:rPr lang="sk-SK" sz="1200" dirty="0" err="1"/>
              <a:t>ChatGPT</a:t>
            </a:r>
            <a:r>
              <a:rPr lang="sk-SK" sz="1200" dirty="0"/>
              <a:t> otvára webové stránky alebo využíva prehliadanie mimo samotného chatu.</a:t>
            </a:r>
          </a:p>
          <a:p>
            <a:endParaRPr lang="sk-SK" sz="1200" dirty="0"/>
          </a:p>
          <a:p>
            <a:r>
              <a:rPr lang="sk-SK" sz="1200" dirty="0"/>
              <a:t>Predvolené povolenia určujú, či sa má </a:t>
            </a:r>
            <a:r>
              <a:rPr lang="sk-SK" sz="1200" dirty="0" err="1"/>
              <a:t>ChatGPT</a:t>
            </a:r>
            <a:r>
              <a:rPr lang="sk-SK" sz="1200" dirty="0"/>
              <a:t> pred otvorením webu pýtať na schválenie. Voľba „Vždy sa opýtať“ je v univerzitnom prostredí rozumná, pretože akademik často pracuje s citlivým kontextom: interné dokumenty, materiály študentov, nepublikované návrhy článkov, prihlasovanie do databáz alebo zdroje dostupné cez inštitucionálny účet. Manuálne potvrdenie pomáha zabrániť nechcenému prístupu alebo automatickému otvoreniu stránky.</a:t>
            </a:r>
          </a:p>
          <a:p>
            <a:endParaRPr lang="sk-SK" sz="1200" dirty="0"/>
          </a:p>
          <a:p>
            <a:r>
              <a:rPr lang="sk-SK" sz="1200" dirty="0"/>
              <a:t>Povolenia webov umožňujú pridávať výnimky alebo konkrétne weby, pri ktorých môže byť správanie vopred určené. To je praktické vtedy, keď akademik pravidelne používa dôveryhodné zdroje, napríklad univerzitné systémy, databázy, časopisy, konferenčné stránky alebo repozitáre. Zároveň je dôležité povolenia udeľovať len stránkam, ktorým používateľ rozumie a dôveruje.</a:t>
            </a:r>
          </a:p>
          <a:p>
            <a:endParaRPr lang="sk-SK" sz="1200" dirty="0"/>
          </a:p>
          <a:p>
            <a:r>
              <a:rPr lang="sk-SK" sz="1200" dirty="0"/>
              <a:t>Údaje prehliadača a súbory </a:t>
            </a:r>
            <a:r>
              <a:rPr lang="sk-SK" sz="1200" dirty="0" err="1"/>
              <a:t>cookie</a:t>
            </a:r>
            <a:r>
              <a:rPr lang="sk-SK" sz="1200" dirty="0"/>
              <a:t> sú samostatne </a:t>
            </a:r>
            <a:r>
              <a:rPr lang="sk-SK" sz="1200" dirty="0" err="1"/>
              <a:t>spravovateľné</a:t>
            </a:r>
            <a:r>
              <a:rPr lang="sk-SK" sz="1200" dirty="0"/>
              <a:t>. Možnosť vymazať súbory </a:t>
            </a:r>
            <a:r>
              <a:rPr lang="sk-SK" sz="1200" dirty="0" err="1"/>
              <a:t>cookie</a:t>
            </a:r>
            <a:r>
              <a:rPr lang="sk-SK" sz="1200" dirty="0"/>
              <a:t> je dôležitá pre súkromie a bezpečnosť, najmä ak sa používa prihlasovanie do knižničných zdrojov, akademických databáz alebo služieb s osobným účtom.</a:t>
            </a:r>
          </a:p>
          <a:p>
            <a:endParaRPr lang="sk-SK" sz="1200" dirty="0"/>
          </a:p>
          <a:p>
            <a:r>
              <a:rPr lang="sk-SK" sz="1200" dirty="0"/>
              <a:t>Pre akademického pracovníka je toto nastavenie vhodné ako rovnováha medzi funkčnosťou a kontrolou. </a:t>
            </a:r>
            <a:r>
              <a:rPr lang="sk-SK" sz="1200" dirty="0" err="1"/>
              <a:t>ChatGPT</a:t>
            </a:r>
            <a:r>
              <a:rPr lang="sk-SK" sz="1200" dirty="0"/>
              <a:t> môže pomôcť s aktuálnymi zdrojmi, webovým vyhľadávaním a online dokumentmi, ale používateľ si ponecháva rozhodovanie o prístupe. Pri práci na univerzite je takýto opatrný režim vhodnejší než úplne automatické povoľovanie všetkých webových akcií.</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Jeden projekt má mať jeden jasný účel, vlastné pravidlá a kontrolované zdroje.</a:t>
            </a:r>
          </a:p>
          <a:p>
            <a:endParaRPr lang="sk-SK" noProof="0" dirty="0"/>
          </a:p>
          <a:p>
            <a:r>
              <a:rPr lang="sk-SK" noProof="0" dirty="0"/>
              <a:t>PODROBNÉ VYSVETLENIE</a:t>
            </a:r>
          </a:p>
          <a:p>
            <a:r>
              <a:rPr lang="sk-SK" noProof="0" dirty="0"/>
              <a:t>Projekt pomáha držať súvisiace chaty, súbory a inštrukcie spolu. Je vhodný pre predmet, výskumný zámer, sériu porád alebo podujatie. Projektové pokyny majú byť konkrétnejšie než globálne. Pridávajte iba aktuálne a oprávnené zdroje; staré verzie označte alebo odstráňte. Pri zdieľanom projekte venujte pozornosť tomu, kto má prístup a aká pamäť projektu sa používa.</a:t>
            </a:r>
          </a:p>
          <a:p>
            <a:endParaRPr lang="sk-SK" noProof="0" dirty="0"/>
          </a:p>
          <a:p>
            <a:r>
              <a:rPr lang="sk-SK" noProof="0" dirty="0"/>
              <a:t>PRAKTICKÝ PRÍKLAD – PEDAGÓG ALEBO VÝSKUMNÍK</a:t>
            </a:r>
          </a:p>
          <a:p>
            <a:r>
              <a:rPr lang="sk-SK" noProof="0" dirty="0"/>
              <a:t>Projekt Didaktika techniky 2026/27 môže obsahovať informačný list, harmonogram, rubriky a vzorové materiály. Grant KEGA má byť oddelený projekt s vlastnými podmienkami a zdrojmi.</a:t>
            </a:r>
          </a:p>
          <a:p>
            <a:endParaRPr lang="sk-SK" noProof="0" dirty="0"/>
          </a:p>
          <a:p>
            <a:r>
              <a:rPr lang="sk-SK" noProof="0" dirty="0"/>
              <a:t>PRAKTICKÝ PRÍKLAD – ADMINISTRATÍVA</a:t>
            </a:r>
          </a:p>
          <a:p>
            <a:r>
              <a:rPr lang="sk-SK" noProof="0" dirty="0"/>
              <a:t>Projekt Zápisnice vedenia môže obsahovať šablónu, pravidlá pomenovania úloh a zoznam pravidelných bodov. Projekt STO 2027 môže obsahovať kapacitu, harmonogram a komunikačné vzory.</a:t>
            </a:r>
          </a:p>
          <a:p>
            <a:endParaRPr lang="sk-SK" noProof="0" dirty="0"/>
          </a:p>
          <a:p>
            <a:r>
              <a:rPr lang="sk-SK" noProof="0" dirty="0"/>
              <a:t>SAMOSTATNÉ ZOPAKOVANIE</a:t>
            </a:r>
          </a:p>
          <a:p>
            <a:r>
              <a:rPr lang="sk-SK" noProof="0" dirty="0"/>
              <a:t>Navrhnite tri názvy projektov, ktoré jednoznačne vyjadrujú účel a obdobie. Ku každému napíšte, ktoré súbory doň patria a ktoré už nie.</a:t>
            </a:r>
          </a:p>
          <a:p>
            <a:endParaRPr lang="sk-SK" noProof="0" dirty="0"/>
          </a:p>
          <a:p>
            <a:r>
              <a:rPr lang="sk-SK" noProof="0" dirty="0"/>
              <a:t>KONTROLNÁ OTÁZKA</a:t>
            </a:r>
          </a:p>
          <a:p>
            <a:r>
              <a:rPr lang="sk-SK" noProof="0" dirty="0"/>
              <a:t>Aké riziko vznikne, keď spojíte viac predmetov alebo nesúvisiacich agend do jedného projektu?</a:t>
            </a:r>
          </a:p>
          <a:p>
            <a:endParaRPr lang="sk-SK" noProof="0" dirty="0"/>
          </a:p>
          <a:p>
            <a:r>
              <a:rPr lang="sk-SK" noProof="0" dirty="0"/>
              <a:t>[Zdroje]</a:t>
            </a:r>
          </a:p>
          <a:p>
            <a:r>
              <a:rPr lang="sk-SK" noProof="0" dirty="0"/>
              <a:t>- https://learn.chatgpt.com/docs/projects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2" name="Notes Placeholder 1"/>
          <p:cNvSpPr>
            <a:spLocks noGrp="1"/>
          </p:cNvSpPr>
          <p:nvPr>
            <p:ph type="body" idx="1"/>
          </p:nvPr>
        </p:nvSpPr>
        <p:spPr>
          <a:xfrm>
            <a:off x="685800" y="3886200"/>
            <a:ext cx="7772400" cy="2581200"/>
          </a:xfrm>
          <a:prstGeom prst="rect">
            <a:avLst/>
          </a:prstGeom>
        </p:spPr>
        <p:txBody>
          <a:bodyPr/>
          <a:lstStyle/>
          <a:p>
            <a:r>
              <a:rPr lang="sk-SK" sz="1200"/>
              <a:t>ČO ZOBRAZUJE SNÍMKA</a:t>
            </a:r>
          </a:p>
          <a:p>
            <a:r>
              <a:rPr lang="sk-SK" sz="1200" dirty="0"/>
              <a:t>Snímka ukazuje nastavenie samostatného projektu v </a:t>
            </a:r>
            <a:r>
              <a:rPr lang="sk-SK" sz="1200" dirty="0" err="1"/>
              <a:t>ChatGPT</a:t>
            </a:r>
            <a:r>
              <a:rPr lang="sk-SK" sz="1200" dirty="0"/>
              <a:t>. Projekt vytvára pracovný priestor, v ktorom sa na jednom mieste združujú súvisiace konverzácie, súbory a osobitné pokyny. Pre akademického pracovníka je to vhodné najmä pri opakovaných a </a:t>
            </a:r>
            <a:r>
              <a:rPr lang="sk-SK" sz="1200" dirty="0" err="1"/>
              <a:t>dlhodobejších</a:t>
            </a:r>
            <a:r>
              <a:rPr lang="sk-SK" sz="1200" dirty="0"/>
              <a:t> úlohách, napríklad pri príprave testov, výučbových materiálov, vedeckého článku, grantového projektu alebo výskumnej správy.</a:t>
            </a:r>
          </a:p>
          <a:p>
            <a:endParaRPr lang="sk-SK" sz="1200" dirty="0"/>
          </a:p>
          <a:p>
            <a:r>
              <a:rPr lang="sk-SK" sz="1200" dirty="0"/>
              <a:t>NÁZOV PROJEKTU – „TEST“</a:t>
            </a:r>
          </a:p>
          <a:p>
            <a:r>
              <a:rPr lang="sk-SK" sz="1200" dirty="0"/>
              <a:t>Názov určuje, na aký účel sa projekt používa. V tomto prípade je projekt zameraný na tvorbu, úpravu, kontrolu a vyhodnocovanie testov. Jasný názov pomáha oddeliť túto činnosť od ostatných akademických úloh a uľahčuje vyhľadanie projektu medzi inými pracovnými priestormi.</a:t>
            </a:r>
          </a:p>
          <a:p>
            <a:endParaRPr lang="sk-SK" sz="1200" dirty="0"/>
          </a:p>
          <a:p>
            <a:r>
              <a:rPr lang="sk-SK" sz="1200" dirty="0"/>
              <a:t>Pre reálne používanie je vhodné zvoliť ešte konkrétnejší názov, napríklad „Testy – IKT – akademický rok 2026/2027“ alebo „Didaktické testy – Pedagogická fakulta“. Konkrétny názov znižuje riziko, že používateľ vloží materiál do nesprávneho projektu, a pomáha pri archivácii viacerých predmetov alebo výskumných aktivít.</a:t>
            </a:r>
          </a:p>
          <a:p>
            <a:endParaRPr lang="sk-SK" sz="1200" dirty="0"/>
          </a:p>
          <a:p>
            <a:r>
              <a:rPr lang="sk-SK" sz="1200" dirty="0"/>
              <a:t>IKONA PROJEKTU</a:t>
            </a:r>
          </a:p>
          <a:p>
            <a:r>
              <a:rPr lang="sk-SK" sz="1200" dirty="0"/>
              <a:t>Ikona pri názve slúži na vizuálne rozlíšenie projektu. Nemá vplyv na kvalitu odpovedí, ale zlepšuje orientáciu, keď akademický pracovník používa viac projektov. Jednu ikonu možno používať pre výučbu, inú pre výskum, publikačnú činnosť alebo administratívu.</a:t>
            </a:r>
          </a:p>
          <a:p>
            <a:endParaRPr lang="sk-SK" sz="1200" dirty="0"/>
          </a:p>
          <a:p>
            <a:r>
              <a:rPr lang="sk-SK" sz="1200" dirty="0"/>
              <a:t>POKYNY PROJEKTU</a:t>
            </a:r>
          </a:p>
          <a:p>
            <a:r>
              <a:rPr lang="sk-SK" sz="1200" dirty="0"/>
              <a:t>Projektové pokyny určujú, ako má </a:t>
            </a:r>
            <a:r>
              <a:rPr lang="sk-SK" sz="1200" dirty="0" err="1"/>
              <a:t>ChatGPT</a:t>
            </a:r>
            <a:r>
              <a:rPr lang="sk-SK" sz="1200" dirty="0"/>
              <a:t> v tomto konkrétnom projekte pracovať. Platí to pre všetky konverzácie v projekte, takže používateľ nemusí pri každej novej otázke opakovať rovnaké požiadavky. Projektové pokyny majú prednosť pred všeobecnými vlastnými pokynmi používateľa, a preto môžu byť presne prispôsobené jednej akademickej úlohe.</a:t>
            </a:r>
          </a:p>
          <a:p>
            <a:endParaRPr lang="sk-SK" sz="1200" dirty="0"/>
          </a:p>
          <a:p>
            <a:r>
              <a:rPr lang="sk-SK" sz="1200" dirty="0"/>
              <a:t>ÚLOHA PROJEKTU</a:t>
            </a:r>
          </a:p>
          <a:p>
            <a:r>
              <a:rPr lang="sk-SK" sz="1200" dirty="0"/>
              <a:t>V pokynoch je uvedené, že projekt slúži na tvorbu, úpravu, kontrolu a vyhodnocovanie testov pre vysokoškolských študentov Pedagogickej fakulty z predmetu Informačné a komunikačné technológie. Takto formulovaná úloha je vhodná, pretože jednoznačne vymedzuje:</a:t>
            </a:r>
          </a:p>
          <a:p>
            <a:r>
              <a:rPr lang="sk-SK" sz="1200" dirty="0"/>
              <a:t>– cieľovú skupinu – vysokoškolskí študenti,</a:t>
            </a:r>
          </a:p>
          <a:p>
            <a:r>
              <a:rPr lang="sk-SK" sz="1200" dirty="0"/>
              <a:t>– inštitucionálny kontext – Pedagogická fakulta,</a:t>
            </a:r>
          </a:p>
          <a:p>
            <a:r>
              <a:rPr lang="sk-SK" sz="1200" dirty="0"/>
              <a:t>– predmet – Informačné a komunikačné technológie,</a:t>
            </a:r>
          </a:p>
          <a:p>
            <a:r>
              <a:rPr lang="sk-SK" sz="1200" dirty="0"/>
              <a:t>– typ činnosti – príprava a kontrola testových úloh.</a:t>
            </a:r>
          </a:p>
          <a:p>
            <a:endParaRPr lang="sk-SK" sz="1200" dirty="0"/>
          </a:p>
          <a:p>
            <a:r>
              <a:rPr lang="sk-SK" sz="1200" dirty="0"/>
              <a:t>Vďaka tomu </a:t>
            </a:r>
            <a:r>
              <a:rPr lang="sk-SK" sz="1200" dirty="0" err="1"/>
              <a:t>ChatGPT</a:t>
            </a:r>
            <a:r>
              <a:rPr lang="sk-SK" sz="1200" dirty="0"/>
              <a:t> nemusí hádať, či má vytvoriť test pre žiakov základnej školy, odborníkov z praxe alebo univerzitných študentov. Výstupy môžu byť primeranejšie úrovni predmetu a pedagogickému kontextu.</a:t>
            </a:r>
          </a:p>
          <a:p>
            <a:endParaRPr lang="sk-SK" sz="1200" dirty="0"/>
          </a:p>
          <a:p>
            <a:r>
              <a:rPr lang="sk-SK" sz="1200" dirty="0"/>
              <a:t>ROLA MODELU</a:t>
            </a:r>
          </a:p>
          <a:p>
            <a:r>
              <a:rPr lang="sk-SK" sz="1200" dirty="0"/>
              <a:t>Pokyn „Konaj ako vysokoškolský pedagóg, odborník na IKT, didaktiku informatiky a tvorbu pedagogických testov“ spája odbornú a pedagogickú perspektívu. Model nemá iba poznať tému, ale má premýšľať aj nad tým, ako ju overovať didakticky správnym spôsobom.</a:t>
            </a:r>
          </a:p>
          <a:p>
            <a:endParaRPr lang="sk-SK" sz="1200" dirty="0"/>
          </a:p>
          <a:p>
            <a:r>
              <a:rPr lang="sk-SK" sz="1200" dirty="0"/>
              <a:t>Toto nastavenie je vhodné, pretože pri tvorbe testu nestačí vytvoriť odborne správnu otázku. Otázka musí byť jednoznačná, primerane náročná, zrozumiteľná pre cieľovú skupinu a musí skutočne merať plánovaný výsledok vzdelávania. Rola pomáha model nasmerovať k tvorbe </a:t>
            </a:r>
            <a:r>
              <a:rPr lang="sk-SK" sz="1200" dirty="0" err="1"/>
              <a:t>distraktorov</a:t>
            </a:r>
            <a:r>
              <a:rPr lang="sk-SK" sz="1200" dirty="0"/>
              <a:t>, hodnotiacich kritérií, bodovania a spätnej väzby.</a:t>
            </a:r>
          </a:p>
          <a:p>
            <a:endParaRPr lang="sk-SK" sz="1200" dirty="0"/>
          </a:p>
          <a:p>
            <a:r>
              <a:rPr lang="sk-SK" sz="1200" dirty="0"/>
              <a:t>CIEĽ PROJEKTU</a:t>
            </a:r>
          </a:p>
          <a:p>
            <a:r>
              <a:rPr lang="sk-SK" sz="1200" dirty="0"/>
              <a:t>Pokyny zdôrazňujú tvorbu odborne správnych, jednoznačných, primerane náročných a didakticky kvalitných úloh. Dôležité je aj to, že otázky nemajú overovať iba zapamätanie faktov, ale predovšetkým porozumenie, aplikáciu poznatkov a riešenie praktických situácií.</a:t>
            </a:r>
          </a:p>
          <a:p>
            <a:endParaRPr lang="sk-SK" sz="1200" dirty="0"/>
          </a:p>
          <a:p>
            <a:r>
              <a:rPr lang="sk-SK" sz="1200" dirty="0"/>
              <a:t>Pre univerzitného pedagóga je takéto nastavenie vhodné, pretože podporuje vyššie úrovne učenia. </a:t>
            </a:r>
            <a:r>
              <a:rPr lang="sk-SK" sz="1200" dirty="0" err="1"/>
              <a:t>ChatGPT</a:t>
            </a:r>
            <a:r>
              <a:rPr lang="sk-SK" sz="1200" dirty="0"/>
              <a:t> môže napríklad namiesto otázky na jednoduchú definíciu pripraviť modelovú situáciu, v ktorej študent vyberie vhodný digitálny nástroj, odhalí bezpečnostné riziko, vyhodnotí informačný zdroj alebo navrhne riešenie pedagogického problému.</a:t>
            </a:r>
          </a:p>
          <a:p>
            <a:endParaRPr lang="sk-SK" sz="1200" dirty="0"/>
          </a:p>
          <a:p>
            <a:r>
              <a:rPr lang="sk-SK" sz="1200" dirty="0"/>
              <a:t>Výslovné uvedenie kritérií zároveň zjednocuje kvalitu otázok v celom projekte. Model môže pri kontrole upozorniť na nejednoznačnú formuláciu, viac správnych odpovedí, príliš jednoduchý </a:t>
            </a:r>
            <a:r>
              <a:rPr lang="sk-SK" sz="1200" dirty="0" err="1"/>
              <a:t>distraktor</a:t>
            </a:r>
            <a:r>
              <a:rPr lang="sk-SK" sz="1200" dirty="0"/>
              <a:t>, neprimeranú náročnosť alebo nesúlad otázky s výsledkom vzdelávania.</a:t>
            </a:r>
          </a:p>
          <a:p>
            <a:endParaRPr lang="sk-SK" sz="1200" dirty="0"/>
          </a:p>
          <a:p>
            <a:r>
              <a:rPr lang="sk-SK" sz="1200" dirty="0"/>
              <a:t>PAMÄŤ – „PREDVOLENÁ PAMÄŤ“</a:t>
            </a:r>
          </a:p>
          <a:p>
            <a:r>
              <a:rPr lang="sk-SK" sz="1200" dirty="0"/>
              <a:t>Na snímke je zvolená predvolená pamäť. Podľa zobrazeného vysvetlenia môže projekt využívať pamäť z konverzácií mimo projektu a informácie z projektu sa môžu uplatniť aj inde. Pre akademického pracovníka je to pohodlné, ak má v pamäti uložené všeobecné preferencie, napríklad používanie slovenčiny, profesionálny tón, požadovanú štruktúru výstupu alebo oblasť odborného zamerania.</a:t>
            </a:r>
          </a:p>
          <a:p>
            <a:endParaRPr lang="sk-SK" sz="1200" dirty="0"/>
          </a:p>
          <a:p>
            <a:r>
              <a:rPr lang="sk-SK" sz="1200" dirty="0"/>
              <a:t>Výhodou je kontinuita: </a:t>
            </a:r>
            <a:r>
              <a:rPr lang="sk-SK" sz="1200" dirty="0" err="1"/>
              <a:t>ChatGPT</a:t>
            </a:r>
            <a:r>
              <a:rPr lang="sk-SK" sz="1200" dirty="0"/>
              <a:t> môže lepšie dodržiavať zaužívaný štýl a používateľ nemusí opakovane vysvetľovať svoje všeobecné požiadavky. Nevýhodou je slabšie oddelenie kontextu. Pri viacerých predmetoch, výskumných projektoch alebo rôznych cieľových skupinách môže byť potrebné skontrolovať, či model nepreniesol nevhodný kontext z inej práce.</a:t>
            </a:r>
          </a:p>
          <a:p>
            <a:endParaRPr lang="sk-SK" sz="1200" dirty="0"/>
          </a:p>
          <a:p>
            <a:r>
              <a:rPr lang="sk-SK" sz="1200" dirty="0"/>
              <a:t>PAMÄŤ LEN PRE PROJEKT</a:t>
            </a:r>
          </a:p>
          <a:p>
            <a:r>
              <a:rPr lang="sk-SK" sz="1200" dirty="0"/>
              <a:t>Táto možnosť vytvára oddelenejší pracovný priestor. </a:t>
            </a:r>
            <a:r>
              <a:rPr lang="sk-SK" sz="1200" dirty="0" err="1"/>
              <a:t>ChatGPT</a:t>
            </a:r>
            <a:r>
              <a:rPr lang="sk-SK" sz="1200" dirty="0"/>
              <a:t> môže používať konverzácie a materiály v rámci daného projektu, ale nemá čerpať z konverzácií mimo neho. Takéto nastavenie je vhodné pri dlhodobých, citlivých alebo jasne ohraničených akademických úlohách, pretože znižuje miešanie kontextu medzi predmetmi a projektmi.</a:t>
            </a:r>
          </a:p>
          <a:p>
            <a:endParaRPr lang="sk-SK" sz="1200" dirty="0"/>
          </a:p>
          <a:p>
            <a:r>
              <a:rPr lang="sk-SK" sz="1200" dirty="0"/>
              <a:t>Na snímke je možnosť „Pamäť len pre projekt“ neaktívna a rozhranie uvádza, že sa nepodporuje pri projektoch, ktoré obsahujú </a:t>
            </a:r>
            <a:r>
              <a:rPr lang="sk-SK" sz="1200" dirty="0" err="1"/>
              <a:t>čety</a:t>
            </a:r>
            <a:r>
              <a:rPr lang="sk-SK" sz="1200" dirty="0"/>
              <a:t> v režime </a:t>
            </a:r>
            <a:r>
              <a:rPr lang="sk-SK" sz="1200" dirty="0" err="1"/>
              <a:t>Work</a:t>
            </a:r>
            <a:r>
              <a:rPr lang="sk-SK" sz="1200" dirty="0"/>
              <a:t>. Znamená to, že pri aktuálnej štruktúre projektu nemožno túto izolovanejšiu pamäť zapnúť. Ak by bola potrebná striktnejšia hranica kontextu, bolo by vhodné založiť nový samostatný projekt s príslušným typom pamäte a presunúť doň iba potrebné, necitlivé materiály.</a:t>
            </a:r>
          </a:p>
          <a:p>
            <a:endParaRPr lang="sk-SK" sz="1200" dirty="0"/>
          </a:p>
          <a:p>
            <a:r>
              <a:rPr lang="sk-SK" sz="1200" dirty="0"/>
              <a:t>PREČO JE PAMÄŤ DÔLEŽITÁ PRI TVORBE TESTOV</a:t>
            </a:r>
          </a:p>
          <a:p>
            <a:r>
              <a:rPr lang="sk-SK" sz="1200" dirty="0"/>
              <a:t>V rámci projektu môže </a:t>
            </a:r>
            <a:r>
              <a:rPr lang="sk-SK" sz="1200" dirty="0" err="1"/>
              <a:t>ChatGPT</a:t>
            </a:r>
            <a:r>
              <a:rPr lang="sk-SK" sz="1200" dirty="0"/>
              <a:t> nadväzovať na predchádzajúce diskusie, napríklad na dohodnutú taxonómiu cieľov, formát otázok, úroveň náročnosti, spôsob bodovania alebo terminológiu predmetu. To podporuje konzistentnosť testov počas semestra. Pamäť však nenahrádza odbornú kontrolu pedagóga a nemala by sa používať ako jediné miesto na uchovávanie schválených otázok alebo výsledkov študentov.</a:t>
            </a:r>
          </a:p>
          <a:p>
            <a:endParaRPr lang="sk-SK" sz="1200" dirty="0"/>
          </a:p>
          <a:p>
            <a:r>
              <a:rPr lang="sk-SK" sz="1200" dirty="0"/>
              <a:t>ODSTRÁNIŤ PROJEKT</a:t>
            </a:r>
          </a:p>
          <a:p>
            <a:r>
              <a:rPr lang="sk-SK" sz="1200" dirty="0"/>
              <a:t>Tlačidlo „Odstrániť projekt“ slúži na vymazanie celého pracovného priestoru. Ide o nevratný alebo potenciálne rizikový krok, preto by sa mal použiť až po kontrole, že potrebné otázky, hodnotiace kľúče a metodické materiály sú bezpečne archivované v schválenom univerzitnom úložisku.</a:t>
            </a:r>
          </a:p>
          <a:p>
            <a:endParaRPr lang="sk-SK" sz="1200" dirty="0"/>
          </a:p>
          <a:p>
            <a:r>
              <a:rPr lang="sk-SK" sz="1200" dirty="0"/>
              <a:t>ODPORÚČANIA PRE AKADEMICKÚ PRAX</a:t>
            </a:r>
          </a:p>
          <a:p>
            <a:r>
              <a:rPr lang="sk-SK" sz="1200" dirty="0"/>
              <a:t>Do projektu nevkladajte osobné údaje študentov, známky, identifikátory, citlivé výskumné dáta ani neverejné materiály bez overenia pravidiel univerzity a pracovného priestoru. Vygenerované otázky vždy odborne a didakticky skontrolujte. Overte správnosť odpovedí, jednoznačnosť zadania, primeranosť náročnosti, súlad s výsledkami vzdelávania a možné skreslenie.</a:t>
            </a:r>
          </a:p>
          <a:p>
            <a:endParaRPr lang="sk-SK" sz="1200" dirty="0"/>
          </a:p>
          <a:p>
            <a:r>
              <a:rPr lang="sk-SK" sz="1200" dirty="0"/>
              <a:t>Celkovo je zobrazené nastavenie vhodné preto, že spája stabilný kontext, jasne definovanú odbornú rolu a konkrétne kritériá kvality. </a:t>
            </a:r>
            <a:r>
              <a:rPr lang="sk-SK" sz="1200" dirty="0" err="1"/>
              <a:t>ChatGPT</a:t>
            </a:r>
            <a:r>
              <a:rPr lang="sk-SK" sz="1200" dirty="0"/>
              <a:t> sa tak používa ako konzistentný pomocník pri návrhu a revízii testov, pričom konečné akademické a hodnotiace rozhodnutie zostáva na pedagógovi.</a:t>
            </a:r>
          </a:p>
          <a:p>
            <a:endParaRPr lang="sk-SK" sz="1200" dirty="0"/>
          </a:p>
          <a:p>
            <a:r>
              <a:rPr lang="sk-SK" sz="1200" dirty="0"/>
              <a:t>Zdroj k funkcii projektov a projektovej pamäte: </a:t>
            </a:r>
            <a:r>
              <a:rPr lang="sk-SK" sz="1200" dirty="0" err="1"/>
              <a:t>OpenAI</a:t>
            </a:r>
            <a:r>
              <a:rPr lang="sk-SK" sz="1200" dirty="0"/>
              <a:t> </a:t>
            </a:r>
            <a:r>
              <a:rPr lang="sk-SK" sz="1200" dirty="0" err="1"/>
              <a:t>Help</a:t>
            </a:r>
            <a:r>
              <a:rPr lang="sk-SK" sz="1200" dirty="0"/>
              <a:t> Center – </a:t>
            </a:r>
            <a:r>
              <a:rPr lang="sk-SK" sz="1200" dirty="0" err="1"/>
              <a:t>Projects</a:t>
            </a:r>
            <a:r>
              <a:rPr lang="sk-SK" sz="1200" dirty="0"/>
              <a:t> in </a:t>
            </a:r>
            <a:r>
              <a:rPr lang="sk-SK" sz="1200" dirty="0" err="1"/>
              <a:t>ChatGPT</a:t>
            </a:r>
            <a:r>
              <a:rPr lang="sk-SK" sz="1200" dirty="0"/>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Pre každý predmet vytvorte samostatný projekt s cieľmi, harmonogramom, hodnotením a vzorovými materiálmi.</a:t>
            </a:r>
          </a:p>
          <a:p>
            <a:endParaRPr lang="sk-SK" noProof="0" dirty="0"/>
          </a:p>
          <a:p>
            <a:r>
              <a:rPr lang="sk-SK" noProof="0" dirty="0"/>
              <a:t>PODROBNÉ VYSVETLENIE</a:t>
            </a:r>
          </a:p>
          <a:p>
            <a:r>
              <a:rPr lang="sk-SK" noProof="0" dirty="0"/>
              <a:t>Projekt výučby umožní, aby návrhy vychádzali z rovnakého informačného listu a terminológie. Do projektu vložte iba aktuálne a oprávnené materiály. Projektový pokyn má žiadať prepojenie s výsledkami vzdelávania, časovanie, pomôcky, spätnú väzbu a kritériá úspechu. AI nesmie dopĺňať fakty mimo zdrojov bez označenia.</a:t>
            </a:r>
          </a:p>
          <a:p>
            <a:endParaRPr lang="sk-SK" noProof="0" dirty="0"/>
          </a:p>
          <a:p>
            <a:r>
              <a:rPr lang="sk-SK" noProof="0" dirty="0"/>
              <a:t>PRAKTICKÝ PRÍKLAD – PEDAGÓG ALEBO VÝSKUMNÍK</a:t>
            </a:r>
          </a:p>
          <a:p>
            <a:r>
              <a:rPr lang="sk-SK" noProof="0" dirty="0"/>
              <a:t>Projekt Didaktika techniky 2026/27 môže obsahovať informačný list, tematický plán, hodnotiacu rubriku a dve ukážkové prípravy. Pri zadaní 90-minútového seminára potom model použije tieto podklady.</a:t>
            </a:r>
          </a:p>
          <a:p>
            <a:endParaRPr lang="sk-SK" noProof="0" dirty="0"/>
          </a:p>
          <a:p>
            <a:r>
              <a:rPr lang="sk-SK" noProof="0" dirty="0"/>
              <a:t>SAMOSTATNÉ ZOPAKOVANIE</a:t>
            </a:r>
          </a:p>
          <a:p>
            <a:r>
              <a:rPr lang="sk-SK" noProof="0" dirty="0"/>
              <a:t>Vytvorte jeden projekt pre konkrétny predmet. Pridajte najviac tri aktuálne dokumenty a vložte projektový pokyn zo snímky. Otestujte návrh jednej aktivity a porovnajte ho s výsledkami vzdelávania.</a:t>
            </a:r>
          </a:p>
          <a:p>
            <a:endParaRPr lang="sk-SK" noProof="0" dirty="0"/>
          </a:p>
          <a:p>
            <a:r>
              <a:rPr lang="sk-SK" noProof="0" dirty="0"/>
              <a:t>KONTROLNÁ OTÁZKA</a:t>
            </a:r>
          </a:p>
          <a:p>
            <a:r>
              <a:rPr lang="sk-SK" noProof="0" dirty="0"/>
              <a:t>Ktoré súbory by ste do projektu predmetu nevložili, hoci súvisia s vašou prácou všeobecne?</a:t>
            </a:r>
          </a:p>
          <a:p>
            <a:endParaRPr lang="sk-SK" noProof="0" dirty="0"/>
          </a:p>
          <a:p>
            <a:r>
              <a:rPr lang="sk-SK" noProof="0" dirty="0"/>
              <a:t>[</a:t>
            </a:r>
            <a:r>
              <a:rPr lang="sk-SK" dirty="0"/>
              <a:t>Zdroje</a:t>
            </a:r>
            <a:r>
              <a:rPr lang="sk-SK" noProof="0" dirty="0"/>
              <a:t>]</a:t>
            </a:r>
          </a:p>
          <a:p>
            <a:r>
              <a:rPr lang="sk-SK" noProof="0" dirty="0"/>
              <a:t>- https://learn.chatgpt.com/docs/projects</a:t>
            </a:r>
          </a:p>
          <a:p>
            <a:r>
              <a:rPr lang="sk-SK" noProof="0" dirty="0"/>
              <a:t>- https://learn.chatgpt.com/docs/prompting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Výskumný projekt potrebuje prísne pravidlá pre zdroje, verzie, metodiku, údaje a citácie.</a:t>
            </a:r>
          </a:p>
          <a:p>
            <a:endParaRPr lang="sk-SK" noProof="0" dirty="0"/>
          </a:p>
          <a:p>
            <a:r>
              <a:rPr lang="sk-SK" noProof="0" dirty="0"/>
              <a:t>PODROBNÉ VYSVETLENIE</a:t>
            </a:r>
          </a:p>
          <a:p>
            <a:r>
              <a:rPr lang="sk-SK" noProof="0" dirty="0"/>
              <a:t>Výskumný text má vyššie nároky na </a:t>
            </a:r>
            <a:r>
              <a:rPr lang="sk-SK" noProof="0" dirty="0" err="1"/>
              <a:t>dohľadateľnosť</a:t>
            </a:r>
            <a:r>
              <a:rPr lang="sk-SK" noProof="0" dirty="0"/>
              <a:t>. Oddeľte jednotlivé články, granty, analýzy a posudky, aby sa nemiešali verzie a publikačné pravidlá. Žiadajte rozlíšenie medzi textom zo zdroja, parafrázou a syntézou. Chýbajúce údaje sa nesmú dopĺňať odhadom. Osobné alebo citlivé výskumné dáta možno spracovať iba podľa etického súhlasu, právneho základu a pravidiel pracoviska.</a:t>
            </a:r>
          </a:p>
          <a:p>
            <a:endParaRPr lang="sk-SK" noProof="0" dirty="0"/>
          </a:p>
          <a:p>
            <a:r>
              <a:rPr lang="sk-SK" noProof="0" dirty="0"/>
              <a:t>PRAKTICKÝ PRÍKLAD – PEDAGÓG ALEBO VÝSKUMNÍK</a:t>
            </a:r>
          </a:p>
          <a:p>
            <a:r>
              <a:rPr lang="sk-SK" noProof="0" dirty="0"/>
              <a:t>Grant KEGA 2027 má vlastný projekt s výzvou, rozpočtovými pravidlami a pracovnými verziami. Samostatný článok má iný projekt s pokynmi časopisu a uzavretou </a:t>
            </a:r>
            <a:r>
              <a:rPr lang="sk-SK" noProof="0" dirty="0" err="1"/>
              <a:t>sadou</a:t>
            </a:r>
            <a:r>
              <a:rPr lang="sk-SK" noProof="0" dirty="0"/>
              <a:t> zdrojov.</a:t>
            </a:r>
          </a:p>
          <a:p>
            <a:endParaRPr lang="sk-SK" noProof="0" dirty="0"/>
          </a:p>
          <a:p>
            <a:r>
              <a:rPr lang="sk-SK" noProof="0" dirty="0"/>
              <a:t>SAMOSTATNÉ ZOPAKOVANIE</a:t>
            </a:r>
          </a:p>
          <a:p>
            <a:r>
              <a:rPr lang="sk-SK" noProof="0" dirty="0"/>
              <a:t>Vyberte jeden výskumný výstup a spíšte päť pravidiel, ktoré model nesmie porušiť. Pridajte pravidlo označovať každú zmenu metodiky, výsledkov alebo citácií.</a:t>
            </a:r>
          </a:p>
          <a:p>
            <a:endParaRPr lang="sk-SK" noProof="0" dirty="0"/>
          </a:p>
          <a:p>
            <a:r>
              <a:rPr lang="sk-SK" noProof="0" dirty="0"/>
              <a:t>KONTROLNÁ OTÁZKA</a:t>
            </a:r>
          </a:p>
          <a:p>
            <a:r>
              <a:rPr lang="sk-SK" noProof="0" dirty="0"/>
              <a:t>Prečo nie je vhodné viesť grantový návrh a vedecký článok v jednom projekte?</a:t>
            </a:r>
          </a:p>
          <a:p>
            <a:endParaRPr lang="sk-SK" noProof="0" dirty="0"/>
          </a:p>
          <a:p>
            <a:r>
              <a:rPr lang="sk-SK" noProof="0" dirty="0"/>
              <a:t>[</a:t>
            </a:r>
            <a:r>
              <a:rPr lang="sk-SK" dirty="0"/>
              <a:t>Zdroje</a:t>
            </a:r>
            <a:r>
              <a:rPr lang="sk-SK" noProof="0" dirty="0"/>
              <a:t>]</a:t>
            </a:r>
          </a:p>
          <a:p>
            <a:r>
              <a:rPr lang="sk-SK" noProof="0" dirty="0"/>
              <a:t>- https://learn.chatgpt.com/docs/projects</a:t>
            </a:r>
          </a:p>
          <a:p>
            <a:r>
              <a:rPr lang="sk-SK" noProof="0" dirty="0"/>
              <a:t>- https://learn.chatgpt.com/docs/prompting</a:t>
            </a:r>
          </a:p>
          <a:p>
            <a:r>
              <a:rPr lang="sk-SK" noProof="0" dirty="0"/>
              <a:t>- https://learn.chatgpt.com/docs/use-chatgpt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Čítanie a príprava návrhu majú nižší dopad než zápis, odoslanie, zdieľanie alebo vymazanie.</a:t>
            </a:r>
          </a:p>
          <a:p>
            <a:endParaRPr lang="sk-SK" noProof="0" dirty="0"/>
          </a:p>
          <a:p>
            <a:r>
              <a:rPr lang="sk-SK" noProof="0" dirty="0"/>
              <a:t>PODROBNÉ VYSVETLENIE</a:t>
            </a:r>
          </a:p>
          <a:p>
            <a:r>
              <a:rPr lang="sk-SK" noProof="0" dirty="0"/>
              <a:t>Prepojené aplikácie môžu podľa konfigurácie iba čítať údaje alebo vykonávať zmeny v externých systémoch. Oprávnenia aplikácie určujú, k čomu má prístup; nastavenie schvaľovania určuje, kedy sa vás </a:t>
            </a:r>
            <a:r>
              <a:rPr lang="sk-SK" noProof="0" dirty="0" err="1"/>
              <a:t>ChatGPT</a:t>
            </a:r>
            <a:r>
              <a:rPr lang="sk-SK" noProof="0" dirty="0"/>
              <a:t> opýta. Pri významných úkonoch skontrolujte cieľ, príjemcu, rozsah zmeny a možnosť nápravy. Predvolené pravidlo pre univerzitnú prácu má byť: čítaj schválené zdroje, priprav návrh, ale externú zmenu urob až po výslovnom potvrdení.</a:t>
            </a:r>
          </a:p>
          <a:p>
            <a:endParaRPr lang="sk-SK" noProof="0" dirty="0"/>
          </a:p>
          <a:p>
            <a:r>
              <a:rPr lang="sk-SK" noProof="0" dirty="0"/>
              <a:t>PRAKTICKÝ PRÍKLAD – PEDAGÓG ALEBO VÝSKUMNÍK</a:t>
            </a:r>
          </a:p>
          <a:p>
            <a:r>
              <a:rPr lang="sk-SK" noProof="0" dirty="0"/>
              <a:t>Je rozdiel medzi vyhľadaním článku v schválenom úložisku a jeho zdieľaním mimo pracovnej skupiny. Druhý krok potrebuje kontrolu oprávnení a príjemcu.</a:t>
            </a:r>
          </a:p>
          <a:p>
            <a:endParaRPr lang="sk-SK" noProof="0" dirty="0"/>
          </a:p>
          <a:p>
            <a:r>
              <a:rPr lang="sk-SK" noProof="0" dirty="0"/>
              <a:t>PRAKTICKÝ PRÍKLAD – ADMINISTRATÍVA</a:t>
            </a:r>
          </a:p>
          <a:p>
            <a:r>
              <a:rPr lang="sk-SK" noProof="0" dirty="0"/>
              <a:t>Vytvoriť návrh e-mailu nie je to isté ako ho odoslať. Pred odoslaním treba overiť adresáta, prílohy, dátum a konečné znenie.</a:t>
            </a:r>
          </a:p>
          <a:p>
            <a:endParaRPr lang="sk-SK" noProof="0" dirty="0"/>
          </a:p>
          <a:p>
            <a:r>
              <a:rPr lang="sk-SK" noProof="0" dirty="0"/>
              <a:t>SAMOSTATNÉ ZOPAKOVANIE</a:t>
            </a:r>
          </a:p>
          <a:p>
            <a:r>
              <a:rPr lang="sk-SK" noProof="0" dirty="0"/>
              <a:t>Pri každej používanej aplikácii si zapíšte, či ju potrebujete na čítanie, tvorbu návrhu alebo aj zápis. Pre zápis a zdieľanie určte povinný kontrolný bod.</a:t>
            </a:r>
          </a:p>
          <a:p>
            <a:endParaRPr lang="sk-SK" noProof="0" dirty="0"/>
          </a:p>
          <a:p>
            <a:r>
              <a:rPr lang="sk-SK" noProof="0" dirty="0"/>
              <a:t>KONTROLNÁ OTÁZKA</a:t>
            </a:r>
          </a:p>
          <a:p>
            <a:r>
              <a:rPr lang="sk-SK" noProof="0" dirty="0"/>
              <a:t>Ktoré dva údaje musíte vždy skontrolovať pred externým odoslaním alebo zdieľaním?</a:t>
            </a:r>
          </a:p>
          <a:p>
            <a:endParaRPr lang="sk-SK" noProof="0" dirty="0"/>
          </a:p>
          <a:p>
            <a:r>
              <a:rPr lang="sk-SK" noProof="0" dirty="0"/>
              <a:t>[Zdroje]</a:t>
            </a:r>
          </a:p>
          <a:p>
            <a:r>
              <a:rPr lang="sk-SK" noProof="0" dirty="0"/>
              <a:t>- https://learn.chatgpt.com/docs/enterprise/apps-and-connectors</a:t>
            </a:r>
          </a:p>
          <a:p>
            <a:r>
              <a:rPr lang="sk-SK" noProof="0" dirty="0"/>
              <a:t>- https://learn.chatgpt.com/docs/enterprise/work-admin-faq</a:t>
            </a:r>
          </a:p>
          <a:p>
            <a:r>
              <a:rPr lang="sk-SK" noProof="0" dirty="0"/>
              <a:t>- https://learn.chatgpt.com/docs/enterprise/chatgpt-work-overview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Administratívny profil má zrýchliť prípravu podkladov a zároveň udržať presnosť, súkromie a schvaľovanie.</a:t>
            </a:r>
          </a:p>
          <a:p>
            <a:endParaRPr lang="sk-SK" noProof="0" dirty="0"/>
          </a:p>
          <a:p>
            <a:r>
              <a:rPr lang="sk-SK" noProof="0" dirty="0"/>
              <a:t>PODROBNÉ VYSVETLENIE</a:t>
            </a:r>
          </a:p>
          <a:p>
            <a:r>
              <a:rPr lang="sk-SK" noProof="0" dirty="0"/>
              <a:t>Nasledujúca časť sa venuje korešpondencii, zápisniciam, tabuľkám, podujatiam a koordinácii. Administratívne výstupy často obsahujú mená, dátumy, sumy, termíny alebo príjemcov, preto sú aj malé chyby prakticky závažné. Základné pravidlo znie: </a:t>
            </a:r>
            <a:r>
              <a:rPr lang="sk-SK" noProof="0" dirty="0" err="1"/>
              <a:t>ChatGPT</a:t>
            </a:r>
            <a:r>
              <a:rPr lang="sk-SK" noProof="0" dirty="0"/>
              <a:t> pripraví návrh, zodpovedný pracovník overí údaje a rozhodne o odoslaní alebo zmene.</a:t>
            </a:r>
          </a:p>
          <a:p>
            <a:endParaRPr lang="sk-SK" noProof="0" dirty="0"/>
          </a:p>
          <a:p>
            <a:r>
              <a:rPr lang="sk-SK" noProof="0" dirty="0"/>
              <a:t>PRAKTICKÝ PRÍKLAD – ADMINISTRATÍVA</a:t>
            </a:r>
          </a:p>
          <a:p>
            <a:r>
              <a:rPr lang="sk-SK" noProof="0" dirty="0"/>
              <a:t>Pri pozvánke na školenie môže model pripraviť text a zoznam kontrolných položiek. Pracovník overí miestnosť, dátum, kapacitu, adresátov a až potom správu odošle.</a:t>
            </a:r>
          </a:p>
          <a:p>
            <a:endParaRPr lang="sk-SK" noProof="0" dirty="0"/>
          </a:p>
          <a:p>
            <a:r>
              <a:rPr lang="sk-SK" noProof="0" dirty="0"/>
              <a:t>SAMOSTATNÉ ZOPAKOVANIE</a:t>
            </a:r>
          </a:p>
          <a:p>
            <a:r>
              <a:rPr lang="sk-SK" noProof="0" dirty="0"/>
              <a:t>Napíšte tri najčastejšie administratívne úlohy a pri každej označte: vstupné údaje, požadovaný formát, schvaľovateľa a riziko externého úkonu.</a:t>
            </a:r>
          </a:p>
          <a:p>
            <a:endParaRPr lang="sk-SK" noProof="0" dirty="0"/>
          </a:p>
          <a:p>
            <a:r>
              <a:rPr lang="sk-SK" noProof="0" dirty="0"/>
              <a:t>KONTROLNÁ OTÁZKA</a:t>
            </a:r>
          </a:p>
          <a:p>
            <a:r>
              <a:rPr lang="sk-SK" noProof="0" dirty="0"/>
              <a:t>Ktoré údaje v administratívnom dokumente majú najvyššie riziko praktickej chyby?</a:t>
            </a:r>
          </a:p>
          <a:p>
            <a:endParaRPr lang="sk-SK" noProof="0" dirty="0"/>
          </a:p>
          <a:p>
            <a:r>
              <a:rPr lang="sk-SK" noProof="0" dirty="0"/>
              <a:t>[Zdroje]</a:t>
            </a:r>
          </a:p>
          <a:p>
            <a:r>
              <a:rPr lang="sk-SK" noProof="0" dirty="0"/>
              <a:t>- https://learn.chatgpt.com/docs/personalize</a:t>
            </a:r>
          </a:p>
          <a:p>
            <a:r>
              <a:rPr lang="sk-SK" noProof="0" dirty="0"/>
              <a:t>- https://learn.chatgpt.com/docs/projects</a:t>
            </a:r>
          </a:p>
          <a:p>
            <a:r>
              <a:rPr lang="sk-SK" noProof="0" dirty="0"/>
              <a:t>- https://learn.chatgpt.com/docs/enterprise/work-admin-faq</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Administratívny profil definuje pracovnú jednotku, komunikačný štandard, formát výstupu a schvaľovacie hranice.</a:t>
            </a:r>
          </a:p>
          <a:p>
            <a:endParaRPr lang="sk-SK" noProof="0" dirty="0"/>
          </a:p>
          <a:p>
            <a:r>
              <a:rPr lang="sk-SK" noProof="0" dirty="0"/>
              <a:t>PODROBNÉ VYSVETLENIE</a:t>
            </a:r>
          </a:p>
          <a:p>
            <a:r>
              <a:rPr lang="sk-SK" noProof="0" dirty="0"/>
              <a:t>Pracovná jednotka pomáha určiť typ agendy a kompetencie. Komunikačný štandard stanoví formálnosť, oslovenia, podpis a jazykové verzie. Výstupný formát bráni tomu, aby model odovzdal neorganizovaný text. Schvaľovacie hranice určujú, čo je iba návrh a čo sa môže vykonať v externom systéme. Pri spravovanom pracovnom priestore môžu byť funkcie a oprávnenia obmedzené administrátorom.</a:t>
            </a:r>
          </a:p>
          <a:p>
            <a:endParaRPr lang="sk-SK" noProof="0" dirty="0"/>
          </a:p>
          <a:p>
            <a:r>
              <a:rPr lang="sk-SK" noProof="0" dirty="0"/>
              <a:t>PRAKTICKÝ PRÍKLAD – ADMINISTRATÍVA</a:t>
            </a:r>
          </a:p>
          <a:p>
            <a:r>
              <a:rPr lang="sk-SK" noProof="0" dirty="0"/>
              <a:t>Sekretariát katedry môže používať iný podpis a oslovenie než študijné oddelenie. Projektová agenda potrebuje navyše číslo projektu, termíny a schvaľovateľa.</a:t>
            </a:r>
          </a:p>
          <a:p>
            <a:endParaRPr lang="sk-SK" noProof="0" dirty="0"/>
          </a:p>
          <a:p>
            <a:r>
              <a:rPr lang="sk-SK" noProof="0" dirty="0"/>
              <a:t>SAMOSTATNÉ ZOPAKOVANIE</a:t>
            </a:r>
          </a:p>
          <a:p>
            <a:r>
              <a:rPr lang="sk-SK" noProof="0" dirty="0"/>
              <a:t>Doplňte štyri polia zo snímky pre svoju pracovnú pozíciu. Pri schvaľovacej hranici napíšte aspoň jednu činnosť, ktorú </a:t>
            </a:r>
            <a:r>
              <a:rPr lang="sk-SK" noProof="0" dirty="0" err="1"/>
              <a:t>ChatGPT</a:t>
            </a:r>
            <a:r>
              <a:rPr lang="sk-SK" noProof="0" dirty="0"/>
              <a:t> nikdy nesmie vykonať bez potvrdenia.</a:t>
            </a:r>
          </a:p>
          <a:p>
            <a:endParaRPr lang="sk-SK" noProof="0" dirty="0"/>
          </a:p>
          <a:p>
            <a:r>
              <a:rPr lang="sk-SK" noProof="0" dirty="0"/>
              <a:t>KONTROLNÁ OTÁZKA</a:t>
            </a:r>
          </a:p>
          <a:p>
            <a:r>
              <a:rPr lang="sk-SK" noProof="0" dirty="0"/>
              <a:t>Kto nesie zodpovednosť za správnosť a schválenie konečného administratívneho výstupu?</a:t>
            </a:r>
          </a:p>
          <a:p>
            <a:endParaRPr lang="sk-SK" noProof="0" dirty="0"/>
          </a:p>
          <a:p>
            <a:r>
              <a:rPr lang="sk-SK" noProof="0" dirty="0"/>
              <a:t>[Zdroje]</a:t>
            </a:r>
          </a:p>
          <a:p>
            <a:r>
              <a:rPr lang="sk-SK" noProof="0" dirty="0"/>
              <a:t>- https://learn.chatgpt.com/docs/prompting</a:t>
            </a:r>
          </a:p>
          <a:p>
            <a:r>
              <a:rPr lang="sk-SK" noProof="0" dirty="0"/>
              <a:t>- https://learn.chatgpt.com/docs/enterprise/work-admin-faq</a:t>
            </a:r>
          </a:p>
          <a:p>
            <a:r>
              <a:rPr lang="sk-SK" noProof="0" dirty="0"/>
              <a:t>- https://learn.chatgpt.com/docs/use-chatgpt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Prvé dva bloky administratívnych pokynov určujú rolu, formálnosť a štruktúru e-mailov či oznámení.</a:t>
            </a:r>
          </a:p>
          <a:p>
            <a:endParaRPr lang="sk-SK" noProof="0" dirty="0"/>
          </a:p>
          <a:p>
            <a:r>
              <a:rPr lang="sk-SK" noProof="0" dirty="0"/>
              <a:t>PODROBNÉ VYSVETLENIE</a:t>
            </a:r>
          </a:p>
          <a:p>
            <a:r>
              <a:rPr lang="sk-SK" noProof="0" dirty="0"/>
              <a:t>V sekcii vlastných pokynov nahraďte hranaté zátvorky pracoviskom a agendami. Nevkladajte mená konkrétnych osôb, ak sa často menia alebo ak ide o osobné údaje. Pokyn pre jazyk a formu má žiadať vecné, zdvorilé a profesionálne odpovede. Pri e-maile je užitočné predvoliť predmet, oslovenie, stručný účel, konkrétnu požiadavku, termín a podpisový zástupný text.</a:t>
            </a:r>
          </a:p>
          <a:p>
            <a:endParaRPr lang="sk-SK" noProof="0" dirty="0"/>
          </a:p>
          <a:p>
            <a:r>
              <a:rPr lang="sk-SK" noProof="0" dirty="0"/>
              <a:t>PRAKTICKÝ PRÍKLAD – ADMINISTRATÍVA</a:t>
            </a:r>
          </a:p>
          <a:p>
            <a:r>
              <a:rPr lang="sk-SK" noProof="0" dirty="0"/>
              <a:t>Príklad: Som administratívny pracovník Katedry techniky a informačných technológií. Spracúvam pozvánky, oznamy a podklady k podujatiam. Pri e-maile najprv uveď účel a potom požadovaný krok a termín.</a:t>
            </a:r>
          </a:p>
          <a:p>
            <a:endParaRPr lang="sk-SK" noProof="0" dirty="0"/>
          </a:p>
          <a:p>
            <a:r>
              <a:rPr lang="sk-SK" noProof="0" dirty="0"/>
              <a:t>SAMOSTATNÉ ZOPAKOVANIE</a:t>
            </a:r>
          </a:p>
          <a:p>
            <a:r>
              <a:rPr lang="sk-SK" noProof="0" dirty="0"/>
              <a:t>Skopírujte oba bloky, doplňte pracovisko a dve agendy. Otestujte ich na stručnej žiadosti o potvrdenie účasti na porade. Skontrolujte predmet, oslovenie, požiadavku a termín.</a:t>
            </a:r>
          </a:p>
          <a:p>
            <a:endParaRPr lang="sk-SK" noProof="0" dirty="0"/>
          </a:p>
          <a:p>
            <a:r>
              <a:rPr lang="sk-SK" noProof="0" dirty="0"/>
              <a:t>KONTROLNÁ OTÁZKA</a:t>
            </a:r>
          </a:p>
          <a:p>
            <a:r>
              <a:rPr lang="sk-SK" noProof="0" dirty="0"/>
              <a:t>Ktoré informácie patria do stabilného profilu a ktoré treba doplniť až v konkrétnom e-maile?</a:t>
            </a:r>
          </a:p>
          <a:p>
            <a:endParaRPr lang="sk-SK" noProof="0" dirty="0"/>
          </a:p>
          <a:p>
            <a:r>
              <a:rPr lang="sk-SK" noProof="0" dirty="0"/>
              <a:t>[Zdroje]</a:t>
            </a:r>
          </a:p>
          <a:p>
            <a:r>
              <a:rPr lang="sk-SK" noProof="0" dirty="0"/>
              <a:t>- https://learn.chatgpt.com/docs/personalize</a:t>
            </a:r>
          </a:p>
          <a:p>
            <a:r>
              <a:rPr lang="sk-SK" noProof="0" dirty="0"/>
              <a:t>- https://learn.chatgpt.com/docs/prompting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Administratívny profil musí zakázať vymýšľanie údajov a nevyžiadané externé úkony.</a:t>
            </a:r>
          </a:p>
          <a:p>
            <a:endParaRPr lang="sk-SK" noProof="0" dirty="0"/>
          </a:p>
          <a:p>
            <a:r>
              <a:rPr lang="sk-SK" noProof="0" dirty="0"/>
              <a:t>PODROBNÉ VYSVETLENIE</a:t>
            </a:r>
          </a:p>
          <a:p>
            <a:r>
              <a:rPr lang="sk-SK" noProof="0" dirty="0"/>
              <a:t>Mená, funkcie, dátumy, sumy, čísla spisov a citácie predpisov sa nesmú meniť. Ak údaj chýba, je bezpečnejšie označiť ho [DOPLNIŤ] než vytvoriť pravdepodobnú hodnotu. Výstup má byť návrhom na kontrolu. Bez výslovného pokynu sa nemá odosielať, zdieľať, publikovať ani meniť záznam v externom systéme. Pri prepojených aplikáciách skontrolujte rozsah oprávnení a režim schvaľovania.</a:t>
            </a:r>
          </a:p>
          <a:p>
            <a:endParaRPr lang="sk-SK" noProof="0" dirty="0"/>
          </a:p>
          <a:p>
            <a:r>
              <a:rPr lang="sk-SK" noProof="0" dirty="0"/>
              <a:t>PRAKTICKÝ PRÍKLAD – ADMINISTRATÍVA</a:t>
            </a:r>
          </a:p>
          <a:p>
            <a:r>
              <a:rPr lang="sk-SK" noProof="0" dirty="0"/>
              <a:t>Ak v poznámkach k porade chýba termín úlohy, zápisnica má uviesť [DOPLNIŤ TERMÍN], nie automaticky zvoliť koniec mesiaca. Pri e-maile sa nesmie domyslieť titul adresáta.</a:t>
            </a:r>
          </a:p>
          <a:p>
            <a:endParaRPr lang="sk-SK" noProof="0" dirty="0"/>
          </a:p>
          <a:p>
            <a:r>
              <a:rPr lang="sk-SK" noProof="0" dirty="0"/>
              <a:t>SAMOSTATNÉ ZOPAKOVANIE</a:t>
            </a:r>
          </a:p>
          <a:p>
            <a:r>
              <a:rPr lang="sk-SK" noProof="0" dirty="0"/>
              <a:t>Vytvorte testovací vstup s chýbajúcim dátumom, menom a sumou. Správny výstup má tri chýbajúce položky označiť a na konci ich vypísať na kontrolu.</a:t>
            </a:r>
          </a:p>
          <a:p>
            <a:endParaRPr lang="sk-SK" noProof="0" dirty="0"/>
          </a:p>
          <a:p>
            <a:r>
              <a:rPr lang="sk-SK" noProof="0" dirty="0"/>
              <a:t>KONTROLNÁ OTÁZKA</a:t>
            </a:r>
          </a:p>
          <a:p>
            <a:r>
              <a:rPr lang="sk-SK" noProof="0" dirty="0"/>
              <a:t>Aké označenie má model použiť namiesto vymyslenia chýbajúcej hodnoty?</a:t>
            </a:r>
          </a:p>
          <a:p>
            <a:endParaRPr lang="sk-SK" noProof="0" dirty="0"/>
          </a:p>
          <a:p>
            <a:r>
              <a:rPr lang="sk-SK" noProof="0" dirty="0"/>
              <a:t>[Zdroje]</a:t>
            </a:r>
          </a:p>
          <a:p>
            <a:r>
              <a:rPr lang="sk-SK" noProof="0" dirty="0"/>
              <a:t>- https://learn.chatgpt.com/docs/prompting</a:t>
            </a:r>
          </a:p>
          <a:p>
            <a:r>
              <a:rPr lang="sk-SK" noProof="0" dirty="0"/>
              <a:t>- https://learn.chatgpt.com/docs/enterprise/work-admin-faq</a:t>
            </a:r>
          </a:p>
          <a:p>
            <a:r>
              <a:rPr lang="sk-SK" noProof="0" dirty="0"/>
              <a:t>- https://learn.chatgpt.com/docs/enterprise/apps-and-connectors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Administratívne projekty oddeľte podľa agendy, aby sa nemiešali adresáti, šablóny, údaje a schvaľovacie pravidlá.</a:t>
            </a:r>
          </a:p>
          <a:p>
            <a:endParaRPr lang="sk-SK" noProof="0" dirty="0"/>
          </a:p>
          <a:p>
            <a:r>
              <a:rPr lang="sk-SK" noProof="0" dirty="0"/>
              <a:t>PODROBNÉ VYSVETLENIE</a:t>
            </a:r>
          </a:p>
          <a:p>
            <a:r>
              <a:rPr lang="sk-SK" noProof="0" dirty="0"/>
              <a:t>Korešpondencia, porady, reporty a podujatia majú rozdielne zdroje aj riziká. Projekt korešpondencie môže obsahovať vzory oslovení a podpisov. Projekt porád obsahuje šablónu zápisnice a pravidlá pre úlohy. Projekt reportov definuje ukazovatele a kontrolné súčty. Projekt podujatia obsahuje miesto, kapacitu, harmonogram a komunikačné kroky. Osobné údaje a interné záznamy pridávajte iba podľa pravidiel pracoviska.</a:t>
            </a:r>
          </a:p>
          <a:p>
            <a:endParaRPr lang="sk-SK" noProof="0" dirty="0"/>
          </a:p>
          <a:p>
            <a:r>
              <a:rPr lang="sk-SK" noProof="0" dirty="0"/>
              <a:t>PRAKTICKÝ PRÍKLAD – ADMINISTRATÍVA</a:t>
            </a:r>
          </a:p>
          <a:p>
            <a:r>
              <a:rPr lang="sk-SK" noProof="0" dirty="0"/>
              <a:t>Pre cyklus školení vytvorte projekt s miestnosťou 106, kapacitou termínu, harmonogramom, kontaktným textom a schvaľovacím postupom. Zápisnice vedenia ponechajte v inom projekte.</a:t>
            </a:r>
          </a:p>
          <a:p>
            <a:endParaRPr lang="sk-SK" noProof="0" dirty="0"/>
          </a:p>
          <a:p>
            <a:r>
              <a:rPr lang="sk-SK" noProof="0" dirty="0"/>
              <a:t>SAMOSTATNÉ ZOPAKOVANIE</a:t>
            </a:r>
          </a:p>
          <a:p>
            <a:r>
              <a:rPr lang="sk-SK" noProof="0" dirty="0"/>
              <a:t>Nakreslite zoznam štyroch projektov zo snímky a pod každý napíšte dva povolené zdroje a jeden zdroj, ktorý doň nepatrí.</a:t>
            </a:r>
          </a:p>
          <a:p>
            <a:endParaRPr lang="sk-SK" noProof="0" dirty="0"/>
          </a:p>
          <a:p>
            <a:r>
              <a:rPr lang="sk-SK" noProof="0" dirty="0"/>
              <a:t>KONTROLNÁ OTÁZKA</a:t>
            </a:r>
          </a:p>
          <a:p>
            <a:r>
              <a:rPr lang="sk-SK" noProof="0" dirty="0"/>
              <a:t>Prečo by projekt Podujatie nemal automaticky používať adresátov a pravidlá z projektu Zápisnice vedenia?</a:t>
            </a:r>
          </a:p>
          <a:p>
            <a:endParaRPr lang="sk-SK" noProof="0" dirty="0"/>
          </a:p>
          <a:p>
            <a:r>
              <a:rPr lang="sk-SK" noProof="0" dirty="0"/>
              <a:t>[</a:t>
            </a:r>
            <a:r>
              <a:rPr lang="sk-SK" dirty="0"/>
              <a:t>Zdroje</a:t>
            </a:r>
            <a:r>
              <a:rPr lang="sk-SK" noProof="0" dirty="0"/>
              <a:t>]</a:t>
            </a:r>
          </a:p>
          <a:p>
            <a:r>
              <a:rPr lang="sk-SK" noProof="0" dirty="0"/>
              <a:t>- https://learn.chatgpt.com/docs/projects</a:t>
            </a:r>
          </a:p>
          <a:p>
            <a:r>
              <a:rPr lang="sk-SK" noProof="0" dirty="0"/>
              <a:t>- https://learn.chatgpt.com/docs/enterprise/chatgpt-work-overview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ČO SI ZO SNÍMKY ODNIESŤ</a:t>
            </a:r>
          </a:p>
          <a:p>
            <a:r>
              <a:rPr lang="sk-SK" noProof="0" dirty="0"/>
              <a:t>Každý typ administratívnej úlohy má mať predvolenú štruktúru, ktorá zjednoduší kontrolu.</a:t>
            </a:r>
          </a:p>
          <a:p>
            <a:endParaRPr lang="sk-SK" noProof="0" dirty="0"/>
          </a:p>
          <a:p>
            <a:r>
              <a:rPr lang="sk-SK" noProof="0" dirty="0"/>
              <a:t>PODROBNÉ VYSVETLENIE</a:t>
            </a:r>
          </a:p>
          <a:p>
            <a:r>
              <a:rPr lang="sk-SK" noProof="0" dirty="0"/>
              <a:t>Štruktúra nie je dekorácia. Umožňuje rýchlo zistiť, či niečo chýba. E-mail potrebuje jasný predmet a požiadavku. Zápisnica potrebuje rozhodnutie, úlohu, zodpovednú osobu a termín. Tabuľka potrebuje zdroj, jednotku, obdobie a kontrolu. Postup potrebuje kroky, zodpovednosti, vstupy, výstupy, výnimky a eskaláciu. Konečný výstup má byť pripravený na ľudskú kontrolu, nie automatické odoslanie.</a:t>
            </a:r>
          </a:p>
          <a:p>
            <a:endParaRPr lang="sk-SK" noProof="0" dirty="0"/>
          </a:p>
          <a:p>
            <a:r>
              <a:rPr lang="sk-SK" noProof="0" dirty="0"/>
              <a:t>PRAKTICKÝ PRÍKLAD – ADMINISTRATÍVA</a:t>
            </a:r>
          </a:p>
          <a:p>
            <a:r>
              <a:rPr lang="sk-SK" noProof="0" dirty="0"/>
              <a:t>Pri zápisnici bez zodpovednej osoby alebo termínu sa prázdne polia označia [DOPLNIŤ]. Pri </a:t>
            </a:r>
            <a:r>
              <a:rPr lang="sk-SK" noProof="0" dirty="0" err="1"/>
              <a:t>reportovacej</a:t>
            </a:r>
            <a:r>
              <a:rPr lang="sk-SK" noProof="0" dirty="0"/>
              <a:t> tabuľke sa zachovajú pôvodné hodnoty a pridá sa kontrolný súčet.</a:t>
            </a:r>
          </a:p>
          <a:p>
            <a:endParaRPr lang="sk-SK" noProof="0" dirty="0"/>
          </a:p>
          <a:p>
            <a:r>
              <a:rPr lang="sk-SK" noProof="0" dirty="0"/>
              <a:t>SAMOSTATNÉ ZOPAKOVANIE</a:t>
            </a:r>
          </a:p>
          <a:p>
            <a:r>
              <a:rPr lang="sk-SK" noProof="0" dirty="0"/>
              <a:t>Vyberte jeden často používaný dokument a premeňte ho na šablónu so stálymi poľami. Potom požiadajte </a:t>
            </a:r>
            <a:r>
              <a:rPr lang="sk-SK" noProof="0" dirty="0" err="1"/>
              <a:t>ChatGPT</a:t>
            </a:r>
            <a:r>
              <a:rPr lang="sk-SK" noProof="0" dirty="0"/>
              <a:t>, aby výstup vždy dodržal a chýbajúce polia označil.</a:t>
            </a:r>
          </a:p>
          <a:p>
            <a:endParaRPr lang="sk-SK" noProof="0" dirty="0"/>
          </a:p>
          <a:p>
            <a:r>
              <a:rPr lang="sk-SK" noProof="0" dirty="0"/>
              <a:t>KONTROLNÁ OTÁZKA</a:t>
            </a:r>
          </a:p>
          <a:p>
            <a:r>
              <a:rPr lang="sk-SK" noProof="0" dirty="0"/>
              <a:t>Ktoré povinné pole vám najčastejšie chýba v e-maile, zápisnici alebo tabuľke?</a:t>
            </a:r>
          </a:p>
          <a:p>
            <a:endParaRPr lang="sk-SK" noProof="0" dirty="0"/>
          </a:p>
          <a:p>
            <a:r>
              <a:rPr lang="sk-SK" noProof="0" dirty="0"/>
              <a:t>[</a:t>
            </a:r>
            <a:r>
              <a:rPr lang="sk-SK" dirty="0"/>
              <a:t>Zdroje</a:t>
            </a:r>
            <a:r>
              <a:rPr lang="sk-SK" noProof="0" dirty="0"/>
              <a:t>]</a:t>
            </a:r>
          </a:p>
          <a:p>
            <a:r>
              <a:rPr lang="sk-SK" noProof="0" dirty="0"/>
              <a:t>- https://learn.chatgpt.com/docs/prompting</a:t>
            </a:r>
          </a:p>
          <a:p>
            <a:r>
              <a:rPr lang="sk-SK" noProof="0" dirty="0"/>
              <a:t>- https://learn.chatgpt.com/docs/enterprise/work-admin-faq</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sk-SK"/>
              <a:t>Kliknutím upravte štýl predlohy nadpisu</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B613B004-4734-4880-A47D-67E72A5B61BA}" type="datetimeFigureOut">
              <a:rPr lang="sk-SK" smtClean="0"/>
              <a:t>30. 8. 2026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a:xfrm>
            <a:off x="9255346" y="2750337"/>
            <a:ext cx="1171888" cy="1356442"/>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685906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B613B004-4734-4880-A47D-67E72A5B61BA}" type="datetimeFigureOut">
              <a:rPr lang="sk-SK" smtClean="0"/>
              <a:t>30. 8. 2026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033961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sk-SK"/>
              <a:t>Kliknutím upravte štýl predlohy nadpisu</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B613B004-4734-4880-A47D-67E72A5B61BA}" type="datetimeFigureOut">
              <a:rPr lang="sk-SK" smtClean="0"/>
              <a:t>30. 8. 2026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a:xfrm>
            <a:off x="10729455" y="2869895"/>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802207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B613B004-4734-4880-A47D-67E72A5B61BA}" type="datetimeFigureOut">
              <a:rPr lang="sk-SK" smtClean="0"/>
              <a:t>30. 8. 2026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713925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sk-SK"/>
              <a:t>Kliknutím upravte štýl predlohy nadpisu</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680322" y="3030008"/>
            <a:ext cx="4698355" cy="2906179"/>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5594123" y="3030008"/>
            <a:ext cx="4700059" cy="2906179"/>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B613B004-4734-4880-A47D-67E72A5B61BA}" type="datetimeFigureOut">
              <a:rPr lang="sk-SK" smtClean="0"/>
              <a:t>30. 8. 2026</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685805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B613B004-4734-4880-A47D-67E72A5B61BA}" type="datetimeFigureOut">
              <a:rPr lang="sk-SK" smtClean="0"/>
              <a:t>30. 8. 2026</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502840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B613B004-4734-4880-A47D-67E72A5B61BA}" type="datetimeFigureOut">
              <a:rPr lang="sk-SK" smtClean="0"/>
              <a:t>30. 8. 2026</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202104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sk-SK"/>
              <a:t>Kliknutím upravte štýl predlohy nadpisu</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30. 8. 2026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670054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30. 8. 2026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4030359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30. 8. 2026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11309"/>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564703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Title 1"/>
          <p:cNvSpPr>
            <a:spLocks noGrp="1"/>
          </p:cNvSpPr>
          <p:nvPr>
            <p:ph type="title"/>
          </p:nvPr>
        </p:nvSpPr>
        <p:spPr>
          <a:xfrm>
            <a:off x="680322" y="609597"/>
            <a:ext cx="9613858" cy="3592750"/>
          </a:xfrm>
        </p:spPr>
        <p:txBody>
          <a:bodyPr anchor="ctr"/>
          <a:lstStyle>
            <a:lvl1pPr>
              <a:defRPr sz="3200"/>
            </a:lvl1pPr>
          </a:lstStyle>
          <a:p>
            <a:r>
              <a:rPr lang="sk-SK"/>
              <a:t>Kliknutím upravte štýl predlohy nadpisu</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30. 8. 2026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11615"/>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262532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sk-SK"/>
              <a:t>Kliknutím upravte štýl predlohy nadpisu</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30. 8. 2026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09925"/>
            <a:ext cx="1154151" cy="1090789"/>
          </a:xfrm>
        </p:spPr>
        <p:txBody>
          <a:bodyPr/>
          <a:lstStyle/>
          <a:p>
            <a:fld id="{AAAA7A23-0ABB-4921-9AD7-906030D4DE17}" type="slidenum">
              <a:rPr lang="sk-SK" smtClean="0"/>
              <a:t>‹#›</a:t>
            </a:fld>
            <a:endParaRPr lang="sk-SK"/>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41603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sk-SK"/>
              <a:t>Kliknutím upravte štýl predlohy nadpisu</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B613B004-4734-4880-A47D-67E72A5B61BA}" type="datetimeFigureOut">
              <a:rPr lang="sk-SK" smtClean="0"/>
              <a:t>30. 8. 2026</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a:xfrm>
            <a:off x="10729455" y="4709925"/>
            <a:ext cx="1154151" cy="1090789"/>
          </a:xfrm>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344026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sk-SK"/>
              <a:t>Kliknutím upravte štýl predlohy nadpisu</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3" name="Date Placeholder 2"/>
          <p:cNvSpPr>
            <a:spLocks noGrp="1"/>
          </p:cNvSpPr>
          <p:nvPr>
            <p:ph type="dt" sz="half" idx="10"/>
          </p:nvPr>
        </p:nvSpPr>
        <p:spPr/>
        <p:txBody>
          <a:bodyPr/>
          <a:lstStyle/>
          <a:p>
            <a:fld id="{B613B004-4734-4880-A47D-67E72A5B61BA}" type="datetimeFigureOut">
              <a:rPr lang="sk-SK" smtClean="0"/>
              <a:t>30. 8. 2026</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1504510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sk-SK"/>
              <a:t>Kliknutím upravte štýl predlohy nadpisu</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3" name="Date Placeholder 2"/>
          <p:cNvSpPr>
            <a:spLocks noGrp="1"/>
          </p:cNvSpPr>
          <p:nvPr>
            <p:ph type="dt" sz="half" idx="10"/>
          </p:nvPr>
        </p:nvSpPr>
        <p:spPr/>
        <p:txBody>
          <a:bodyPr/>
          <a:lstStyle/>
          <a:p>
            <a:fld id="{B613B004-4734-4880-A47D-67E72A5B61BA}" type="datetimeFigureOut">
              <a:rPr lang="sk-SK" smtClean="0"/>
              <a:t>30. 8. 2026</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70437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B613B004-4734-4880-A47D-67E72A5B61BA}" type="datetimeFigureOut">
              <a:rPr lang="sk-SK" smtClean="0"/>
              <a:t>30. 8. 2026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AAAA7A23-0ABB-4921-9AD7-906030D4DE17}" type="slidenum">
              <a:rPr lang="sk-SK" smtClean="0"/>
              <a:t>‹#›</a:t>
            </a:fld>
            <a:endParaRPr lang="sk-SK"/>
          </a:p>
        </p:txBody>
      </p:sp>
    </p:spTree>
    <p:extLst>
      <p:ext uri="{BB962C8B-B14F-4D97-AF65-F5344CB8AC3E}">
        <p14:creationId xmlns:p14="http://schemas.microsoft.com/office/powerpoint/2010/main" val="3489984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613B004-4734-4880-A47D-67E72A5B61BA}" type="datetimeFigureOut">
              <a:rPr lang="sk-SK" smtClean="0"/>
              <a:t>30. 8. 2026</a:t>
            </a:fld>
            <a:endParaRPr lang="sk-SK"/>
          </a:p>
        </p:txBody>
      </p:sp>
      <p:sp>
        <p:nvSpPr>
          <p:cNvPr id="5" name="Footer Placeholder 4"/>
          <p:cNvSpPr>
            <a:spLocks noGrp="1"/>
          </p:cNvSpPr>
          <p:nvPr>
            <p:ph type="ftr" sz="quarter" idx="11"/>
          </p:nvPr>
        </p:nvSpPr>
        <p:spPr>
          <a:xfrm>
            <a:off x="680321" y="5936188"/>
            <a:ext cx="6126805" cy="365125"/>
          </a:xfrm>
        </p:spPr>
        <p:txBody>
          <a:bodyPr/>
          <a:lstStyle/>
          <a:p>
            <a:endParaRPr lang="sk-SK"/>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AAA7A23-0ABB-4921-9AD7-906030D4DE17}" type="slidenum">
              <a:rPr lang="sk-SK" smtClean="0"/>
              <a:t>‹#›</a:t>
            </a:fld>
            <a:endParaRPr lang="sk-SK"/>
          </a:p>
        </p:txBody>
      </p:sp>
    </p:spTree>
    <p:extLst>
      <p:ext uri="{BB962C8B-B14F-4D97-AF65-F5344CB8AC3E}">
        <p14:creationId xmlns:p14="http://schemas.microsoft.com/office/powerpoint/2010/main" val="2108807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3B004-4734-4880-A47D-67E72A5B61BA}" type="datetimeFigureOut">
              <a:rPr lang="sk-SK" smtClean="0"/>
              <a:t>30. 8. 2026</a:t>
            </a:fld>
            <a:endParaRPr lang="sk-SK"/>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sk-SK"/>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AAA7A23-0ABB-4921-9AD7-906030D4DE17}" type="slidenum">
              <a:rPr lang="sk-SK" smtClean="0"/>
              <a:t>‹#›</a:t>
            </a:fld>
            <a:endParaRPr lang="sk-SK"/>
          </a:p>
        </p:txBody>
      </p:sp>
    </p:spTree>
    <p:extLst>
      <p:ext uri="{BB962C8B-B14F-4D97-AF65-F5344CB8AC3E}">
        <p14:creationId xmlns:p14="http://schemas.microsoft.com/office/powerpoint/2010/main" val="149194132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0E47266-D19C-A984-FF27-EF06FE3439A4}"/>
              </a:ext>
            </a:extLst>
          </p:cNvPr>
          <p:cNvSpPr>
            <a:spLocks noGrp="1"/>
          </p:cNvSpPr>
          <p:nvPr>
            <p:ph type="ctrTitle"/>
          </p:nvPr>
        </p:nvSpPr>
        <p:spPr>
          <a:xfrm>
            <a:off x="680322" y="2812207"/>
            <a:ext cx="8144134" cy="1373070"/>
          </a:xfrm>
        </p:spPr>
        <p:txBody>
          <a:bodyPr/>
          <a:lstStyle/>
          <a:p>
            <a:pPr algn="l"/>
            <a:r>
              <a:rPr lang="sk-SK" sz="3600" dirty="0"/>
              <a:t>Umelá inteligencia v práci pedagogických a nepedagogických zamestnancov PF</a:t>
            </a:r>
          </a:p>
        </p:txBody>
      </p:sp>
      <p:sp>
        <p:nvSpPr>
          <p:cNvPr id="3" name="Podnadpis 2">
            <a:extLst>
              <a:ext uri="{FF2B5EF4-FFF2-40B4-BE49-F238E27FC236}">
                <a16:creationId xmlns:a16="http://schemas.microsoft.com/office/drawing/2014/main" id="{E61A7C4C-827B-AD8E-67E4-B1E71ACC7FB6}"/>
              </a:ext>
            </a:extLst>
          </p:cNvPr>
          <p:cNvSpPr>
            <a:spLocks noGrp="1"/>
          </p:cNvSpPr>
          <p:nvPr>
            <p:ph type="subTitle" idx="1"/>
          </p:nvPr>
        </p:nvSpPr>
        <p:spPr/>
        <p:txBody>
          <a:bodyPr/>
          <a:lstStyle/>
          <a:p>
            <a:r>
              <a:rPr lang="sk-SK" dirty="0"/>
              <a:t>Miroslav Šebo</a:t>
            </a:r>
          </a:p>
        </p:txBody>
      </p:sp>
      <p:sp>
        <p:nvSpPr>
          <p:cNvPr id="4" name="BlokTextu 3">
            <a:extLst>
              <a:ext uri="{FF2B5EF4-FFF2-40B4-BE49-F238E27FC236}">
                <a16:creationId xmlns:a16="http://schemas.microsoft.com/office/drawing/2014/main" id="{FF3FB8AF-E49A-6488-D784-C8EDEDF7D8E1}"/>
              </a:ext>
            </a:extLst>
          </p:cNvPr>
          <p:cNvSpPr txBox="1"/>
          <p:nvPr/>
        </p:nvSpPr>
        <p:spPr>
          <a:xfrm>
            <a:off x="9306732" y="3140420"/>
            <a:ext cx="2704454" cy="523220"/>
          </a:xfrm>
          <a:prstGeom prst="rect">
            <a:avLst/>
          </a:prstGeom>
          <a:noFill/>
        </p:spPr>
        <p:txBody>
          <a:bodyPr wrap="square" rtlCol="0">
            <a:spAutoFit/>
          </a:bodyPr>
          <a:lstStyle/>
          <a:p>
            <a:pPr algn="ctr"/>
            <a:r>
              <a:rPr lang="sk-SK" sz="2800" b="1" dirty="0"/>
              <a:t>Školenie č. 1</a:t>
            </a:r>
          </a:p>
        </p:txBody>
      </p:sp>
    </p:spTree>
    <p:extLst>
      <p:ext uri="{BB962C8B-B14F-4D97-AF65-F5344CB8AC3E}">
        <p14:creationId xmlns:p14="http://schemas.microsoft.com/office/powerpoint/2010/main" val="2324545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bdĺžnik: zaoblené rohy 40">
            <a:extLst>
              <a:ext uri="{FF2B5EF4-FFF2-40B4-BE49-F238E27FC236}">
                <a16:creationId xmlns:a16="http://schemas.microsoft.com/office/drawing/2014/main" id="{56B95294-5D4D-4DFA-881B-F019F5B37A1D}"/>
              </a:ext>
            </a:extLst>
          </p:cNvPr>
          <p:cNvSpPr/>
          <p:nvPr/>
        </p:nvSpPr>
        <p:spPr>
          <a:xfrm>
            <a:off x="863600" y="1117600"/>
            <a:ext cx="10464800" cy="3378200"/>
          </a:xfrm>
          <a:prstGeom prst="roundRect">
            <a:avLst/>
          </a:prstGeom>
          <a:solidFill>
            <a:srgbClr val="10243D"/>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 name="Nadpis 3">
            <a:extLst>
              <a:ext uri="{FF2B5EF4-FFF2-40B4-BE49-F238E27FC236}">
                <a16:creationId xmlns:a16="http://schemas.microsoft.com/office/drawing/2014/main" id="{B8EFE86B-2F6C-B958-A890-811E805DDDF9}"/>
              </a:ext>
            </a:extLst>
          </p:cNvPr>
          <p:cNvSpPr>
            <a:spLocks noGrp="1"/>
          </p:cNvSpPr>
          <p:nvPr>
            <p:ph type="title"/>
          </p:nvPr>
        </p:nvSpPr>
        <p:spPr>
          <a:xfrm>
            <a:off x="1841500" y="1587500"/>
            <a:ext cx="8509000" cy="2082800"/>
          </a:xfrm>
        </p:spPr>
        <p:txBody>
          <a:bodyPr wrap="square" anchor="ctr" anchorCtr="0">
            <a:normAutofit/>
          </a:bodyPr>
          <a:lstStyle/>
          <a:p>
            <a:pPr algn="ctr"/>
            <a:r>
              <a:rPr lang="sk-SK" sz="3400" b="1" i="1" dirty="0">
                <a:solidFill>
                  <a:srgbClr val="FFFFFF"/>
                </a:solidFill>
              </a:rPr>
              <a:t>„Umelá inteligencia </a:t>
            </a:r>
            <a:r>
              <a:rPr lang="sk-SK" sz="3400" b="1" i="1" dirty="0">
                <a:solidFill>
                  <a:srgbClr val="25B7E5"/>
                </a:solidFill>
              </a:rPr>
              <a:t>nenahradí ľudí.</a:t>
            </a:r>
            <a:r>
              <a:rPr lang="sk-SK" sz="3400" b="1" i="1" dirty="0">
                <a:solidFill>
                  <a:srgbClr val="FFFFFF"/>
                </a:solidFill>
              </a:rPr>
              <a:t> Nahradia ich však ľudia</a:t>
            </a:r>
            <a:r>
              <a:rPr lang="sk-SK" sz="3400" b="1" i="1" dirty="0">
                <a:solidFill>
                  <a:srgbClr val="25B7E5"/>
                </a:solidFill>
              </a:rPr>
              <a:t>, ktorí umelú inteligenciu používajú.</a:t>
            </a:r>
            <a:r>
              <a:rPr lang="sk-SK" sz="3400" b="1" i="1" dirty="0">
                <a:solidFill>
                  <a:srgbClr val="FFFFFF"/>
                </a:solidFill>
              </a:rPr>
              <a:t>“</a:t>
            </a:r>
            <a:endParaRPr lang="sk-SK" sz="3400" b="1" i="1" dirty="0"/>
          </a:p>
        </p:txBody>
      </p:sp>
      <p:sp>
        <p:nvSpPr>
          <p:cNvPr id="5" name="Zástupný text 4">
            <a:extLst>
              <a:ext uri="{FF2B5EF4-FFF2-40B4-BE49-F238E27FC236}">
                <a16:creationId xmlns:a16="http://schemas.microsoft.com/office/drawing/2014/main" id="{E0190D21-6C42-FCFF-AD6A-6A5617101DD2}"/>
              </a:ext>
            </a:extLst>
          </p:cNvPr>
          <p:cNvSpPr>
            <a:spLocks noGrp="1"/>
          </p:cNvSpPr>
          <p:nvPr>
            <p:ph type="body" sz="half" idx="2"/>
          </p:nvPr>
        </p:nvSpPr>
        <p:spPr>
          <a:xfrm>
            <a:off x="2794000" y="5219700"/>
            <a:ext cx="6350000" cy="609600"/>
          </a:xfrm>
        </p:spPr>
        <p:txBody>
          <a:bodyPr wrap="none" anchor="ctr" anchorCtr="0">
            <a:noAutofit/>
          </a:bodyPr>
          <a:lstStyle/>
          <a:p>
            <a:pPr algn="r"/>
            <a:r>
              <a:rPr lang="sk-SK" b="1" dirty="0" err="1">
                <a:solidFill>
                  <a:srgbClr val="FFFFFF"/>
                </a:solidFill>
                <a:latin typeface="Calibri"/>
                <a:ea typeface="Calibri"/>
                <a:cs typeface="Calibri"/>
              </a:rPr>
              <a:t>Sam</a:t>
            </a:r>
            <a:r>
              <a:rPr lang="sk-SK" b="1" dirty="0">
                <a:solidFill>
                  <a:srgbClr val="FFFFFF"/>
                </a:solidFill>
                <a:latin typeface="Calibri"/>
                <a:ea typeface="Calibri"/>
                <a:cs typeface="Calibri"/>
              </a:rPr>
              <a:t> </a:t>
            </a:r>
            <a:r>
              <a:rPr lang="sk-SK" b="1" dirty="0" err="1">
                <a:solidFill>
                  <a:srgbClr val="FFFFFF"/>
                </a:solidFill>
                <a:latin typeface="Calibri"/>
                <a:ea typeface="Calibri"/>
                <a:cs typeface="Calibri"/>
              </a:rPr>
              <a:t>Altman</a:t>
            </a:r>
            <a:r>
              <a:rPr lang="sk-SK" b="1" dirty="0">
                <a:solidFill>
                  <a:srgbClr val="FFFFFF"/>
                </a:solidFill>
                <a:latin typeface="Calibri"/>
                <a:ea typeface="Calibri"/>
                <a:cs typeface="Calibri"/>
              </a:rPr>
              <a:t> (CEO </a:t>
            </a:r>
            <a:r>
              <a:rPr lang="sk-SK" b="1" dirty="0" err="1">
                <a:solidFill>
                  <a:srgbClr val="FFFFFF"/>
                </a:solidFill>
                <a:latin typeface="Calibri"/>
                <a:ea typeface="Calibri"/>
                <a:cs typeface="Calibri"/>
              </a:rPr>
              <a:t>OpenAI</a:t>
            </a:r>
            <a:r>
              <a:rPr lang="sk-SK" b="1" dirty="0">
                <a:solidFill>
                  <a:srgbClr val="FFFFFF"/>
                </a:solidFill>
                <a:latin typeface="Calibri"/>
                <a:ea typeface="Calibri"/>
                <a:cs typeface="Calibri"/>
              </a:rPr>
              <a:t>)</a:t>
            </a:r>
          </a:p>
        </p:txBody>
      </p:sp>
      <p:sp>
        <p:nvSpPr>
          <p:cNvPr id="40" name="BlokTextu 39">
            <a:extLst>
              <a:ext uri="{FF2B5EF4-FFF2-40B4-BE49-F238E27FC236}">
                <a16:creationId xmlns:a16="http://schemas.microsoft.com/office/drawing/2014/main" id="{ADAF5D40-578A-BF95-CA93-F5FC816DC916}"/>
              </a:ext>
            </a:extLst>
          </p:cNvPr>
          <p:cNvSpPr txBox="1"/>
          <p:nvPr/>
        </p:nvSpPr>
        <p:spPr>
          <a:xfrm>
            <a:off x="10693400" y="4826000"/>
            <a:ext cx="1295400" cy="812800"/>
          </a:xfrm>
          <a:prstGeom prst="rect">
            <a:avLst/>
          </a:prstGeom>
          <a:noFill/>
        </p:spPr>
        <p:txBody>
          <a:bodyPr vertOverflow="overflow" vert="horz" wrap="square" rtlCol="0" anchor="ctr" anchorCtr="0">
            <a:noAutofit/>
          </a:bodyPr>
          <a:lstStyle/>
          <a:p>
            <a:pPr algn="l"/>
            <a:r>
              <a:rPr lang="sk-SK" sz="1300" b="1" dirty="0">
                <a:solidFill>
                  <a:srgbClr val="FFFFFF"/>
                </a:solidFill>
                <a:latin typeface="Calibri"/>
                <a:ea typeface="Calibri"/>
                <a:cs typeface="Calibri"/>
              </a:rPr>
              <a:t>KĽÚČOVÁ
MYŠLIENKA</a:t>
            </a:r>
          </a:p>
        </p:txBody>
      </p:sp>
      <p:sp>
        <p:nvSpPr>
          <p:cNvPr id="42" name="Obdĺžnik 41">
            <a:extLst>
              <a:ext uri="{FF2B5EF4-FFF2-40B4-BE49-F238E27FC236}">
                <a16:creationId xmlns:a16="http://schemas.microsoft.com/office/drawing/2014/main" id="{ED15E6C6-6801-43B7-8AB0-27E338473B59}"/>
              </a:ext>
            </a:extLst>
          </p:cNvPr>
          <p:cNvSpPr/>
          <p:nvPr/>
        </p:nvSpPr>
        <p:spPr>
          <a:xfrm>
            <a:off x="863600" y="1117600"/>
            <a:ext cx="10464800" cy="88900"/>
          </a:xfrm>
          <a:prstGeom prst="rect">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3" name="Obdĺžnik 42">
            <a:extLst>
              <a:ext uri="{FF2B5EF4-FFF2-40B4-BE49-F238E27FC236}">
                <a16:creationId xmlns:a16="http://schemas.microsoft.com/office/drawing/2014/main" id="{CA785909-7103-45D5-B030-826DDB7B5410}"/>
              </a:ext>
            </a:extLst>
          </p:cNvPr>
          <p:cNvSpPr/>
          <p:nvPr/>
        </p:nvSpPr>
        <p:spPr>
          <a:xfrm>
            <a:off x="1219200" y="1600200"/>
            <a:ext cx="63500" cy="1981200"/>
          </a:xfrm>
          <a:prstGeom prst="rect">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4" name="BlokTextu 43">
            <a:extLst>
              <a:ext uri="{FF2B5EF4-FFF2-40B4-BE49-F238E27FC236}">
                <a16:creationId xmlns:a16="http://schemas.microsoft.com/office/drawing/2014/main" id="{7705878B-DF56-425B-A9C9-56A51EDEF13D}"/>
              </a:ext>
            </a:extLst>
          </p:cNvPr>
          <p:cNvSpPr txBox="1"/>
          <p:nvPr/>
        </p:nvSpPr>
        <p:spPr>
          <a:xfrm>
            <a:off x="1346200" y="1295400"/>
            <a:ext cx="508000" cy="762000"/>
          </a:xfrm>
          <a:prstGeom prst="rect">
            <a:avLst/>
          </a:prstGeom>
          <a:noFill/>
        </p:spPr>
        <p:txBody>
          <a:bodyPr vertOverflow="overflow" vert="horz" wrap="square" rtlCol="0" anchor="ctr" anchorCtr="0">
            <a:noAutofit/>
          </a:bodyPr>
          <a:lstStyle/>
          <a:p>
            <a:pPr algn="l"/>
            <a:r>
              <a:rPr lang="sk-SK" sz="4400" b="1">
                <a:solidFill>
                  <a:srgbClr val="25B7E5"/>
                </a:solidFill>
                <a:latin typeface="Calibri"/>
                <a:ea typeface="Calibri"/>
                <a:cs typeface="Calibri"/>
              </a:rPr>
              <a:t>“</a:t>
            </a:r>
          </a:p>
        </p:txBody>
      </p:sp>
      <p:sp>
        <p:nvSpPr>
          <p:cNvPr id="45" name="BlokTextu 44">
            <a:extLst>
              <a:ext uri="{FF2B5EF4-FFF2-40B4-BE49-F238E27FC236}">
                <a16:creationId xmlns:a16="http://schemas.microsoft.com/office/drawing/2014/main" id="{71FA6C18-0366-486F-894D-7B29B8A36180}"/>
              </a:ext>
            </a:extLst>
          </p:cNvPr>
          <p:cNvSpPr txBox="1"/>
          <p:nvPr/>
        </p:nvSpPr>
        <p:spPr>
          <a:xfrm>
            <a:off x="10464800" y="3505200"/>
            <a:ext cx="508000" cy="660400"/>
          </a:xfrm>
          <a:prstGeom prst="rect">
            <a:avLst/>
          </a:prstGeom>
          <a:noFill/>
        </p:spPr>
        <p:txBody>
          <a:bodyPr vertOverflow="overflow" vert="horz" wrap="square" rtlCol="0" anchor="ctr" anchorCtr="0">
            <a:noAutofit/>
          </a:bodyPr>
          <a:lstStyle/>
          <a:p>
            <a:pPr algn="l"/>
            <a:r>
              <a:rPr lang="sk-SK" sz="4000" b="1">
                <a:solidFill>
                  <a:srgbClr val="25B7E5"/>
                </a:solidFill>
                <a:latin typeface="Calibri"/>
                <a:ea typeface="Calibri"/>
                <a:cs typeface="Calibri"/>
              </a:rPr>
              <a:t>”</a:t>
            </a:r>
          </a:p>
        </p:txBody>
      </p:sp>
      <p:sp>
        <p:nvSpPr>
          <p:cNvPr id="46" name="Obdĺžnik 45">
            <a:extLst>
              <a:ext uri="{FF2B5EF4-FFF2-40B4-BE49-F238E27FC236}">
                <a16:creationId xmlns:a16="http://schemas.microsoft.com/office/drawing/2014/main" id="{677E54D0-B402-4375-8F6E-8CE8804C7CA3}"/>
              </a:ext>
            </a:extLst>
          </p:cNvPr>
          <p:cNvSpPr/>
          <p:nvPr/>
        </p:nvSpPr>
        <p:spPr>
          <a:xfrm>
            <a:off x="2032000" y="5003800"/>
            <a:ext cx="8001000" cy="25400"/>
          </a:xfrm>
          <a:prstGeom prst="rect">
            <a:avLst/>
          </a:prstGeom>
          <a:solidFill>
            <a:srgbClr val="4D759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Tree>
    <p:extLst>
      <p:ext uri="{BB962C8B-B14F-4D97-AF65-F5344CB8AC3E}">
        <p14:creationId xmlns:p14="http://schemas.microsoft.com/office/powerpoint/2010/main" val="268096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3AF47-7DB7-ED6E-0737-1E4A7A3DACB1}"/>
            </a:ext>
          </a:extLst>
        </p:cNvPr>
        <p:cNvGrpSpPr/>
        <p:nvPr/>
      </p:nvGrpSpPr>
      <p:grpSpPr>
        <a:xfrm>
          <a:off x="0" y="0"/>
          <a:ext cx="0" cy="0"/>
          <a:chOff x="0" y="0"/>
          <a:chExt cx="0" cy="0"/>
        </a:xfrm>
      </p:grpSpPr>
      <p:sp>
        <p:nvSpPr>
          <p:cNvPr id="3" name="Shape 1">
            <a:extLst>
              <a:ext uri="{FF2B5EF4-FFF2-40B4-BE49-F238E27FC236}">
                <a16:creationId xmlns:a16="http://schemas.microsoft.com/office/drawing/2014/main" id="{D958F752-8672-0E9B-262B-C5EF69E0EC8A}"/>
              </a:ext>
            </a:extLst>
          </p:cNvPr>
          <p:cNvSpPr/>
          <p:nvPr/>
        </p:nvSpPr>
        <p:spPr>
          <a:xfrm>
            <a:off x="10582010" y="609600"/>
            <a:ext cx="1609685" cy="1371600"/>
          </a:xfrm>
          <a:prstGeom prst="rect">
            <a:avLst/>
          </a:prstGeom>
          <a:solidFill>
            <a:srgbClr val="26A9D4"/>
          </a:solidFill>
          <a:ln w="12700">
            <a:solidFill>
              <a:srgbClr val="FFFFFF">
                <a:alpha val="0"/>
              </a:srgbClr>
            </a:solidFill>
            <a:prstDash val="solid"/>
          </a:ln>
        </p:spPr>
        <p:txBody>
          <a:bodyPr/>
          <a:lstStyle/>
          <a:p>
            <a:endParaRPr lang="sk-SK"/>
          </a:p>
        </p:txBody>
      </p:sp>
      <p:sp>
        <p:nvSpPr>
          <p:cNvPr id="4" name="Text 2">
            <a:extLst>
              <a:ext uri="{FF2B5EF4-FFF2-40B4-BE49-F238E27FC236}">
                <a16:creationId xmlns:a16="http://schemas.microsoft.com/office/drawing/2014/main" id="{0E16DC9D-3C08-1061-654A-75C232E4A35A}"/>
              </a:ext>
            </a:extLst>
          </p:cNvPr>
          <p:cNvSpPr/>
          <p:nvPr/>
        </p:nvSpPr>
        <p:spPr>
          <a:xfrm>
            <a:off x="781050" y="1016000"/>
            <a:ext cx="8890000" cy="762000"/>
          </a:xfrm>
          <a:prstGeom prst="rect">
            <a:avLst/>
          </a:prstGeom>
          <a:noFill/>
          <a:ln/>
        </p:spPr>
        <p:txBody>
          <a:bodyPr vertOverflow="overflow" horzOverflow="overflow" wrap="none" lIns="0" tIns="0" rIns="0" bIns="0" rtlCol="0" anchor="t"/>
          <a:lstStyle/>
          <a:p>
            <a:pPr marL="0" indent="0" algn="l">
              <a:buNone/>
            </a:pPr>
            <a:r>
              <a:rPr lang="en-US" sz="3600" dirty="0">
                <a:solidFill>
                  <a:srgbClr val="FFFFFF"/>
                </a:solidFill>
                <a:latin typeface="Arial" pitchFamily="34" charset="0"/>
                <a:ea typeface="Arial" pitchFamily="34" charset="-122"/>
                <a:cs typeface="Arial" pitchFamily="34" charset="-120"/>
              </a:rPr>
              <a:t>Druhy umelých inteligencií</a:t>
            </a:r>
            <a:endParaRPr lang="en-US" sz="3600" dirty="0"/>
          </a:p>
        </p:txBody>
      </p:sp>
      <p:pic>
        <p:nvPicPr>
          <p:cNvPr id="26" name="Zástupný objekt pre obsah 25">
            <a:extLst>
              <a:ext uri="{FF2B5EF4-FFF2-40B4-BE49-F238E27FC236}">
                <a16:creationId xmlns:a16="http://schemas.microsoft.com/office/drawing/2014/main" id="{B2C21BB3-7BB9-A195-D88E-83575D9692E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22375" b="22885"/>
          <a:stretch>
            <a:fillRect/>
          </a:stretch>
        </p:blipFill>
        <p:spPr>
          <a:xfrm>
            <a:off x="448236" y="2481729"/>
            <a:ext cx="11295528" cy="3479801"/>
          </a:xfrm>
          <a:prstGeom prst="rect">
            <a:avLst/>
          </a:prstGeom>
        </p:spPr>
      </p:pic>
    </p:spTree>
    <p:extLst>
      <p:ext uri="{BB962C8B-B14F-4D97-AF65-F5344CB8AC3E}">
        <p14:creationId xmlns:p14="http://schemas.microsoft.com/office/powerpoint/2010/main" val="3252620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4572603B-B96F-B5D3-D605-BC2E4FB8E2D3}"/>
              </a:ext>
            </a:extLst>
          </p:cNvPr>
          <p:cNvSpPr>
            <a:spLocks noGrp="1"/>
          </p:cNvSpPr>
          <p:nvPr>
            <p:ph type="title"/>
          </p:nvPr>
        </p:nvSpPr>
        <p:spPr/>
        <p:txBody>
          <a:bodyPr/>
          <a:lstStyle/>
          <a:p>
            <a:endParaRPr lang="sk-SK"/>
          </a:p>
        </p:txBody>
      </p:sp>
      <p:pic>
        <p:nvPicPr>
          <p:cNvPr id="10" name="Zástupný objekt pre obsah 9">
            <a:extLst>
              <a:ext uri="{FF2B5EF4-FFF2-40B4-BE49-F238E27FC236}">
                <a16:creationId xmlns:a16="http://schemas.microsoft.com/office/drawing/2014/main" id="{DF4CFDDC-3420-2767-4231-6E476BBAC3A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3671"/>
            <a:ext cx="12192000" cy="6861646"/>
          </a:xfrm>
          <a:prstGeom prst="rect">
            <a:avLst/>
          </a:prstGeom>
        </p:spPr>
      </p:pic>
    </p:spTree>
    <p:extLst>
      <p:ext uri="{BB962C8B-B14F-4D97-AF65-F5344CB8AC3E}">
        <p14:creationId xmlns:p14="http://schemas.microsoft.com/office/powerpoint/2010/main" val="2276624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0ED103-4898-0C60-A92C-D115B39183AD}"/>
              </a:ext>
            </a:extLst>
          </p:cNvPr>
          <p:cNvSpPr>
            <a:spLocks noGrp="1"/>
          </p:cNvSpPr>
          <p:nvPr>
            <p:ph type="title"/>
          </p:nvPr>
        </p:nvSpPr>
        <p:spPr/>
        <p:txBody>
          <a:bodyPr/>
          <a:lstStyle/>
          <a:p>
            <a:endParaRPr lang="sk-SK"/>
          </a:p>
        </p:txBody>
      </p:sp>
      <p:pic>
        <p:nvPicPr>
          <p:cNvPr id="5" name="Zástupný objekt pre obsah 4">
            <a:extLst>
              <a:ext uri="{FF2B5EF4-FFF2-40B4-BE49-F238E27FC236}">
                <a16:creationId xmlns:a16="http://schemas.microsoft.com/office/drawing/2014/main" id="{02A22397-57B1-EDE6-0590-643A091FF6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85522" cy="6858000"/>
          </a:xfrm>
          <a:prstGeom prst="rect">
            <a:avLst/>
          </a:prstGeom>
        </p:spPr>
      </p:pic>
    </p:spTree>
    <p:extLst>
      <p:ext uri="{BB962C8B-B14F-4D97-AF65-F5344CB8AC3E}">
        <p14:creationId xmlns:p14="http://schemas.microsoft.com/office/powerpoint/2010/main" val="2128961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1042BD9-154B-ACCC-883D-093764CF4EAB}"/>
              </a:ext>
            </a:extLst>
          </p:cNvPr>
          <p:cNvSpPr>
            <a:spLocks noGrp="1"/>
          </p:cNvSpPr>
          <p:nvPr>
            <p:ph type="title"/>
          </p:nvPr>
        </p:nvSpPr>
        <p:spPr/>
        <p:txBody>
          <a:bodyPr/>
          <a:lstStyle/>
          <a:p>
            <a:endParaRPr lang="sk-SK"/>
          </a:p>
        </p:txBody>
      </p:sp>
      <p:pic>
        <p:nvPicPr>
          <p:cNvPr id="5" name="Zástupný objekt pre obsah 4">
            <a:extLst>
              <a:ext uri="{FF2B5EF4-FFF2-40B4-BE49-F238E27FC236}">
                <a16:creationId xmlns:a16="http://schemas.microsoft.com/office/drawing/2014/main" id="{8FA8BB0C-4871-32CC-44F7-3D7951A84D0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0" y="0"/>
            <a:ext cx="12185522" cy="6858000"/>
          </a:xfrm>
          <a:prstGeom prst="rect">
            <a:avLst/>
          </a:prstGeom>
        </p:spPr>
      </p:pic>
    </p:spTree>
    <p:extLst>
      <p:ext uri="{BB962C8B-B14F-4D97-AF65-F5344CB8AC3E}">
        <p14:creationId xmlns:p14="http://schemas.microsoft.com/office/powerpoint/2010/main" val="3046490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7140B1-2FAF-3880-6ECB-8351117D587B}"/>
              </a:ext>
            </a:extLst>
          </p:cNvPr>
          <p:cNvSpPr>
            <a:spLocks noGrp="1"/>
          </p:cNvSpPr>
          <p:nvPr>
            <p:ph type="title"/>
          </p:nvPr>
        </p:nvSpPr>
        <p:spPr/>
        <p:txBody>
          <a:bodyPr/>
          <a:lstStyle/>
          <a:p>
            <a:r>
              <a:rPr lang="sk-SK" dirty="0"/>
              <a:t>Ako k AI pristupovať</a:t>
            </a:r>
          </a:p>
        </p:txBody>
      </p:sp>
      <p:sp>
        <p:nvSpPr>
          <p:cNvPr id="5" name="BlokTextu 4">
            <a:extLst>
              <a:ext uri="{FF2B5EF4-FFF2-40B4-BE49-F238E27FC236}">
                <a16:creationId xmlns:a16="http://schemas.microsoft.com/office/drawing/2014/main" id="{075B4BA4-AA06-4021-8391-ECD138E4B2FE}"/>
              </a:ext>
            </a:extLst>
          </p:cNvPr>
          <p:cNvSpPr txBox="1"/>
          <p:nvPr/>
        </p:nvSpPr>
        <p:spPr>
          <a:xfrm>
            <a:off x="10642600" y="1111250"/>
            <a:ext cx="1422400" cy="355600"/>
          </a:xfrm>
          <a:prstGeom prst="rect">
            <a:avLst/>
          </a:prstGeom>
          <a:noFill/>
        </p:spPr>
        <p:txBody>
          <a:bodyPr vertOverflow="overflow" vert="horz" wrap="square" rtlCol="0" anchor="ctr" anchorCtr="0">
            <a:noAutofit/>
          </a:bodyPr>
          <a:lstStyle/>
          <a:p>
            <a:pPr algn="l"/>
            <a:r>
              <a:rPr lang="sk-SK" sz="1250" b="1" dirty="0">
                <a:solidFill>
                  <a:srgbClr val="FFFFFF"/>
                </a:solidFill>
                <a:latin typeface="Calibri"/>
                <a:ea typeface="Calibri"/>
                <a:cs typeface="Calibri"/>
              </a:rPr>
              <a:t>MYŠLIENKOVÝ MODEL</a:t>
            </a:r>
          </a:p>
        </p:txBody>
      </p:sp>
      <p:sp>
        <p:nvSpPr>
          <p:cNvPr id="6" name="BlokTextu 5">
            <a:extLst>
              <a:ext uri="{FF2B5EF4-FFF2-40B4-BE49-F238E27FC236}">
                <a16:creationId xmlns:a16="http://schemas.microsoft.com/office/drawing/2014/main" id="{44854F35-C1DA-48FD-AA63-EFD59E89FA77}"/>
              </a:ext>
            </a:extLst>
          </p:cNvPr>
          <p:cNvSpPr txBox="1"/>
          <p:nvPr/>
        </p:nvSpPr>
        <p:spPr>
          <a:xfrm>
            <a:off x="685800" y="2286000"/>
            <a:ext cx="10668000" cy="406400"/>
          </a:xfrm>
          <a:prstGeom prst="rect">
            <a:avLst/>
          </a:prstGeom>
          <a:noFill/>
        </p:spPr>
        <p:txBody>
          <a:bodyPr vertOverflow="overflow" vert="horz" wrap="square" rtlCol="0" anchor="ctr" anchorCtr="0">
            <a:noAutofit/>
          </a:bodyPr>
          <a:lstStyle/>
          <a:p>
            <a:pPr algn="l"/>
            <a:r>
              <a:rPr lang="sk-SK" sz="1700">
                <a:solidFill>
                  <a:srgbClr val="FFFFFF"/>
                </a:solidFill>
                <a:latin typeface="Calibri"/>
                <a:ea typeface="Calibri"/>
                <a:cs typeface="Calibri"/>
              </a:rPr>
              <a:t>AI nie je vševediaci kolega — je to rýchly, usilovný a absolútne doslovný stážista.</a:t>
            </a:r>
          </a:p>
        </p:txBody>
      </p:sp>
      <p:sp>
        <p:nvSpPr>
          <p:cNvPr id="7" name="Obdĺžnik: zaoblené rohy 6">
            <a:extLst>
              <a:ext uri="{FF2B5EF4-FFF2-40B4-BE49-F238E27FC236}">
                <a16:creationId xmlns:a16="http://schemas.microsoft.com/office/drawing/2014/main" id="{74E5C157-0DEC-4197-AD01-BFB36E8F76AC}"/>
              </a:ext>
            </a:extLst>
          </p:cNvPr>
          <p:cNvSpPr/>
          <p:nvPr/>
        </p:nvSpPr>
        <p:spPr>
          <a:xfrm>
            <a:off x="685800" y="2870200"/>
            <a:ext cx="2794000" cy="2413000"/>
          </a:xfrm>
          <a:prstGeom prst="roundRect">
            <a:avLst/>
          </a:prstGeom>
          <a:solidFill>
            <a:srgbClr val="1226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8" name="Obdĺžnik 7">
            <a:extLst>
              <a:ext uri="{FF2B5EF4-FFF2-40B4-BE49-F238E27FC236}">
                <a16:creationId xmlns:a16="http://schemas.microsoft.com/office/drawing/2014/main" id="{E2C24073-AC3E-4D6C-9937-90022DF54C40}"/>
              </a:ext>
            </a:extLst>
          </p:cNvPr>
          <p:cNvSpPr/>
          <p:nvPr/>
        </p:nvSpPr>
        <p:spPr>
          <a:xfrm>
            <a:off x="685800" y="2870200"/>
            <a:ext cx="2794000" cy="76200"/>
          </a:xfrm>
          <a:prstGeom prst="rect">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9" name="Ovál 8">
            <a:extLst>
              <a:ext uri="{FF2B5EF4-FFF2-40B4-BE49-F238E27FC236}">
                <a16:creationId xmlns:a16="http://schemas.microsoft.com/office/drawing/2014/main" id="{94EF37F3-F6F6-4EF7-BB9E-288AE4BFBC11}"/>
              </a:ext>
            </a:extLst>
          </p:cNvPr>
          <p:cNvSpPr/>
          <p:nvPr/>
        </p:nvSpPr>
        <p:spPr>
          <a:xfrm>
            <a:off x="914400" y="3149600"/>
            <a:ext cx="736600" cy="736600"/>
          </a:xfrm>
          <a:prstGeom prst="ellipse">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0" name="BlokTextu 9">
            <a:extLst>
              <a:ext uri="{FF2B5EF4-FFF2-40B4-BE49-F238E27FC236}">
                <a16:creationId xmlns:a16="http://schemas.microsoft.com/office/drawing/2014/main" id="{EBDF3D68-7A3F-4777-B8BA-A53DF87CFECD}"/>
              </a:ext>
            </a:extLst>
          </p:cNvPr>
          <p:cNvSpPr txBox="1"/>
          <p:nvPr/>
        </p:nvSpPr>
        <p:spPr>
          <a:xfrm>
            <a:off x="914400" y="3149600"/>
            <a:ext cx="736600" cy="736600"/>
          </a:xfrm>
          <a:prstGeom prst="rect">
            <a:avLst/>
          </a:prstGeom>
          <a:noFill/>
        </p:spPr>
        <p:txBody>
          <a:bodyPr vertOverflow="overflow" vert="horz" wrap="square" rtlCol="0" anchor="ctr" anchorCtr="0">
            <a:noAutofit/>
          </a:bodyPr>
          <a:lstStyle/>
          <a:p>
            <a:pPr algn="l"/>
            <a:r>
              <a:rPr lang="sk-SK" sz="2500" b="1">
                <a:solidFill>
                  <a:srgbClr val="FFFFFF"/>
                </a:solidFill>
                <a:latin typeface="Calibri"/>
                <a:ea typeface="Calibri"/>
                <a:cs typeface="Calibri"/>
              </a:rPr>
              <a:t>AI</a:t>
            </a:r>
          </a:p>
        </p:txBody>
      </p:sp>
      <p:sp>
        <p:nvSpPr>
          <p:cNvPr id="11" name="BlokTextu 10">
            <a:extLst>
              <a:ext uri="{FF2B5EF4-FFF2-40B4-BE49-F238E27FC236}">
                <a16:creationId xmlns:a16="http://schemas.microsoft.com/office/drawing/2014/main" id="{86C4DD6E-CEF9-4085-9171-776B087B3969}"/>
              </a:ext>
            </a:extLst>
          </p:cNvPr>
          <p:cNvSpPr txBox="1"/>
          <p:nvPr/>
        </p:nvSpPr>
        <p:spPr>
          <a:xfrm>
            <a:off x="1816100" y="3175000"/>
            <a:ext cx="1409700" cy="546100"/>
          </a:xfrm>
          <a:prstGeom prst="rect">
            <a:avLst/>
          </a:prstGeom>
          <a:noFill/>
        </p:spPr>
        <p:txBody>
          <a:bodyPr vertOverflow="overflow" vert="horz" wrap="square" rtlCol="0" anchor="ctr" anchorCtr="0">
            <a:noAutofit/>
          </a:bodyPr>
          <a:lstStyle/>
          <a:p>
            <a:pPr algn="l"/>
            <a:r>
              <a:rPr lang="sk-SK" sz="1500" b="1">
                <a:solidFill>
                  <a:srgbClr val="FFFFFF"/>
                </a:solidFill>
                <a:latin typeface="Calibri"/>
                <a:ea typeface="Calibri"/>
                <a:cs typeface="Calibri"/>
              </a:rPr>
              <a:t>USILOVNÝ STÁŽISTA</a:t>
            </a:r>
          </a:p>
        </p:txBody>
      </p:sp>
      <p:sp>
        <p:nvSpPr>
          <p:cNvPr id="12" name="Ovál 11">
            <a:extLst>
              <a:ext uri="{FF2B5EF4-FFF2-40B4-BE49-F238E27FC236}">
                <a16:creationId xmlns:a16="http://schemas.microsoft.com/office/drawing/2014/main" id="{865D0625-D1BC-4510-812D-1868A495A193}"/>
              </a:ext>
            </a:extLst>
          </p:cNvPr>
          <p:cNvSpPr/>
          <p:nvPr/>
        </p:nvSpPr>
        <p:spPr>
          <a:xfrm>
            <a:off x="939800" y="4165600"/>
            <a:ext cx="88900" cy="88900"/>
          </a:xfrm>
          <a:prstGeom prst="ellipse">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3" name="BlokTextu 12">
            <a:extLst>
              <a:ext uri="{FF2B5EF4-FFF2-40B4-BE49-F238E27FC236}">
                <a16:creationId xmlns:a16="http://schemas.microsoft.com/office/drawing/2014/main" id="{CCE803CB-A6FE-4214-97B8-67BD2FF8C977}"/>
              </a:ext>
            </a:extLst>
          </p:cNvPr>
          <p:cNvSpPr txBox="1"/>
          <p:nvPr/>
        </p:nvSpPr>
        <p:spPr>
          <a:xfrm>
            <a:off x="1168400" y="4076700"/>
            <a:ext cx="889000" cy="254000"/>
          </a:xfrm>
          <a:prstGeom prst="rect">
            <a:avLst/>
          </a:prstGeom>
          <a:noFill/>
        </p:spPr>
        <p:txBody>
          <a:bodyPr vertOverflow="overflow" vert="horz" wrap="none" rtlCol="0" anchor="ctr" anchorCtr="0">
            <a:noAutofit/>
          </a:bodyPr>
          <a:lstStyle/>
          <a:p>
            <a:pPr algn="l"/>
            <a:r>
              <a:rPr lang="sk-SK" sz="950" b="1">
                <a:solidFill>
                  <a:srgbClr val="25B7E5"/>
                </a:solidFill>
                <a:latin typeface="Calibri"/>
                <a:ea typeface="Calibri"/>
                <a:cs typeface="Calibri"/>
              </a:rPr>
              <a:t>RÝCHLY</a:t>
            </a:r>
          </a:p>
        </p:txBody>
      </p:sp>
      <p:sp>
        <p:nvSpPr>
          <p:cNvPr id="14" name="BlokTextu 13">
            <a:extLst>
              <a:ext uri="{FF2B5EF4-FFF2-40B4-BE49-F238E27FC236}">
                <a16:creationId xmlns:a16="http://schemas.microsoft.com/office/drawing/2014/main" id="{329C4041-08BA-4552-B50D-013A52F7D947}"/>
              </a:ext>
            </a:extLst>
          </p:cNvPr>
          <p:cNvSpPr txBox="1"/>
          <p:nvPr/>
        </p:nvSpPr>
        <p:spPr>
          <a:xfrm>
            <a:off x="2108200" y="4076700"/>
            <a:ext cx="1117600" cy="279400"/>
          </a:xfrm>
          <a:prstGeom prst="rect">
            <a:avLst/>
          </a:prstGeom>
          <a:noFill/>
        </p:spPr>
        <p:txBody>
          <a:bodyPr vertOverflow="overflow" vert="horz" wrap="square" rtlCol="0" anchor="ctr" anchorCtr="0">
            <a:noAutofit/>
          </a:bodyPr>
          <a:lstStyle/>
          <a:p>
            <a:pPr algn="l"/>
            <a:r>
              <a:rPr lang="sk-SK" sz="900">
                <a:solidFill>
                  <a:srgbClr val="D7EEF7"/>
                </a:solidFill>
                <a:latin typeface="Calibri"/>
                <a:ea typeface="Calibri"/>
                <a:cs typeface="Calibri"/>
              </a:rPr>
              <a:t>spracuje veľa informácií</a:t>
            </a:r>
          </a:p>
        </p:txBody>
      </p:sp>
      <p:sp>
        <p:nvSpPr>
          <p:cNvPr id="15" name="Ovál 14">
            <a:extLst>
              <a:ext uri="{FF2B5EF4-FFF2-40B4-BE49-F238E27FC236}">
                <a16:creationId xmlns:a16="http://schemas.microsoft.com/office/drawing/2014/main" id="{639516F6-4212-4117-83F3-E42FC9E6DD6A}"/>
              </a:ext>
            </a:extLst>
          </p:cNvPr>
          <p:cNvSpPr/>
          <p:nvPr/>
        </p:nvSpPr>
        <p:spPr>
          <a:xfrm>
            <a:off x="939800" y="4559300"/>
            <a:ext cx="88900" cy="88900"/>
          </a:xfrm>
          <a:prstGeom prst="ellipse">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6" name="BlokTextu 15">
            <a:extLst>
              <a:ext uri="{FF2B5EF4-FFF2-40B4-BE49-F238E27FC236}">
                <a16:creationId xmlns:a16="http://schemas.microsoft.com/office/drawing/2014/main" id="{089C733C-8B52-4B8A-98A0-14C635D80936}"/>
              </a:ext>
            </a:extLst>
          </p:cNvPr>
          <p:cNvSpPr txBox="1"/>
          <p:nvPr/>
        </p:nvSpPr>
        <p:spPr>
          <a:xfrm>
            <a:off x="1168400" y="4470400"/>
            <a:ext cx="889000" cy="254000"/>
          </a:xfrm>
          <a:prstGeom prst="rect">
            <a:avLst/>
          </a:prstGeom>
          <a:noFill/>
        </p:spPr>
        <p:txBody>
          <a:bodyPr vertOverflow="overflow" vert="horz" wrap="none" rtlCol="0" anchor="ctr" anchorCtr="0">
            <a:noAutofit/>
          </a:bodyPr>
          <a:lstStyle/>
          <a:p>
            <a:pPr algn="l"/>
            <a:r>
              <a:rPr lang="sk-SK" sz="950" b="1">
                <a:solidFill>
                  <a:srgbClr val="25B7E5"/>
                </a:solidFill>
                <a:latin typeface="Calibri"/>
                <a:ea typeface="Calibri"/>
                <a:cs typeface="Calibri"/>
              </a:rPr>
              <a:t>DOSLOVNÝ</a:t>
            </a:r>
          </a:p>
        </p:txBody>
      </p:sp>
      <p:sp>
        <p:nvSpPr>
          <p:cNvPr id="17" name="BlokTextu 16">
            <a:extLst>
              <a:ext uri="{FF2B5EF4-FFF2-40B4-BE49-F238E27FC236}">
                <a16:creationId xmlns:a16="http://schemas.microsoft.com/office/drawing/2014/main" id="{982DFD05-3DC3-48A3-8032-20A339A4AD60}"/>
              </a:ext>
            </a:extLst>
          </p:cNvPr>
          <p:cNvSpPr txBox="1"/>
          <p:nvPr/>
        </p:nvSpPr>
        <p:spPr>
          <a:xfrm>
            <a:off x="2108200" y="4470400"/>
            <a:ext cx="1117600" cy="279400"/>
          </a:xfrm>
          <a:prstGeom prst="rect">
            <a:avLst/>
          </a:prstGeom>
          <a:noFill/>
        </p:spPr>
        <p:txBody>
          <a:bodyPr vertOverflow="overflow" vert="horz" wrap="square" rtlCol="0" anchor="ctr" anchorCtr="0">
            <a:noAutofit/>
          </a:bodyPr>
          <a:lstStyle/>
          <a:p>
            <a:pPr algn="l"/>
            <a:r>
              <a:rPr lang="sk-SK" sz="900">
                <a:solidFill>
                  <a:srgbClr val="D7EEF7"/>
                </a:solidFill>
                <a:latin typeface="Calibri"/>
                <a:ea typeface="Calibri"/>
                <a:cs typeface="Calibri"/>
              </a:rPr>
              <a:t>nevie domyslieť kontext</a:t>
            </a:r>
          </a:p>
        </p:txBody>
      </p:sp>
      <p:sp>
        <p:nvSpPr>
          <p:cNvPr id="18" name="Ovál 17">
            <a:extLst>
              <a:ext uri="{FF2B5EF4-FFF2-40B4-BE49-F238E27FC236}">
                <a16:creationId xmlns:a16="http://schemas.microsoft.com/office/drawing/2014/main" id="{51B8E111-A8F7-433F-9C68-3B22851FD67F}"/>
              </a:ext>
            </a:extLst>
          </p:cNvPr>
          <p:cNvSpPr/>
          <p:nvPr/>
        </p:nvSpPr>
        <p:spPr>
          <a:xfrm>
            <a:off x="939800" y="4953000"/>
            <a:ext cx="88900" cy="88900"/>
          </a:xfrm>
          <a:prstGeom prst="ellipse">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19" name="BlokTextu 18">
            <a:extLst>
              <a:ext uri="{FF2B5EF4-FFF2-40B4-BE49-F238E27FC236}">
                <a16:creationId xmlns:a16="http://schemas.microsoft.com/office/drawing/2014/main" id="{D83D72ED-92ED-49A4-A051-D4911B4713D7}"/>
              </a:ext>
            </a:extLst>
          </p:cNvPr>
          <p:cNvSpPr txBox="1"/>
          <p:nvPr/>
        </p:nvSpPr>
        <p:spPr>
          <a:xfrm>
            <a:off x="1168400" y="4864100"/>
            <a:ext cx="889000" cy="254000"/>
          </a:xfrm>
          <a:prstGeom prst="rect">
            <a:avLst/>
          </a:prstGeom>
          <a:noFill/>
        </p:spPr>
        <p:txBody>
          <a:bodyPr vertOverflow="overflow" vert="horz" wrap="none" rtlCol="0" anchor="ctr" anchorCtr="0">
            <a:noAutofit/>
          </a:bodyPr>
          <a:lstStyle/>
          <a:p>
            <a:pPr algn="l"/>
            <a:r>
              <a:rPr lang="sk-SK" sz="950" b="1">
                <a:solidFill>
                  <a:srgbClr val="25B7E5"/>
                </a:solidFill>
                <a:latin typeface="Calibri"/>
                <a:ea typeface="Calibri"/>
                <a:cs typeface="Calibri"/>
              </a:rPr>
              <a:t>NEÚNAVNÝ</a:t>
            </a:r>
          </a:p>
        </p:txBody>
      </p:sp>
      <p:sp>
        <p:nvSpPr>
          <p:cNvPr id="20" name="BlokTextu 19">
            <a:extLst>
              <a:ext uri="{FF2B5EF4-FFF2-40B4-BE49-F238E27FC236}">
                <a16:creationId xmlns:a16="http://schemas.microsoft.com/office/drawing/2014/main" id="{0239F458-D5D2-47EF-A6D9-41307C4E541C}"/>
              </a:ext>
            </a:extLst>
          </p:cNvPr>
          <p:cNvSpPr txBox="1"/>
          <p:nvPr/>
        </p:nvSpPr>
        <p:spPr>
          <a:xfrm>
            <a:off x="2108200" y="4864100"/>
            <a:ext cx="1117600" cy="279400"/>
          </a:xfrm>
          <a:prstGeom prst="rect">
            <a:avLst/>
          </a:prstGeom>
          <a:noFill/>
        </p:spPr>
        <p:txBody>
          <a:bodyPr vertOverflow="overflow" vert="horz" wrap="square" rtlCol="0" anchor="ctr" anchorCtr="0">
            <a:noAutofit/>
          </a:bodyPr>
          <a:lstStyle/>
          <a:p>
            <a:pPr algn="l"/>
            <a:r>
              <a:rPr lang="sk-SK" sz="900">
                <a:solidFill>
                  <a:srgbClr val="D7EEF7"/>
                </a:solidFill>
                <a:latin typeface="Calibri"/>
                <a:ea typeface="Calibri"/>
                <a:cs typeface="Calibri"/>
              </a:rPr>
              <a:t>pracuje podľa zadania</a:t>
            </a:r>
          </a:p>
        </p:txBody>
      </p:sp>
      <p:sp>
        <p:nvSpPr>
          <p:cNvPr id="21" name="BlokTextu 20">
            <a:extLst>
              <a:ext uri="{FF2B5EF4-FFF2-40B4-BE49-F238E27FC236}">
                <a16:creationId xmlns:a16="http://schemas.microsoft.com/office/drawing/2014/main" id="{A6D962B8-C54E-4CD0-9632-797C4AA993BD}"/>
              </a:ext>
            </a:extLst>
          </p:cNvPr>
          <p:cNvSpPr txBox="1"/>
          <p:nvPr/>
        </p:nvSpPr>
        <p:spPr>
          <a:xfrm>
            <a:off x="3911600" y="2857500"/>
            <a:ext cx="2184400" cy="266700"/>
          </a:xfrm>
          <a:prstGeom prst="rect">
            <a:avLst/>
          </a:prstGeom>
          <a:noFill/>
        </p:spPr>
        <p:txBody>
          <a:bodyPr vertOverflow="overflow" vert="horz" wrap="square" rtlCol="0" anchor="ctr" anchorCtr="0">
            <a:noAutofit/>
          </a:bodyPr>
          <a:lstStyle/>
          <a:p>
            <a:pPr algn="l"/>
            <a:r>
              <a:rPr lang="sk-SK" sz="1150" b="1">
                <a:solidFill>
                  <a:srgbClr val="A8C9D9"/>
                </a:solidFill>
                <a:latin typeface="Calibri"/>
                <a:ea typeface="Calibri"/>
                <a:cs typeface="Calibri"/>
              </a:rPr>
              <a:t>VÁGNE ZADANIE</a:t>
            </a:r>
          </a:p>
        </p:txBody>
      </p:sp>
      <p:sp>
        <p:nvSpPr>
          <p:cNvPr id="22" name="Obdĺžnik: zaoblené rohy 21">
            <a:extLst>
              <a:ext uri="{FF2B5EF4-FFF2-40B4-BE49-F238E27FC236}">
                <a16:creationId xmlns:a16="http://schemas.microsoft.com/office/drawing/2014/main" id="{3D1866CF-7AA7-4894-BE42-AB18A392EAC6}"/>
              </a:ext>
            </a:extLst>
          </p:cNvPr>
          <p:cNvSpPr/>
          <p:nvPr/>
        </p:nvSpPr>
        <p:spPr>
          <a:xfrm>
            <a:off x="3860800" y="3187700"/>
            <a:ext cx="2209800" cy="1422400"/>
          </a:xfrm>
          <a:prstGeom prst="roundRect">
            <a:avLst/>
          </a:prstGeom>
          <a:solidFill>
            <a:srgbClr val="EAF7FC"/>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3" name="BlokTextu 22">
            <a:extLst>
              <a:ext uri="{FF2B5EF4-FFF2-40B4-BE49-F238E27FC236}">
                <a16:creationId xmlns:a16="http://schemas.microsoft.com/office/drawing/2014/main" id="{B50A4AC2-85BF-4F3D-8C16-7CEE58DA5D41}"/>
              </a:ext>
            </a:extLst>
          </p:cNvPr>
          <p:cNvSpPr txBox="1"/>
          <p:nvPr/>
        </p:nvSpPr>
        <p:spPr>
          <a:xfrm>
            <a:off x="4064000" y="3441700"/>
            <a:ext cx="1803400" cy="533400"/>
          </a:xfrm>
          <a:prstGeom prst="rect">
            <a:avLst/>
          </a:prstGeom>
          <a:noFill/>
        </p:spPr>
        <p:txBody>
          <a:bodyPr vertOverflow="overflow" vert="horz" wrap="square" rtlCol="0" anchor="ctr" anchorCtr="0">
            <a:noAutofit/>
          </a:bodyPr>
          <a:lstStyle/>
          <a:p>
            <a:pPr algn="l"/>
            <a:r>
              <a:rPr lang="sk-SK" sz="2000" b="1">
                <a:solidFill>
                  <a:srgbClr val="0B1B31"/>
                </a:solidFill>
                <a:latin typeface="Calibri"/>
                <a:ea typeface="Calibri"/>
                <a:cs typeface="Calibri"/>
              </a:rPr>
              <a:t>„Urob mi kávu.“</a:t>
            </a:r>
          </a:p>
        </p:txBody>
      </p:sp>
      <p:sp>
        <p:nvSpPr>
          <p:cNvPr id="24" name="BlokTextu 23">
            <a:extLst>
              <a:ext uri="{FF2B5EF4-FFF2-40B4-BE49-F238E27FC236}">
                <a16:creationId xmlns:a16="http://schemas.microsoft.com/office/drawing/2014/main" id="{AECDA503-5420-4DC0-9AC2-8A49B68895B0}"/>
              </a:ext>
            </a:extLst>
          </p:cNvPr>
          <p:cNvSpPr txBox="1"/>
          <p:nvPr/>
        </p:nvSpPr>
        <p:spPr>
          <a:xfrm>
            <a:off x="4038600" y="4064000"/>
            <a:ext cx="1854200" cy="330200"/>
          </a:xfrm>
          <a:prstGeom prst="rect">
            <a:avLst/>
          </a:prstGeom>
          <a:noFill/>
        </p:spPr>
        <p:txBody>
          <a:bodyPr vertOverflow="overflow" vert="horz" wrap="square" rtlCol="0" anchor="ctr" anchorCtr="0">
            <a:noAutofit/>
          </a:bodyPr>
          <a:lstStyle/>
          <a:p>
            <a:pPr algn="l"/>
            <a:r>
              <a:rPr lang="pl-PL" sz="1050">
                <a:solidFill>
                  <a:srgbClr val="477189"/>
                </a:solidFill>
                <a:latin typeface="Calibri"/>
                <a:ea typeface="Calibri"/>
                <a:cs typeface="Calibri"/>
              </a:rPr>
              <a:t>bez typu, veľkosti a očakávania</a:t>
            </a:r>
            <a:endParaRPr lang="sk-SK" sz="1050">
              <a:solidFill>
                <a:srgbClr val="477189"/>
              </a:solidFill>
              <a:latin typeface="Calibri"/>
              <a:ea typeface="Calibri"/>
              <a:cs typeface="Calibri"/>
            </a:endParaRPr>
          </a:p>
        </p:txBody>
      </p:sp>
      <p:sp>
        <p:nvSpPr>
          <p:cNvPr id="25" name="Šípka: doprava 24">
            <a:extLst>
              <a:ext uri="{FF2B5EF4-FFF2-40B4-BE49-F238E27FC236}">
                <a16:creationId xmlns:a16="http://schemas.microsoft.com/office/drawing/2014/main" id="{A3802132-6179-486D-9724-93DDF4002B7E}"/>
              </a:ext>
            </a:extLst>
          </p:cNvPr>
          <p:cNvSpPr/>
          <p:nvPr/>
        </p:nvSpPr>
        <p:spPr>
          <a:xfrm>
            <a:off x="6172200" y="3606800"/>
            <a:ext cx="584200" cy="482600"/>
          </a:xfrm>
          <a:prstGeom prst="rightArrow">
            <a:avLst/>
          </a:prstGeom>
          <a:solidFill>
            <a:srgbClr val="25B7E5"/>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6" name="BlokTextu 25">
            <a:extLst>
              <a:ext uri="{FF2B5EF4-FFF2-40B4-BE49-F238E27FC236}">
                <a16:creationId xmlns:a16="http://schemas.microsoft.com/office/drawing/2014/main" id="{7D8DD458-7D01-464A-9B2B-A9989C828D7D}"/>
              </a:ext>
            </a:extLst>
          </p:cNvPr>
          <p:cNvSpPr txBox="1"/>
          <p:nvPr/>
        </p:nvSpPr>
        <p:spPr>
          <a:xfrm>
            <a:off x="6959600" y="2857500"/>
            <a:ext cx="2387600" cy="266700"/>
          </a:xfrm>
          <a:prstGeom prst="rect">
            <a:avLst/>
          </a:prstGeom>
          <a:noFill/>
        </p:spPr>
        <p:txBody>
          <a:bodyPr vertOverflow="overflow" vert="horz" wrap="square" rtlCol="0" anchor="ctr" anchorCtr="0">
            <a:noAutofit/>
          </a:bodyPr>
          <a:lstStyle/>
          <a:p>
            <a:pPr algn="l"/>
            <a:r>
              <a:rPr lang="sk-SK" sz="1150" b="1">
                <a:solidFill>
                  <a:srgbClr val="A8C9D9"/>
                </a:solidFill>
                <a:latin typeface="Calibri"/>
                <a:ea typeface="Calibri"/>
                <a:cs typeface="Calibri"/>
              </a:rPr>
              <a:t>DOSLOVNÝ VÝSLEDOK</a:t>
            </a:r>
          </a:p>
        </p:txBody>
      </p:sp>
      <p:sp>
        <p:nvSpPr>
          <p:cNvPr id="27" name="Obdĺžnik: zaoblené rohy 26">
            <a:extLst>
              <a:ext uri="{FF2B5EF4-FFF2-40B4-BE49-F238E27FC236}">
                <a16:creationId xmlns:a16="http://schemas.microsoft.com/office/drawing/2014/main" id="{24F92440-1926-462C-BAC7-113AF0A7B3F8}"/>
              </a:ext>
            </a:extLst>
          </p:cNvPr>
          <p:cNvSpPr/>
          <p:nvPr/>
        </p:nvSpPr>
        <p:spPr>
          <a:xfrm>
            <a:off x="6908800" y="3187700"/>
            <a:ext cx="2413000" cy="1422400"/>
          </a:xfrm>
          <a:prstGeom prst="roundRect">
            <a:avLst/>
          </a:prstGeom>
          <a:solidFill>
            <a:srgbClr val="1226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8" name="Obdĺžnik 27">
            <a:extLst>
              <a:ext uri="{FF2B5EF4-FFF2-40B4-BE49-F238E27FC236}">
                <a16:creationId xmlns:a16="http://schemas.microsoft.com/office/drawing/2014/main" id="{CD7FB0CE-B17F-4C31-BB52-39CC00EEAF77}"/>
              </a:ext>
            </a:extLst>
          </p:cNvPr>
          <p:cNvSpPr/>
          <p:nvPr/>
        </p:nvSpPr>
        <p:spPr>
          <a:xfrm>
            <a:off x="6908800" y="3187700"/>
            <a:ext cx="2413000" cy="76200"/>
          </a:xfrm>
          <a:prstGeom prst="rect">
            <a:avLst/>
          </a:prstGeom>
          <a:solidFill>
            <a:srgbClr val="FF775E"/>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29" name="BlokTextu 28">
            <a:extLst>
              <a:ext uri="{FF2B5EF4-FFF2-40B4-BE49-F238E27FC236}">
                <a16:creationId xmlns:a16="http://schemas.microsoft.com/office/drawing/2014/main" id="{FB7574ED-AD65-4122-BEDB-B63CE2849316}"/>
              </a:ext>
            </a:extLst>
          </p:cNvPr>
          <p:cNvSpPr txBox="1"/>
          <p:nvPr/>
        </p:nvSpPr>
        <p:spPr>
          <a:xfrm>
            <a:off x="7124700" y="3429000"/>
            <a:ext cx="1981200" cy="317500"/>
          </a:xfrm>
          <a:prstGeom prst="rect">
            <a:avLst/>
          </a:prstGeom>
          <a:noFill/>
        </p:spPr>
        <p:txBody>
          <a:bodyPr vertOverflow="overflow" vert="horz" wrap="square" rtlCol="0" anchor="ctr" anchorCtr="0">
            <a:noAutofit/>
          </a:bodyPr>
          <a:lstStyle/>
          <a:p>
            <a:pPr algn="l"/>
            <a:r>
              <a:rPr lang="sk-SK" sz="1600" b="1">
                <a:solidFill>
                  <a:srgbClr val="FFFFFF"/>
                </a:solidFill>
                <a:latin typeface="Calibri"/>
                <a:ea typeface="Calibri"/>
                <a:cs typeface="Calibri"/>
              </a:rPr>
              <a:t>TURECKÁ KÁVA</a:t>
            </a:r>
          </a:p>
        </p:txBody>
      </p:sp>
      <p:sp>
        <p:nvSpPr>
          <p:cNvPr id="30" name="BlokTextu 29">
            <a:extLst>
              <a:ext uri="{FF2B5EF4-FFF2-40B4-BE49-F238E27FC236}">
                <a16:creationId xmlns:a16="http://schemas.microsoft.com/office/drawing/2014/main" id="{F2346139-7EE5-4912-BED9-1B5D3B329F3F}"/>
              </a:ext>
            </a:extLst>
          </p:cNvPr>
          <p:cNvSpPr txBox="1"/>
          <p:nvPr/>
        </p:nvSpPr>
        <p:spPr>
          <a:xfrm>
            <a:off x="7099300" y="3822700"/>
            <a:ext cx="2032000" cy="304800"/>
          </a:xfrm>
          <a:prstGeom prst="rect">
            <a:avLst/>
          </a:prstGeom>
          <a:noFill/>
        </p:spPr>
        <p:txBody>
          <a:bodyPr vertOverflow="overflow" vert="horz" wrap="square" rtlCol="0" anchor="ctr" anchorCtr="0">
            <a:noAutofit/>
          </a:bodyPr>
          <a:lstStyle/>
          <a:p>
            <a:pPr algn="l"/>
            <a:r>
              <a:rPr lang="sk-SK" sz="1300">
                <a:solidFill>
                  <a:srgbClr val="D7EEF7"/>
                </a:solidFill>
                <a:latin typeface="Calibri"/>
                <a:ea typeface="Calibri"/>
                <a:cs typeface="Calibri"/>
              </a:rPr>
              <a:t>v pollitrovom pohári</a:t>
            </a:r>
          </a:p>
        </p:txBody>
      </p:sp>
      <p:sp>
        <p:nvSpPr>
          <p:cNvPr id="31" name="BlokTextu 30">
            <a:extLst>
              <a:ext uri="{FF2B5EF4-FFF2-40B4-BE49-F238E27FC236}">
                <a16:creationId xmlns:a16="http://schemas.microsoft.com/office/drawing/2014/main" id="{4376060D-0C04-4C96-A89A-9D2989562688}"/>
              </a:ext>
            </a:extLst>
          </p:cNvPr>
          <p:cNvSpPr txBox="1"/>
          <p:nvPr/>
        </p:nvSpPr>
        <p:spPr>
          <a:xfrm>
            <a:off x="7086600" y="4203700"/>
            <a:ext cx="2057400" cy="254000"/>
          </a:xfrm>
          <a:prstGeom prst="rect">
            <a:avLst/>
          </a:prstGeom>
          <a:noFill/>
        </p:spPr>
        <p:txBody>
          <a:bodyPr vertOverflow="overflow" vert="horz" wrap="square" rtlCol="0" anchor="ctr" anchorCtr="0">
            <a:noAutofit/>
          </a:bodyPr>
          <a:lstStyle/>
          <a:p>
            <a:pPr algn="l"/>
            <a:r>
              <a:rPr lang="sk-SK" sz="950" b="1">
                <a:solidFill>
                  <a:srgbClr val="FF775E"/>
                </a:solidFill>
                <a:latin typeface="Calibri"/>
                <a:ea typeface="Calibri"/>
                <a:cs typeface="Calibri"/>
              </a:rPr>
              <a:t>Zadanie splnené. Zámer netrafený.</a:t>
            </a:r>
          </a:p>
        </p:txBody>
      </p:sp>
      <p:sp>
        <p:nvSpPr>
          <p:cNvPr id="32" name="Obdĺžnik: zaoblené rohy 31">
            <a:extLst>
              <a:ext uri="{FF2B5EF4-FFF2-40B4-BE49-F238E27FC236}">
                <a16:creationId xmlns:a16="http://schemas.microsoft.com/office/drawing/2014/main" id="{7C78266D-6FC2-48AE-AA2C-DE16B7864A4F}"/>
              </a:ext>
            </a:extLst>
          </p:cNvPr>
          <p:cNvSpPr/>
          <p:nvPr/>
        </p:nvSpPr>
        <p:spPr>
          <a:xfrm>
            <a:off x="9626600" y="2870200"/>
            <a:ext cx="1727200" cy="2413000"/>
          </a:xfrm>
          <a:prstGeom prst="roundRect">
            <a:avLst/>
          </a:prstGeom>
          <a:solidFill>
            <a:srgbClr val="122640"/>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3" name="Obdĺžnik 32">
            <a:extLst>
              <a:ext uri="{FF2B5EF4-FFF2-40B4-BE49-F238E27FC236}">
                <a16:creationId xmlns:a16="http://schemas.microsoft.com/office/drawing/2014/main" id="{115627D5-AE18-4298-9FA9-7BBC8C724772}"/>
              </a:ext>
            </a:extLst>
          </p:cNvPr>
          <p:cNvSpPr/>
          <p:nvPr/>
        </p:nvSpPr>
        <p:spPr>
          <a:xfrm>
            <a:off x="9626600" y="2870200"/>
            <a:ext cx="1727200" cy="76200"/>
          </a:xfrm>
          <a:prstGeom prst="rect">
            <a:avLst/>
          </a:prstGeom>
          <a:solidFill>
            <a:srgbClr val="FF775E"/>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4" name="BlokTextu 33">
            <a:extLst>
              <a:ext uri="{FF2B5EF4-FFF2-40B4-BE49-F238E27FC236}">
                <a16:creationId xmlns:a16="http://schemas.microsoft.com/office/drawing/2014/main" id="{06B20053-55B1-4DBA-8B0D-1090571902F7}"/>
              </a:ext>
            </a:extLst>
          </p:cNvPr>
          <p:cNvSpPr txBox="1"/>
          <p:nvPr/>
        </p:nvSpPr>
        <p:spPr>
          <a:xfrm>
            <a:off x="9829800" y="3149600"/>
            <a:ext cx="1320800" cy="317500"/>
          </a:xfrm>
          <a:prstGeom prst="rect">
            <a:avLst/>
          </a:prstGeom>
          <a:noFill/>
        </p:spPr>
        <p:txBody>
          <a:bodyPr vertOverflow="overflow" vert="horz" wrap="square" rtlCol="0" anchor="ctr" anchorCtr="0">
            <a:noAutofit/>
          </a:bodyPr>
          <a:lstStyle/>
          <a:p>
            <a:pPr algn="l"/>
            <a:r>
              <a:rPr lang="sk-SK" sz="1350" b="1">
                <a:solidFill>
                  <a:srgbClr val="FFFFFF"/>
                </a:solidFill>
                <a:latin typeface="Calibri"/>
                <a:ea typeface="Calibri"/>
                <a:cs typeface="Calibri"/>
              </a:rPr>
              <a:t>ČO CHÝBALO?</a:t>
            </a:r>
          </a:p>
        </p:txBody>
      </p:sp>
      <p:sp>
        <p:nvSpPr>
          <p:cNvPr id="35" name="Ovál 34">
            <a:extLst>
              <a:ext uri="{FF2B5EF4-FFF2-40B4-BE49-F238E27FC236}">
                <a16:creationId xmlns:a16="http://schemas.microsoft.com/office/drawing/2014/main" id="{649A3747-F0FF-4A8A-BBC1-C158C1EB71AB}"/>
              </a:ext>
            </a:extLst>
          </p:cNvPr>
          <p:cNvSpPr/>
          <p:nvPr/>
        </p:nvSpPr>
        <p:spPr>
          <a:xfrm>
            <a:off x="9855200" y="3746500"/>
            <a:ext cx="88900" cy="88900"/>
          </a:xfrm>
          <a:prstGeom prst="ellipse">
            <a:avLst/>
          </a:prstGeom>
          <a:solidFill>
            <a:srgbClr val="FF775E"/>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6" name="BlokTextu 35">
            <a:extLst>
              <a:ext uri="{FF2B5EF4-FFF2-40B4-BE49-F238E27FC236}">
                <a16:creationId xmlns:a16="http://schemas.microsoft.com/office/drawing/2014/main" id="{3D0781FE-5CBA-4CBF-ABF7-92576D325A96}"/>
              </a:ext>
            </a:extLst>
          </p:cNvPr>
          <p:cNvSpPr txBox="1"/>
          <p:nvPr/>
        </p:nvSpPr>
        <p:spPr>
          <a:xfrm>
            <a:off x="10058400" y="3670300"/>
            <a:ext cx="1054100" cy="254000"/>
          </a:xfrm>
          <a:prstGeom prst="rect">
            <a:avLst/>
          </a:prstGeom>
          <a:noFill/>
        </p:spPr>
        <p:txBody>
          <a:bodyPr vertOverflow="overflow" vert="horz" wrap="square" rtlCol="0" anchor="ctr" anchorCtr="0">
            <a:noAutofit/>
          </a:bodyPr>
          <a:lstStyle/>
          <a:p>
            <a:pPr algn="l"/>
            <a:r>
              <a:rPr lang="sk-SK" sz="1050">
                <a:solidFill>
                  <a:srgbClr val="D7EEF7"/>
                </a:solidFill>
                <a:latin typeface="Calibri"/>
                <a:ea typeface="Calibri"/>
                <a:cs typeface="Calibri"/>
              </a:rPr>
              <a:t>typ kávy</a:t>
            </a:r>
          </a:p>
        </p:txBody>
      </p:sp>
      <p:sp>
        <p:nvSpPr>
          <p:cNvPr id="37" name="Ovál 36">
            <a:extLst>
              <a:ext uri="{FF2B5EF4-FFF2-40B4-BE49-F238E27FC236}">
                <a16:creationId xmlns:a16="http://schemas.microsoft.com/office/drawing/2014/main" id="{41E8E3AD-2B71-409C-839C-694FCB816237}"/>
              </a:ext>
            </a:extLst>
          </p:cNvPr>
          <p:cNvSpPr/>
          <p:nvPr/>
        </p:nvSpPr>
        <p:spPr>
          <a:xfrm>
            <a:off x="9855200" y="4102100"/>
            <a:ext cx="88900" cy="88900"/>
          </a:xfrm>
          <a:prstGeom prst="ellipse">
            <a:avLst/>
          </a:prstGeom>
          <a:solidFill>
            <a:srgbClr val="FF775E"/>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38" name="BlokTextu 37">
            <a:extLst>
              <a:ext uri="{FF2B5EF4-FFF2-40B4-BE49-F238E27FC236}">
                <a16:creationId xmlns:a16="http://schemas.microsoft.com/office/drawing/2014/main" id="{346B5EE6-79D7-4EF4-A5C1-639529D7CC79}"/>
              </a:ext>
            </a:extLst>
          </p:cNvPr>
          <p:cNvSpPr txBox="1"/>
          <p:nvPr/>
        </p:nvSpPr>
        <p:spPr>
          <a:xfrm>
            <a:off x="10058400" y="4025900"/>
            <a:ext cx="1054100" cy="254000"/>
          </a:xfrm>
          <a:prstGeom prst="rect">
            <a:avLst/>
          </a:prstGeom>
          <a:noFill/>
        </p:spPr>
        <p:txBody>
          <a:bodyPr vertOverflow="overflow" vert="horz" wrap="square" rtlCol="0" anchor="ctr" anchorCtr="0">
            <a:noAutofit/>
          </a:bodyPr>
          <a:lstStyle/>
          <a:p>
            <a:pPr algn="l"/>
            <a:r>
              <a:rPr lang="sk-SK" sz="1050">
                <a:solidFill>
                  <a:srgbClr val="D7EEF7"/>
                </a:solidFill>
                <a:latin typeface="Calibri"/>
                <a:ea typeface="Calibri"/>
                <a:cs typeface="Calibri"/>
              </a:rPr>
              <a:t>veľkosť</a:t>
            </a:r>
          </a:p>
        </p:txBody>
      </p:sp>
      <p:sp>
        <p:nvSpPr>
          <p:cNvPr id="39" name="Ovál 38">
            <a:extLst>
              <a:ext uri="{FF2B5EF4-FFF2-40B4-BE49-F238E27FC236}">
                <a16:creationId xmlns:a16="http://schemas.microsoft.com/office/drawing/2014/main" id="{E051941D-BF11-426B-9D8D-A3DB8DFDD6A9}"/>
              </a:ext>
            </a:extLst>
          </p:cNvPr>
          <p:cNvSpPr/>
          <p:nvPr/>
        </p:nvSpPr>
        <p:spPr>
          <a:xfrm>
            <a:off x="9855200" y="4457700"/>
            <a:ext cx="88900" cy="88900"/>
          </a:xfrm>
          <a:prstGeom prst="ellipse">
            <a:avLst/>
          </a:prstGeom>
          <a:solidFill>
            <a:srgbClr val="FF775E"/>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0" name="BlokTextu 39">
            <a:extLst>
              <a:ext uri="{FF2B5EF4-FFF2-40B4-BE49-F238E27FC236}">
                <a16:creationId xmlns:a16="http://schemas.microsoft.com/office/drawing/2014/main" id="{0B35F18B-273B-4407-BF91-8333B21CFA5E}"/>
              </a:ext>
            </a:extLst>
          </p:cNvPr>
          <p:cNvSpPr txBox="1"/>
          <p:nvPr/>
        </p:nvSpPr>
        <p:spPr>
          <a:xfrm>
            <a:off x="10058400" y="4381500"/>
            <a:ext cx="1054100" cy="254000"/>
          </a:xfrm>
          <a:prstGeom prst="rect">
            <a:avLst/>
          </a:prstGeom>
          <a:noFill/>
        </p:spPr>
        <p:txBody>
          <a:bodyPr vertOverflow="overflow" vert="horz" wrap="square" rtlCol="0" anchor="ctr" anchorCtr="0">
            <a:noAutofit/>
          </a:bodyPr>
          <a:lstStyle/>
          <a:p>
            <a:pPr algn="l"/>
            <a:r>
              <a:rPr lang="sk-SK" sz="1050">
                <a:solidFill>
                  <a:srgbClr val="D7EEF7"/>
                </a:solidFill>
                <a:latin typeface="Calibri"/>
                <a:ea typeface="Calibri"/>
                <a:cs typeface="Calibri"/>
              </a:rPr>
              <a:t>forma podania</a:t>
            </a:r>
          </a:p>
        </p:txBody>
      </p:sp>
      <p:sp>
        <p:nvSpPr>
          <p:cNvPr id="41" name="Ovál 40">
            <a:extLst>
              <a:ext uri="{FF2B5EF4-FFF2-40B4-BE49-F238E27FC236}">
                <a16:creationId xmlns:a16="http://schemas.microsoft.com/office/drawing/2014/main" id="{F78E0213-7B63-464A-BD62-8F9C703E81DB}"/>
              </a:ext>
            </a:extLst>
          </p:cNvPr>
          <p:cNvSpPr/>
          <p:nvPr/>
        </p:nvSpPr>
        <p:spPr>
          <a:xfrm>
            <a:off x="9855200" y="4813300"/>
            <a:ext cx="88900" cy="88900"/>
          </a:xfrm>
          <a:prstGeom prst="ellipse">
            <a:avLst/>
          </a:prstGeom>
          <a:solidFill>
            <a:srgbClr val="FF775E"/>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2" name="BlokTextu 41">
            <a:extLst>
              <a:ext uri="{FF2B5EF4-FFF2-40B4-BE49-F238E27FC236}">
                <a16:creationId xmlns:a16="http://schemas.microsoft.com/office/drawing/2014/main" id="{6D23C97A-77E4-4B33-82B7-F30F5A28F468}"/>
              </a:ext>
            </a:extLst>
          </p:cNvPr>
          <p:cNvSpPr txBox="1"/>
          <p:nvPr/>
        </p:nvSpPr>
        <p:spPr>
          <a:xfrm>
            <a:off x="10058400" y="4737100"/>
            <a:ext cx="1054100" cy="254000"/>
          </a:xfrm>
          <a:prstGeom prst="rect">
            <a:avLst/>
          </a:prstGeom>
          <a:noFill/>
        </p:spPr>
        <p:txBody>
          <a:bodyPr vertOverflow="overflow" vert="horz" wrap="square" rtlCol="0" anchor="ctr" anchorCtr="0">
            <a:noAutofit/>
          </a:bodyPr>
          <a:lstStyle/>
          <a:p>
            <a:pPr algn="l"/>
            <a:r>
              <a:rPr lang="sk-SK" sz="1050">
                <a:solidFill>
                  <a:srgbClr val="D7EEF7"/>
                </a:solidFill>
                <a:latin typeface="Calibri"/>
                <a:ea typeface="Calibri"/>
                <a:cs typeface="Calibri"/>
              </a:rPr>
              <a:t>očakávaný výsledok</a:t>
            </a:r>
          </a:p>
        </p:txBody>
      </p:sp>
      <p:sp>
        <p:nvSpPr>
          <p:cNvPr id="43" name="Obdĺžnik 42">
            <a:extLst>
              <a:ext uri="{FF2B5EF4-FFF2-40B4-BE49-F238E27FC236}">
                <a16:creationId xmlns:a16="http://schemas.microsoft.com/office/drawing/2014/main" id="{BB4BCCD9-D391-4878-BE91-E7F066A957B9}"/>
              </a:ext>
            </a:extLst>
          </p:cNvPr>
          <p:cNvSpPr/>
          <p:nvPr/>
        </p:nvSpPr>
        <p:spPr>
          <a:xfrm>
            <a:off x="685800" y="5575300"/>
            <a:ext cx="10668000" cy="736600"/>
          </a:xfrm>
          <a:prstGeom prst="rect">
            <a:avLst/>
          </a:prstGeom>
          <a:solidFill>
            <a:srgbClr val="0B1B31"/>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4" name="Obdĺžnik 43">
            <a:extLst>
              <a:ext uri="{FF2B5EF4-FFF2-40B4-BE49-F238E27FC236}">
                <a16:creationId xmlns:a16="http://schemas.microsoft.com/office/drawing/2014/main" id="{8C52BE79-D88E-49C6-84F1-F43FF1E2ECB5}"/>
              </a:ext>
            </a:extLst>
          </p:cNvPr>
          <p:cNvSpPr/>
          <p:nvPr/>
        </p:nvSpPr>
        <p:spPr>
          <a:xfrm>
            <a:off x="685800" y="5575300"/>
            <a:ext cx="101600" cy="736600"/>
          </a:xfrm>
          <a:prstGeom prst="rect">
            <a:avLst/>
          </a:prstGeom>
          <a:solidFill>
            <a:srgbClr val="FF775E"/>
          </a:solidFill>
          <a:ln w="127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sk-SK"/>
          </a:p>
        </p:txBody>
      </p:sp>
      <p:sp>
        <p:nvSpPr>
          <p:cNvPr id="45" name="BlokTextu 44">
            <a:extLst>
              <a:ext uri="{FF2B5EF4-FFF2-40B4-BE49-F238E27FC236}">
                <a16:creationId xmlns:a16="http://schemas.microsoft.com/office/drawing/2014/main" id="{F51DE627-A672-4F75-B673-AE1836316BAE}"/>
              </a:ext>
            </a:extLst>
          </p:cNvPr>
          <p:cNvSpPr txBox="1"/>
          <p:nvPr/>
        </p:nvSpPr>
        <p:spPr>
          <a:xfrm>
            <a:off x="990600" y="5778500"/>
            <a:ext cx="1422400" cy="342900"/>
          </a:xfrm>
          <a:prstGeom prst="rect">
            <a:avLst/>
          </a:prstGeom>
          <a:noFill/>
        </p:spPr>
        <p:txBody>
          <a:bodyPr vertOverflow="overflow" vert="horz" wrap="square" rtlCol="0" anchor="ctr" anchorCtr="0">
            <a:noAutofit/>
          </a:bodyPr>
          <a:lstStyle/>
          <a:p>
            <a:pPr algn="l"/>
            <a:r>
              <a:rPr lang="sk-SK" sz="1250" b="1">
                <a:solidFill>
                  <a:srgbClr val="FF775E"/>
                </a:solidFill>
                <a:latin typeface="Calibri"/>
                <a:ea typeface="Calibri"/>
                <a:cs typeface="Calibri"/>
              </a:rPr>
              <a:t>PONAUČENIE</a:t>
            </a:r>
          </a:p>
        </p:txBody>
      </p:sp>
      <p:sp>
        <p:nvSpPr>
          <p:cNvPr id="46" name="BlokTextu 45">
            <a:extLst>
              <a:ext uri="{FF2B5EF4-FFF2-40B4-BE49-F238E27FC236}">
                <a16:creationId xmlns:a16="http://schemas.microsoft.com/office/drawing/2014/main" id="{B181FC61-3A98-4E6E-BC6F-6DD00368F957}"/>
              </a:ext>
            </a:extLst>
          </p:cNvPr>
          <p:cNvSpPr txBox="1"/>
          <p:nvPr/>
        </p:nvSpPr>
        <p:spPr>
          <a:xfrm>
            <a:off x="2590800" y="5740400"/>
            <a:ext cx="8229600" cy="406400"/>
          </a:xfrm>
          <a:prstGeom prst="rect">
            <a:avLst/>
          </a:prstGeom>
          <a:noFill/>
        </p:spPr>
        <p:txBody>
          <a:bodyPr vertOverflow="overflow" vert="horz" wrap="square" rtlCol="0" anchor="ctr" anchorCtr="0">
            <a:noAutofit/>
          </a:bodyPr>
          <a:lstStyle/>
          <a:p>
            <a:pPr algn="l"/>
            <a:r>
              <a:rPr lang="pl-PL" sz="1900" b="1">
                <a:solidFill>
                  <a:srgbClr val="FFFFFF"/>
                </a:solidFill>
                <a:latin typeface="Calibri"/>
                <a:ea typeface="Calibri"/>
                <a:cs typeface="Calibri"/>
              </a:rPr>
              <a:t>Chyba nie je v stážistovi. Je v našom zadaní.</a:t>
            </a:r>
            <a:endParaRPr lang="sk-SK" sz="1900" b="1">
              <a:solidFill>
                <a:srgbClr val="FFFFFF"/>
              </a:solidFill>
              <a:latin typeface="Calibri"/>
              <a:ea typeface="Calibri"/>
              <a:cs typeface="Calibri"/>
            </a:endParaRPr>
          </a:p>
        </p:txBody>
      </p:sp>
    </p:spTree>
    <p:extLst>
      <p:ext uri="{BB962C8B-B14F-4D97-AF65-F5344CB8AC3E}">
        <p14:creationId xmlns:p14="http://schemas.microsoft.com/office/powerpoint/2010/main" val="4186239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1">
            <a:extLst>
              <a:ext uri="{FF2B5EF4-FFF2-40B4-BE49-F238E27FC236}">
                <a16:creationId xmlns:a16="http://schemas.microsoft.com/office/drawing/2014/main" id="{F8C02B35-5C6F-4F72-8E1B-181B3B977A0C}"/>
              </a:ext>
            </a:extLst>
          </p:cNvPr>
          <p:cNvSpPr>
            <a:spLocks noGrp="1"/>
          </p:cNvSpPr>
          <p:nvPr/>
        </p:nvSpPr>
        <p:spPr>
          <a:xfrm>
            <a:off x="285427" y="2152650"/>
            <a:ext cx="8001000" cy="2095500"/>
          </a:xfrm>
          <a:prstGeom prst="rect">
            <a:avLst/>
          </a:prstGeom>
          <a:noFill/>
          <a:ln w="0">
            <a:noFill/>
            <a:prstDash val="solid"/>
          </a:ln>
        </p:spPr>
        <p:txBody>
          <a:bodyPr wrap="square" lIns="0" tIns="0" rIns="0" bIns="0" anchor="t">
            <a:noAutofit/>
          </a:bodyPr>
          <a:lstStyle/>
          <a:p>
            <a:pPr algn="l">
              <a:lnSpc>
                <a:spcPct val="92000"/>
              </a:lnSpc>
              <a:buNone/>
              <a:defRPr sz="5250" b="1">
                <a:solidFill>
                  <a:srgbClr val="FFFFFF"/>
                </a:solidFill>
                <a:latin typeface="Arial"/>
                <a:ea typeface="Arial"/>
                <a:cs typeface="Arial"/>
              </a:defRPr>
            </a:pPr>
            <a:endParaRPr lang="sk-SK" sz="5250" b="1" noProof="0" dirty="0">
              <a:solidFill>
                <a:srgbClr val="FFFFFF"/>
              </a:solidFill>
              <a:latin typeface="Arial"/>
              <a:ea typeface="Arial"/>
              <a:cs typeface="Arial"/>
            </a:endParaRPr>
          </a:p>
        </p:txBody>
      </p:sp>
      <p:sp>
        <p:nvSpPr>
          <p:cNvPr id="3" name="Obdĺžnik 2">
            <a:extLst>
              <a:ext uri="{FF2B5EF4-FFF2-40B4-BE49-F238E27FC236}">
                <a16:creationId xmlns:a16="http://schemas.microsoft.com/office/drawing/2014/main" id="{DB9C8D31-9A35-4EB5-A0AD-747C6BF530F4}"/>
              </a:ext>
            </a:extLst>
          </p:cNvPr>
          <p:cNvSpPr>
            <a:spLocks noGrp="1"/>
          </p:cNvSpPr>
          <p:nvPr/>
        </p:nvSpPr>
        <p:spPr>
          <a:xfrm>
            <a:off x="723900" y="3429000"/>
            <a:ext cx="7810500" cy="723900"/>
          </a:xfrm>
          <a:prstGeom prst="rect">
            <a:avLst/>
          </a:prstGeom>
          <a:noFill/>
          <a:ln w="0">
            <a:noFill/>
            <a:prstDash val="solid"/>
          </a:ln>
        </p:spPr>
        <p:txBody>
          <a:bodyPr wrap="square" lIns="0" tIns="0" rIns="0" bIns="0" anchor="t">
            <a:noAutofit/>
          </a:bodyPr>
          <a:lstStyle/>
          <a:p>
            <a:pPr algn="l">
              <a:lnSpc>
                <a:spcPct val="104000"/>
              </a:lnSpc>
              <a:buNone/>
              <a:defRPr sz="2100">
                <a:solidFill>
                  <a:srgbClr val="D8EEF7"/>
                </a:solidFill>
                <a:latin typeface="Arial"/>
                <a:ea typeface="Arial"/>
                <a:cs typeface="Arial"/>
              </a:defRPr>
            </a:pPr>
            <a:r>
              <a:rPr lang="sk-SK" sz="2100" noProof="0" dirty="0">
                <a:solidFill>
                  <a:srgbClr val="FFFFFF"/>
                </a:solidFill>
                <a:latin typeface="Arial"/>
                <a:ea typeface="Arial"/>
                <a:cs typeface="Arial"/>
              </a:rPr>
              <a:t>Dva overené profily: akademický pracovník a administratívny pracovník</a:t>
            </a:r>
          </a:p>
        </p:txBody>
      </p:sp>
      <p:sp>
        <p:nvSpPr>
          <p:cNvPr id="4" name="Obdĺžnik 3">
            <a:extLst>
              <a:ext uri="{FF2B5EF4-FFF2-40B4-BE49-F238E27FC236}">
                <a16:creationId xmlns:a16="http://schemas.microsoft.com/office/drawing/2014/main" id="{276DE18E-9577-4D65-B479-AB782BA46411}"/>
              </a:ext>
            </a:extLst>
          </p:cNvPr>
          <p:cNvSpPr>
            <a:spLocks noGrp="1"/>
          </p:cNvSpPr>
          <p:nvPr/>
        </p:nvSpPr>
        <p:spPr>
          <a:xfrm>
            <a:off x="8915400" y="1104900"/>
            <a:ext cx="2743200" cy="4095750"/>
          </a:xfrm>
          <a:prstGeom prst="rect">
            <a:avLst/>
          </a:prstGeom>
          <a:solidFill>
            <a:srgbClr val="EEF1F4"/>
          </a:solidFill>
          <a:ln w="0">
            <a:solidFill>
              <a:srgbClr val="EEF1F4"/>
            </a:solidFill>
            <a:prstDash val="solid"/>
          </a:ln>
        </p:spPr>
        <p:txBody>
          <a:bodyPr/>
          <a:lstStyle/>
          <a:p>
            <a:endParaRPr lang="sk-SK" noProof="0" dirty="0"/>
          </a:p>
        </p:txBody>
      </p:sp>
      <p:sp>
        <p:nvSpPr>
          <p:cNvPr id="5" name="Obdĺžnik 4">
            <a:extLst>
              <a:ext uri="{FF2B5EF4-FFF2-40B4-BE49-F238E27FC236}">
                <a16:creationId xmlns:a16="http://schemas.microsoft.com/office/drawing/2014/main" id="{118B43C5-252B-4412-AE29-B4AA620E3AD5}"/>
              </a:ext>
            </a:extLst>
          </p:cNvPr>
          <p:cNvSpPr>
            <a:spLocks noGrp="1"/>
          </p:cNvSpPr>
          <p:nvPr/>
        </p:nvSpPr>
        <p:spPr>
          <a:xfrm>
            <a:off x="9239250" y="1581150"/>
            <a:ext cx="2095500" cy="990600"/>
          </a:xfrm>
          <a:prstGeom prst="rect">
            <a:avLst/>
          </a:prstGeom>
          <a:noFill/>
          <a:ln w="0">
            <a:noFill/>
            <a:prstDash val="solid"/>
          </a:ln>
        </p:spPr>
        <p:txBody>
          <a:bodyPr wrap="square" lIns="0" tIns="0" rIns="0" bIns="0" anchor="t">
            <a:noAutofit/>
          </a:bodyPr>
          <a:lstStyle/>
          <a:p>
            <a:pPr algn="ctr">
              <a:buNone/>
              <a:defRPr sz="6900" b="1">
                <a:solidFill>
                  <a:srgbClr val="24B8E6"/>
                </a:solidFill>
                <a:latin typeface="Arial"/>
                <a:ea typeface="Arial"/>
                <a:cs typeface="Arial"/>
              </a:defRPr>
            </a:pPr>
            <a:r>
              <a:rPr lang="sk-SK" sz="6900" b="1" noProof="0" dirty="0">
                <a:solidFill>
                  <a:srgbClr val="24B8E6"/>
                </a:solidFill>
                <a:latin typeface="Arial"/>
                <a:ea typeface="Arial"/>
                <a:cs typeface="Arial"/>
              </a:rPr>
              <a:t>AI</a:t>
            </a:r>
          </a:p>
        </p:txBody>
      </p:sp>
      <p:sp>
        <p:nvSpPr>
          <p:cNvPr id="6" name="Obdĺžnik 5">
            <a:extLst>
              <a:ext uri="{FF2B5EF4-FFF2-40B4-BE49-F238E27FC236}">
                <a16:creationId xmlns:a16="http://schemas.microsoft.com/office/drawing/2014/main" id="{F9865FE5-7EB9-4BF5-BD43-BCFBCAE2204E}"/>
              </a:ext>
            </a:extLst>
          </p:cNvPr>
          <p:cNvSpPr>
            <a:spLocks noGrp="1"/>
          </p:cNvSpPr>
          <p:nvPr/>
        </p:nvSpPr>
        <p:spPr>
          <a:xfrm>
            <a:off x="9429750" y="2886075"/>
            <a:ext cx="1714500" cy="28575"/>
          </a:xfrm>
          <a:prstGeom prst="rect">
            <a:avLst/>
          </a:prstGeom>
          <a:solidFill>
            <a:srgbClr val="B8BCC4"/>
          </a:solidFill>
          <a:ln w="0">
            <a:solidFill>
              <a:srgbClr val="B8BCC4"/>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ED719846-DF61-4D8D-8004-3091266216BF}"/>
              </a:ext>
            </a:extLst>
          </p:cNvPr>
          <p:cNvSpPr>
            <a:spLocks noGrp="1"/>
          </p:cNvSpPr>
          <p:nvPr/>
        </p:nvSpPr>
        <p:spPr>
          <a:xfrm>
            <a:off x="9296400" y="3200400"/>
            <a:ext cx="1981200" cy="742950"/>
          </a:xfrm>
          <a:prstGeom prst="rect">
            <a:avLst/>
          </a:prstGeom>
          <a:noFill/>
          <a:ln w="0">
            <a:noFill/>
            <a:prstDash val="solid"/>
          </a:ln>
        </p:spPr>
        <p:txBody>
          <a:bodyPr wrap="square" lIns="0" tIns="0" rIns="0" bIns="0" anchor="t">
            <a:noAutofit/>
          </a:bodyPr>
          <a:lstStyle/>
          <a:p>
            <a:pPr algn="ctr">
              <a:lnSpc>
                <a:spcPct val="95000"/>
              </a:lnSpc>
              <a:buNone/>
              <a:defRPr sz="1650" b="1">
                <a:solidFill>
                  <a:srgbClr val="0B1B31"/>
                </a:solidFill>
                <a:latin typeface="Arial"/>
                <a:ea typeface="Arial"/>
                <a:cs typeface="Arial"/>
              </a:defRPr>
            </a:pPr>
            <a:r>
              <a:rPr lang="sk-SK" sz="1650" b="1" noProof="0" dirty="0">
                <a:solidFill>
                  <a:srgbClr val="0B1B31"/>
                </a:solidFill>
                <a:latin typeface="Arial"/>
                <a:ea typeface="Arial"/>
                <a:cs typeface="Arial"/>
              </a:rPr>
              <a:t>AKADEMICKÁ</a:t>
            </a:r>
          </a:p>
          <a:p>
            <a:pPr algn="ctr">
              <a:lnSpc>
                <a:spcPct val="95000"/>
              </a:lnSpc>
              <a:buNone/>
              <a:defRPr sz="1650" b="1">
                <a:solidFill>
                  <a:srgbClr val="0B1B31"/>
                </a:solidFill>
                <a:latin typeface="Arial"/>
                <a:ea typeface="Arial"/>
                <a:cs typeface="Arial"/>
              </a:defRPr>
            </a:pPr>
            <a:r>
              <a:rPr lang="sk-SK" sz="1650" b="1" noProof="0" dirty="0">
                <a:solidFill>
                  <a:srgbClr val="0B1B31"/>
                </a:solidFill>
                <a:latin typeface="Arial"/>
                <a:ea typeface="Arial"/>
                <a:cs typeface="Arial"/>
              </a:rPr>
              <a:t>PRÁCA</a:t>
            </a:r>
          </a:p>
        </p:txBody>
      </p:sp>
      <p:sp>
        <p:nvSpPr>
          <p:cNvPr id="8" name="Obdĺžnik 7">
            <a:extLst>
              <a:ext uri="{FF2B5EF4-FFF2-40B4-BE49-F238E27FC236}">
                <a16:creationId xmlns:a16="http://schemas.microsoft.com/office/drawing/2014/main" id="{C651986B-DB6B-4987-97FE-813B3455619B}"/>
              </a:ext>
            </a:extLst>
          </p:cNvPr>
          <p:cNvSpPr>
            <a:spLocks noGrp="1"/>
          </p:cNvSpPr>
          <p:nvPr/>
        </p:nvSpPr>
        <p:spPr>
          <a:xfrm>
            <a:off x="9296400" y="4305300"/>
            <a:ext cx="1981200" cy="323850"/>
          </a:xfrm>
          <a:prstGeom prst="rect">
            <a:avLst/>
          </a:prstGeom>
          <a:noFill/>
          <a:ln w="0">
            <a:noFill/>
            <a:prstDash val="solid"/>
          </a:ln>
        </p:spPr>
        <p:txBody>
          <a:bodyPr wrap="square" lIns="0" tIns="0" rIns="0" bIns="0" anchor="t">
            <a:noAutofit/>
          </a:bodyPr>
          <a:lstStyle/>
          <a:p>
            <a:pPr algn="ctr">
              <a:buNone/>
              <a:defRPr sz="1650" b="1">
                <a:solidFill>
                  <a:srgbClr val="0B1B31"/>
                </a:solidFill>
                <a:latin typeface="Arial"/>
                <a:ea typeface="Arial"/>
                <a:cs typeface="Arial"/>
              </a:defRPr>
            </a:pPr>
            <a:r>
              <a:rPr lang="sk-SK" sz="1650" b="1" noProof="0" dirty="0">
                <a:solidFill>
                  <a:srgbClr val="0B1B31"/>
                </a:solidFill>
                <a:latin typeface="Arial"/>
                <a:ea typeface="Arial"/>
                <a:cs typeface="Arial"/>
              </a:rPr>
              <a:t>ADMINISTRATÍVA</a:t>
            </a:r>
          </a:p>
        </p:txBody>
      </p:sp>
      <p:sp>
        <p:nvSpPr>
          <p:cNvPr id="9" name="Obdĺžnik 8">
            <a:extLst>
              <a:ext uri="{FF2B5EF4-FFF2-40B4-BE49-F238E27FC236}">
                <a16:creationId xmlns:a16="http://schemas.microsoft.com/office/drawing/2014/main" id="{9C51B401-674B-4377-BF44-821937F10022}"/>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13" name="Nadpis 12">
            <a:extLst>
              <a:ext uri="{FF2B5EF4-FFF2-40B4-BE49-F238E27FC236}">
                <a16:creationId xmlns:a16="http://schemas.microsoft.com/office/drawing/2014/main" id="{7381F8F3-6764-25CC-D9F6-178F89B3B3E0}"/>
              </a:ext>
            </a:extLst>
          </p:cNvPr>
          <p:cNvSpPr>
            <a:spLocks noGrp="1"/>
          </p:cNvSpPr>
          <p:nvPr>
            <p:ph type="title"/>
          </p:nvPr>
        </p:nvSpPr>
        <p:spPr/>
        <p:txBody>
          <a:bodyPr>
            <a:noAutofit/>
          </a:bodyPr>
          <a:lstStyle/>
          <a:p>
            <a:pPr>
              <a:lnSpc>
                <a:spcPct val="92000"/>
              </a:lnSpc>
              <a:defRPr sz="5250" b="1">
                <a:solidFill>
                  <a:srgbClr val="FFFFFF"/>
                </a:solidFill>
                <a:latin typeface="Arial"/>
                <a:ea typeface="Arial"/>
                <a:cs typeface="Arial"/>
              </a:defRPr>
            </a:pPr>
            <a:r>
              <a:rPr lang="sk-SK" sz="4400" b="1" dirty="0">
                <a:solidFill>
                  <a:srgbClr val="FFFFFF"/>
                </a:solidFill>
                <a:latin typeface="Arial"/>
                <a:ea typeface="Arial"/>
                <a:cs typeface="Arial"/>
              </a:rPr>
              <a:t>Nastavenie </a:t>
            </a:r>
            <a:r>
              <a:rPr lang="sk-SK" sz="4400" b="1" dirty="0" err="1">
                <a:solidFill>
                  <a:srgbClr val="FFFFFF"/>
                </a:solidFill>
                <a:latin typeface="Arial"/>
                <a:ea typeface="Arial"/>
                <a:cs typeface="Arial"/>
              </a:rPr>
              <a:t>ChatGPT</a:t>
            </a:r>
            <a:br>
              <a:rPr lang="sk-SK" sz="4400" b="1" dirty="0">
                <a:solidFill>
                  <a:srgbClr val="FFFFFF"/>
                </a:solidFill>
                <a:latin typeface="Arial"/>
                <a:ea typeface="Arial"/>
                <a:cs typeface="Arial"/>
              </a:rPr>
            </a:br>
            <a:r>
              <a:rPr lang="sk-SK" sz="4400" b="1" dirty="0">
                <a:solidFill>
                  <a:srgbClr val="FFFFFF"/>
                </a:solidFill>
                <a:latin typeface="Arial"/>
                <a:ea typeface="Arial"/>
                <a:cs typeface="Arial"/>
              </a:rPr>
              <a:t>pre univerzitnú prácu</a:t>
            </a:r>
            <a:endParaRPr lang="sk-SK" sz="4400" dirty="0"/>
          </a:p>
        </p:txBody>
      </p:sp>
    </p:spTree>
    <p:extLst>
      <p:ext uri="{BB962C8B-B14F-4D97-AF65-F5344CB8AC3E}">
        <p14:creationId xmlns:p14="http://schemas.microsoft.com/office/powerpoint/2010/main" val="3516039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dĺžnik 19">
            <a:extLst>
              <a:ext uri="{FF2B5EF4-FFF2-40B4-BE49-F238E27FC236}">
                <a16:creationId xmlns:a16="http://schemas.microsoft.com/office/drawing/2014/main" id="{3DC61FD3-1E50-4FE9-A8BD-0304F8C90D34}"/>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F5CDBBB6-DFA1-4F0B-AA00-DF811A44CD1C}"/>
              </a:ext>
            </a:extLst>
          </p:cNvPr>
          <p:cNvSpPr>
            <a:spLocks noGrp="1"/>
          </p:cNvSpPr>
          <p:nvPr/>
        </p:nvSpPr>
        <p:spPr>
          <a:xfrm>
            <a:off x="533400" y="800100"/>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Dobré nastavenie šetrí čas aj nervy</a:t>
            </a:r>
          </a:p>
        </p:txBody>
      </p:sp>
      <p:sp>
        <p:nvSpPr>
          <p:cNvPr id="3" name="Obdĺžnik 2">
            <a:extLst>
              <a:ext uri="{FF2B5EF4-FFF2-40B4-BE49-F238E27FC236}">
                <a16:creationId xmlns:a16="http://schemas.microsoft.com/office/drawing/2014/main" id="{6955360C-4778-4CED-A8AD-56EFB671EDAA}"/>
              </a:ext>
            </a:extLst>
          </p:cNvPr>
          <p:cNvSpPr>
            <a:spLocks noGrp="1"/>
          </p:cNvSpPr>
          <p:nvPr/>
        </p:nvSpPr>
        <p:spPr>
          <a:xfrm>
            <a:off x="533400" y="6419850"/>
            <a:ext cx="11125200" cy="9525"/>
          </a:xfrm>
          <a:prstGeom prst="rect">
            <a:avLst/>
          </a:prstGeom>
          <a:solidFill>
            <a:schemeClr val="tx1">
              <a:lumMod val="95000"/>
            </a:schemeClr>
          </a:solidFill>
          <a:ln w="0">
            <a:solidFill>
              <a:schemeClr val="tx1">
                <a:lumMod val="95000"/>
              </a:schemeClr>
            </a:solidFill>
            <a:prstDash val="solid"/>
          </a:ln>
        </p:spPr>
        <p:txBody>
          <a:bodyPr/>
          <a:lstStyle/>
          <a:p>
            <a:endParaRPr lang="sk-SK" noProof="0" dirty="0">
              <a:solidFill>
                <a:schemeClr val="tx1">
                  <a:lumMod val="95000"/>
                </a:schemeClr>
              </a:solidFill>
            </a:endParaRPr>
          </a:p>
        </p:txBody>
      </p:sp>
      <p:sp>
        <p:nvSpPr>
          <p:cNvPr id="6" name="Obdĺžnik 5">
            <a:extLst>
              <a:ext uri="{FF2B5EF4-FFF2-40B4-BE49-F238E27FC236}">
                <a16:creationId xmlns:a16="http://schemas.microsoft.com/office/drawing/2014/main" id="{4D0F3832-321D-4519-B797-938D3EE4C069}"/>
              </a:ext>
            </a:extLst>
          </p:cNvPr>
          <p:cNvSpPr>
            <a:spLocks noGrp="1"/>
          </p:cNvSpPr>
          <p:nvPr/>
        </p:nvSpPr>
        <p:spPr>
          <a:xfrm>
            <a:off x="533400" y="1619250"/>
            <a:ext cx="9726478" cy="495300"/>
          </a:xfrm>
          <a:prstGeom prst="rect">
            <a:avLst/>
          </a:prstGeom>
          <a:noFill/>
          <a:ln w="0">
            <a:noFill/>
            <a:prstDash val="solid"/>
          </a:ln>
        </p:spPr>
        <p:txBody>
          <a:bodyPr wrap="square" lIns="0" tIns="0" rIns="0" bIns="0" anchor="t">
            <a:noAutofit/>
          </a:bodyPr>
          <a:lstStyle/>
          <a:p>
            <a:pPr algn="l">
              <a:buNone/>
              <a:defRPr sz="2100">
                <a:solidFill>
                  <a:srgbClr val="D8EEF7"/>
                </a:solidFill>
                <a:latin typeface="Arial"/>
                <a:ea typeface="Arial"/>
                <a:cs typeface="Arial"/>
              </a:defRPr>
            </a:pPr>
            <a:r>
              <a:rPr lang="sk-SK" sz="2100" noProof="0" dirty="0">
                <a:solidFill>
                  <a:srgbClr val="FFFFFF"/>
                </a:solidFill>
                <a:latin typeface="Arial"/>
                <a:ea typeface="Arial"/>
                <a:cs typeface="Arial"/>
              </a:rPr>
              <a:t>Nie dokonalosť. Menej opakovania, viac času na prácu — a možno aj na kávu.</a:t>
            </a:r>
          </a:p>
        </p:txBody>
      </p:sp>
      <p:sp>
        <p:nvSpPr>
          <p:cNvPr id="7" name="Obdĺžnik 6">
            <a:extLst>
              <a:ext uri="{FF2B5EF4-FFF2-40B4-BE49-F238E27FC236}">
                <a16:creationId xmlns:a16="http://schemas.microsoft.com/office/drawing/2014/main" id="{0117B956-7250-4EC9-8250-76C377209AF2}"/>
              </a:ext>
            </a:extLst>
          </p:cNvPr>
          <p:cNvSpPr>
            <a:spLocks noGrp="1"/>
          </p:cNvSpPr>
          <p:nvPr/>
        </p:nvSpPr>
        <p:spPr>
          <a:xfrm>
            <a:off x="533400" y="2495550"/>
            <a:ext cx="3352800" cy="2381250"/>
          </a:xfrm>
          <a:prstGeom prst="rect">
            <a:avLst/>
          </a:prstGeom>
          <a:solidFill>
            <a:srgbClr val="F7F8FA"/>
          </a:solidFill>
          <a:ln w="9525">
            <a:solidFill>
              <a:srgbClr val="B8BCC4"/>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F6736494-23FD-4721-B0AF-25F47719A063}"/>
              </a:ext>
            </a:extLst>
          </p:cNvPr>
          <p:cNvSpPr>
            <a:spLocks noGrp="1"/>
          </p:cNvSpPr>
          <p:nvPr/>
        </p:nvSpPr>
        <p:spPr>
          <a:xfrm>
            <a:off x="533400" y="2495550"/>
            <a:ext cx="85725" cy="2381250"/>
          </a:xfrm>
          <a:prstGeom prst="rect">
            <a:avLst/>
          </a:prstGeom>
          <a:solidFill>
            <a:srgbClr val="3D8DFF"/>
          </a:solidFill>
          <a:ln w="0">
            <a:solidFill>
              <a:srgbClr val="3D8DFF"/>
            </a:solidFill>
            <a:prstDash val="solid"/>
          </a:ln>
        </p:spPr>
        <p:txBody>
          <a:bodyPr/>
          <a:lstStyle/>
          <a:p>
            <a:endParaRPr lang="sk-SK" noProof="0" dirty="0"/>
          </a:p>
        </p:txBody>
      </p:sp>
      <p:sp>
        <p:nvSpPr>
          <p:cNvPr id="9" name="Obdĺžnik 8">
            <a:extLst>
              <a:ext uri="{FF2B5EF4-FFF2-40B4-BE49-F238E27FC236}">
                <a16:creationId xmlns:a16="http://schemas.microsoft.com/office/drawing/2014/main" id="{5F0F13EE-63CE-4832-95A1-982A189A91CA}"/>
              </a:ext>
            </a:extLst>
          </p:cNvPr>
          <p:cNvSpPr>
            <a:spLocks noGrp="1"/>
          </p:cNvSpPr>
          <p:nvPr/>
        </p:nvSpPr>
        <p:spPr>
          <a:xfrm>
            <a:off x="800100" y="2705100"/>
            <a:ext cx="28765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Konzistentnosť</a:t>
            </a:r>
          </a:p>
        </p:txBody>
      </p:sp>
      <p:sp>
        <p:nvSpPr>
          <p:cNvPr id="10" name="Obdĺžnik 9">
            <a:extLst>
              <a:ext uri="{FF2B5EF4-FFF2-40B4-BE49-F238E27FC236}">
                <a16:creationId xmlns:a16="http://schemas.microsoft.com/office/drawing/2014/main" id="{CF00865E-0117-44D0-924D-4DE9DD1B798E}"/>
              </a:ext>
            </a:extLst>
          </p:cNvPr>
          <p:cNvSpPr>
            <a:spLocks noGrp="1"/>
          </p:cNvSpPr>
          <p:nvPr/>
        </p:nvSpPr>
        <p:spPr>
          <a:xfrm>
            <a:off x="800100" y="3162300"/>
            <a:ext cx="2876550" cy="1504950"/>
          </a:xfrm>
          <a:prstGeom prst="rect">
            <a:avLst/>
          </a:prstGeom>
          <a:noFill/>
          <a:ln w="0">
            <a:noFill/>
            <a:prstDash val="solid"/>
          </a:ln>
        </p:spPr>
        <p:txBody>
          <a:bodyPr wrap="square" lIns="0" tIns="0" rIns="0" bIns="0" anchor="t">
            <a:normAutofit/>
          </a:bodyPr>
          <a:lstStyle/>
          <a:p>
            <a:pPr algn="l">
              <a:lnSpc>
                <a:spcPct val="108000"/>
              </a:lnSpc>
              <a:buNone/>
              <a:defRPr sz="1650">
                <a:solidFill>
                  <a:srgbClr val="0B1B31"/>
                </a:solidFill>
                <a:latin typeface="Arial"/>
                <a:ea typeface="Arial"/>
                <a:cs typeface="Arial"/>
              </a:defRPr>
            </a:pPr>
            <a:r>
              <a:rPr lang="sk-SK" sz="1650" noProof="0" dirty="0">
                <a:solidFill>
                  <a:srgbClr val="0B1B31"/>
                </a:solidFill>
                <a:latin typeface="Arial"/>
                <a:ea typeface="Arial"/>
                <a:cs typeface="Arial"/>
              </a:rPr>
              <a:t>Rovnaký jazyk, tón, štruktúra a úroveň detailu naprieč úlohami.</a:t>
            </a:r>
          </a:p>
        </p:txBody>
      </p:sp>
      <p:sp>
        <p:nvSpPr>
          <p:cNvPr id="11" name="Obdĺžnik 10">
            <a:extLst>
              <a:ext uri="{FF2B5EF4-FFF2-40B4-BE49-F238E27FC236}">
                <a16:creationId xmlns:a16="http://schemas.microsoft.com/office/drawing/2014/main" id="{E35848C5-D9F5-4B23-95DD-C949929B4820}"/>
              </a:ext>
            </a:extLst>
          </p:cNvPr>
          <p:cNvSpPr>
            <a:spLocks noGrp="1"/>
          </p:cNvSpPr>
          <p:nvPr/>
        </p:nvSpPr>
        <p:spPr>
          <a:xfrm>
            <a:off x="4419600" y="2495550"/>
            <a:ext cx="3352800" cy="2381250"/>
          </a:xfrm>
          <a:prstGeom prst="rect">
            <a:avLst/>
          </a:prstGeom>
          <a:solidFill>
            <a:srgbClr val="F7F8FA"/>
          </a:solidFill>
          <a:ln w="9525">
            <a:solidFill>
              <a:srgbClr val="B8BCC4"/>
            </a:solidFill>
            <a:prstDash val="solid"/>
          </a:ln>
        </p:spPr>
        <p:txBody>
          <a:bodyPr/>
          <a:lstStyle/>
          <a:p>
            <a:endParaRPr lang="sk-SK" noProof="0" dirty="0"/>
          </a:p>
        </p:txBody>
      </p:sp>
      <p:sp>
        <p:nvSpPr>
          <p:cNvPr id="12" name="Obdĺžnik 11">
            <a:extLst>
              <a:ext uri="{FF2B5EF4-FFF2-40B4-BE49-F238E27FC236}">
                <a16:creationId xmlns:a16="http://schemas.microsoft.com/office/drawing/2014/main" id="{59150EDD-BB65-491E-BA49-73CFC57803FF}"/>
              </a:ext>
            </a:extLst>
          </p:cNvPr>
          <p:cNvSpPr>
            <a:spLocks noGrp="1"/>
          </p:cNvSpPr>
          <p:nvPr/>
        </p:nvSpPr>
        <p:spPr>
          <a:xfrm>
            <a:off x="4419600" y="2495550"/>
            <a:ext cx="85725" cy="2381250"/>
          </a:xfrm>
          <a:prstGeom prst="rect">
            <a:avLst/>
          </a:prstGeom>
          <a:solidFill>
            <a:srgbClr val="6DCBF4"/>
          </a:solidFill>
          <a:ln w="0">
            <a:solidFill>
              <a:srgbClr val="6DCBF4"/>
            </a:solidFill>
            <a:prstDash val="solid"/>
          </a:ln>
        </p:spPr>
        <p:txBody>
          <a:bodyPr/>
          <a:lstStyle/>
          <a:p>
            <a:endParaRPr lang="sk-SK" noProof="0" dirty="0"/>
          </a:p>
        </p:txBody>
      </p:sp>
      <p:sp>
        <p:nvSpPr>
          <p:cNvPr id="13" name="Obdĺžnik 12">
            <a:extLst>
              <a:ext uri="{FF2B5EF4-FFF2-40B4-BE49-F238E27FC236}">
                <a16:creationId xmlns:a16="http://schemas.microsoft.com/office/drawing/2014/main" id="{AD877F66-227C-471A-8713-6BFA786A2349}"/>
              </a:ext>
            </a:extLst>
          </p:cNvPr>
          <p:cNvSpPr>
            <a:spLocks noGrp="1"/>
          </p:cNvSpPr>
          <p:nvPr/>
        </p:nvSpPr>
        <p:spPr>
          <a:xfrm>
            <a:off x="4686300" y="2705100"/>
            <a:ext cx="28765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Menej dopĺňania</a:t>
            </a:r>
          </a:p>
        </p:txBody>
      </p:sp>
      <p:sp>
        <p:nvSpPr>
          <p:cNvPr id="14" name="Obdĺžnik 13">
            <a:extLst>
              <a:ext uri="{FF2B5EF4-FFF2-40B4-BE49-F238E27FC236}">
                <a16:creationId xmlns:a16="http://schemas.microsoft.com/office/drawing/2014/main" id="{852144F6-5086-42BE-807E-EC950A6F5F82}"/>
              </a:ext>
            </a:extLst>
          </p:cNvPr>
          <p:cNvSpPr>
            <a:spLocks noGrp="1"/>
          </p:cNvSpPr>
          <p:nvPr/>
        </p:nvSpPr>
        <p:spPr>
          <a:xfrm>
            <a:off x="4686300" y="3162300"/>
            <a:ext cx="2876550" cy="1504950"/>
          </a:xfrm>
          <a:prstGeom prst="rect">
            <a:avLst/>
          </a:prstGeom>
          <a:noFill/>
          <a:ln w="0">
            <a:noFill/>
            <a:prstDash val="solid"/>
          </a:ln>
        </p:spPr>
        <p:txBody>
          <a:bodyPr wrap="square" lIns="0" tIns="0" rIns="0" bIns="0" anchor="t">
            <a:normAutofit/>
          </a:bodyPr>
          <a:lstStyle/>
          <a:p>
            <a:pPr algn="l">
              <a:lnSpc>
                <a:spcPct val="108000"/>
              </a:lnSpc>
              <a:buNone/>
              <a:defRPr sz="1650">
                <a:solidFill>
                  <a:srgbClr val="0B1B31"/>
                </a:solidFill>
                <a:latin typeface="Arial"/>
                <a:ea typeface="Arial"/>
                <a:cs typeface="Arial"/>
              </a:defRPr>
            </a:pPr>
            <a:r>
              <a:rPr lang="sk-SK" sz="1650" noProof="0" dirty="0">
                <a:solidFill>
                  <a:srgbClr val="0B1B31"/>
                </a:solidFill>
                <a:latin typeface="Arial"/>
                <a:ea typeface="Arial"/>
                <a:cs typeface="Arial"/>
              </a:rPr>
              <a:t>Stabilné preferencie a projektové pravidlá netreba opakovať v každom zadaní.</a:t>
            </a:r>
          </a:p>
        </p:txBody>
      </p:sp>
      <p:sp>
        <p:nvSpPr>
          <p:cNvPr id="15" name="Obdĺžnik 14">
            <a:extLst>
              <a:ext uri="{FF2B5EF4-FFF2-40B4-BE49-F238E27FC236}">
                <a16:creationId xmlns:a16="http://schemas.microsoft.com/office/drawing/2014/main" id="{D7ACC6C5-90F7-4E0C-B478-55817C80726D}"/>
              </a:ext>
            </a:extLst>
          </p:cNvPr>
          <p:cNvSpPr>
            <a:spLocks noGrp="1"/>
          </p:cNvSpPr>
          <p:nvPr/>
        </p:nvSpPr>
        <p:spPr>
          <a:xfrm>
            <a:off x="8305800" y="2495550"/>
            <a:ext cx="3352800" cy="2381250"/>
          </a:xfrm>
          <a:prstGeom prst="rect">
            <a:avLst/>
          </a:prstGeom>
          <a:solidFill>
            <a:srgbClr val="F7F8FA"/>
          </a:solidFill>
          <a:ln w="9525">
            <a:solidFill>
              <a:srgbClr val="B8BCC4"/>
            </a:solidFill>
            <a:prstDash val="solid"/>
          </a:ln>
        </p:spPr>
        <p:txBody>
          <a:bodyPr/>
          <a:lstStyle/>
          <a:p>
            <a:endParaRPr lang="sk-SK" noProof="0" dirty="0"/>
          </a:p>
        </p:txBody>
      </p:sp>
      <p:sp>
        <p:nvSpPr>
          <p:cNvPr id="16" name="Obdĺžnik 15">
            <a:extLst>
              <a:ext uri="{FF2B5EF4-FFF2-40B4-BE49-F238E27FC236}">
                <a16:creationId xmlns:a16="http://schemas.microsoft.com/office/drawing/2014/main" id="{939E2CA8-DD6C-412D-B92F-225975B67875}"/>
              </a:ext>
            </a:extLst>
          </p:cNvPr>
          <p:cNvSpPr>
            <a:spLocks noGrp="1"/>
          </p:cNvSpPr>
          <p:nvPr/>
        </p:nvSpPr>
        <p:spPr>
          <a:xfrm>
            <a:off x="8305800" y="2495550"/>
            <a:ext cx="85725" cy="2381250"/>
          </a:xfrm>
          <a:prstGeom prst="rect">
            <a:avLst/>
          </a:prstGeom>
          <a:solidFill>
            <a:srgbClr val="123B63"/>
          </a:solidFill>
          <a:ln w="0">
            <a:solidFill>
              <a:srgbClr val="123B63"/>
            </a:solidFill>
            <a:prstDash val="solid"/>
          </a:ln>
        </p:spPr>
        <p:txBody>
          <a:bodyPr/>
          <a:lstStyle/>
          <a:p>
            <a:endParaRPr lang="sk-SK" noProof="0" dirty="0"/>
          </a:p>
        </p:txBody>
      </p:sp>
      <p:sp>
        <p:nvSpPr>
          <p:cNvPr id="17" name="Obdĺžnik 16">
            <a:extLst>
              <a:ext uri="{FF2B5EF4-FFF2-40B4-BE49-F238E27FC236}">
                <a16:creationId xmlns:a16="http://schemas.microsoft.com/office/drawing/2014/main" id="{08A17C68-5D95-4070-8FBC-E37E8F72EAAA}"/>
              </a:ext>
            </a:extLst>
          </p:cNvPr>
          <p:cNvSpPr>
            <a:spLocks noGrp="1"/>
          </p:cNvSpPr>
          <p:nvPr/>
        </p:nvSpPr>
        <p:spPr>
          <a:xfrm>
            <a:off x="8572500" y="2705100"/>
            <a:ext cx="28765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Bezpečnejšia práca</a:t>
            </a:r>
          </a:p>
        </p:txBody>
      </p:sp>
      <p:sp>
        <p:nvSpPr>
          <p:cNvPr id="18" name="Obdĺžnik 17">
            <a:extLst>
              <a:ext uri="{FF2B5EF4-FFF2-40B4-BE49-F238E27FC236}">
                <a16:creationId xmlns:a16="http://schemas.microsoft.com/office/drawing/2014/main" id="{DECA4224-A71D-4F72-AD9C-28FE4C5E80D8}"/>
              </a:ext>
            </a:extLst>
          </p:cNvPr>
          <p:cNvSpPr>
            <a:spLocks noGrp="1"/>
          </p:cNvSpPr>
          <p:nvPr/>
        </p:nvSpPr>
        <p:spPr>
          <a:xfrm>
            <a:off x="8572500" y="3162300"/>
            <a:ext cx="2876550" cy="1504950"/>
          </a:xfrm>
          <a:prstGeom prst="rect">
            <a:avLst/>
          </a:prstGeom>
          <a:noFill/>
          <a:ln w="0">
            <a:noFill/>
            <a:prstDash val="solid"/>
          </a:ln>
        </p:spPr>
        <p:txBody>
          <a:bodyPr wrap="square" lIns="0" tIns="0" rIns="0" bIns="0" anchor="t">
            <a:normAutofit/>
          </a:bodyPr>
          <a:lstStyle/>
          <a:p>
            <a:pPr algn="l">
              <a:lnSpc>
                <a:spcPct val="108000"/>
              </a:lnSpc>
              <a:buNone/>
              <a:defRPr sz="1650">
                <a:solidFill>
                  <a:srgbClr val="0B1B31"/>
                </a:solidFill>
                <a:latin typeface="Arial"/>
                <a:ea typeface="Arial"/>
                <a:cs typeface="Arial"/>
              </a:defRPr>
            </a:pPr>
            <a:r>
              <a:rPr lang="sk-SK" sz="1650" noProof="0" dirty="0">
                <a:solidFill>
                  <a:srgbClr val="0B1B31"/>
                </a:solidFill>
                <a:latin typeface="Arial"/>
                <a:ea typeface="Arial"/>
                <a:cs typeface="Arial"/>
              </a:rPr>
              <a:t>Citlivé údaje, externé úkony a odborné tvrdenia majú vopred určené hranice kontroly.</a:t>
            </a:r>
          </a:p>
        </p:txBody>
      </p:sp>
      <p:sp>
        <p:nvSpPr>
          <p:cNvPr id="19" name="Obdĺžnik 18">
            <a:extLst>
              <a:ext uri="{FF2B5EF4-FFF2-40B4-BE49-F238E27FC236}">
                <a16:creationId xmlns:a16="http://schemas.microsoft.com/office/drawing/2014/main" id="{074F6F46-5E2D-44F7-B9C6-BDC779F4B1E0}"/>
              </a:ext>
            </a:extLst>
          </p:cNvPr>
          <p:cNvSpPr>
            <a:spLocks noGrp="1"/>
          </p:cNvSpPr>
          <p:nvPr/>
        </p:nvSpPr>
        <p:spPr>
          <a:xfrm>
            <a:off x="533400" y="5334000"/>
            <a:ext cx="11125200" cy="457200"/>
          </a:xfrm>
          <a:prstGeom prst="rect">
            <a:avLst/>
          </a:prstGeom>
          <a:noFill/>
          <a:ln w="0">
            <a:noFill/>
            <a:prstDash val="solid"/>
          </a:ln>
        </p:spPr>
        <p:txBody>
          <a:bodyPr wrap="square" lIns="0" tIns="0" rIns="0" bIns="0" anchor="t">
            <a:noAutofit/>
          </a:bodyPr>
          <a:lstStyle/>
          <a:p>
            <a:pPr algn="l">
              <a:buNone/>
              <a:defRPr sz="1875" b="1">
                <a:solidFill>
                  <a:srgbClr val="FFFFFF"/>
                </a:solidFill>
                <a:latin typeface="Arial"/>
                <a:ea typeface="Arial"/>
                <a:cs typeface="Arial"/>
              </a:defRPr>
            </a:pPr>
            <a:r>
              <a:rPr lang="sk-SK" sz="1875" b="1" noProof="0" dirty="0">
                <a:solidFill>
                  <a:srgbClr val="FFFFFF"/>
                </a:solidFill>
                <a:latin typeface="Arial"/>
                <a:ea typeface="Arial"/>
                <a:cs typeface="Arial"/>
              </a:rPr>
              <a:t>Výsledok: viac času na odborné rozhodnutia, menej času na formátovanie a opravy.</a:t>
            </a:r>
          </a:p>
        </p:txBody>
      </p:sp>
    </p:spTree>
    <p:extLst>
      <p:ext uri="{BB962C8B-B14F-4D97-AF65-F5344CB8AC3E}">
        <p14:creationId xmlns:p14="http://schemas.microsoft.com/office/powerpoint/2010/main" val="1429334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dĺžnik 13">
            <a:extLst>
              <a:ext uri="{FF2B5EF4-FFF2-40B4-BE49-F238E27FC236}">
                <a16:creationId xmlns:a16="http://schemas.microsoft.com/office/drawing/2014/main" id="{C03E7194-FBC9-41C6-B16B-369F51670678}"/>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C1EDC7BF-35CC-4BB7-9CC1-BF82192CC645}"/>
              </a:ext>
            </a:extLst>
          </p:cNvPr>
          <p:cNvSpPr>
            <a:spLocks noGrp="1"/>
          </p:cNvSpPr>
          <p:nvPr/>
        </p:nvSpPr>
        <p:spPr>
          <a:xfrm>
            <a:off x="497480" y="966787"/>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Vyberte správny účet a pracovný priestor</a:t>
            </a:r>
          </a:p>
        </p:txBody>
      </p:sp>
      <p:sp>
        <p:nvSpPr>
          <p:cNvPr id="3" name="Obdĺžnik 2">
            <a:extLst>
              <a:ext uri="{FF2B5EF4-FFF2-40B4-BE49-F238E27FC236}">
                <a16:creationId xmlns:a16="http://schemas.microsoft.com/office/drawing/2014/main" id="{D76EFBA8-7646-4652-9FFD-6B267539E323}"/>
              </a:ext>
            </a:extLst>
          </p:cNvPr>
          <p:cNvSpPr>
            <a:spLocks noGrp="1"/>
          </p:cNvSpPr>
          <p:nvPr/>
        </p:nvSpPr>
        <p:spPr>
          <a:xfrm>
            <a:off x="533400" y="6419850"/>
            <a:ext cx="11125200" cy="9525"/>
          </a:xfrm>
          <a:prstGeom prst="rect">
            <a:avLst/>
          </a:prstGeom>
          <a:solidFill>
            <a:schemeClr val="tx1">
              <a:lumMod val="95000"/>
            </a:schemeClr>
          </a:solidFill>
          <a:ln w="0">
            <a:solidFill>
              <a:srgbClr val="5B6470"/>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8F13A387-4028-420C-8B28-B52C63783219}"/>
              </a:ext>
            </a:extLst>
          </p:cNvPr>
          <p:cNvSpPr>
            <a:spLocks noGrp="1"/>
          </p:cNvSpPr>
          <p:nvPr/>
        </p:nvSpPr>
        <p:spPr>
          <a:xfrm>
            <a:off x="497480" y="2205037"/>
            <a:ext cx="66675" cy="238125"/>
          </a:xfrm>
          <a:prstGeom prst="rect">
            <a:avLst/>
          </a:prstGeom>
          <a:solidFill>
            <a:srgbClr val="7030A0"/>
          </a:solidFill>
          <a:ln w="0">
            <a:solidFill>
              <a:srgbClr val="7030A0"/>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7882A98D-2724-46AB-8AF4-EBF431E058F7}"/>
              </a:ext>
            </a:extLst>
          </p:cNvPr>
          <p:cNvSpPr>
            <a:spLocks noGrp="1"/>
          </p:cNvSpPr>
          <p:nvPr/>
        </p:nvSpPr>
        <p:spPr>
          <a:xfrm>
            <a:off x="609600" y="2171700"/>
            <a:ext cx="4972050" cy="304800"/>
          </a:xfrm>
          <a:prstGeom prst="rect">
            <a:avLst/>
          </a:prstGeom>
          <a:noFill/>
          <a:ln w="0">
            <a:noFill/>
            <a:prstDash val="solid"/>
          </a:ln>
        </p:spPr>
        <p:txBody>
          <a:bodyPr wrap="square" lIns="0" tIns="0" rIns="0" bIns="0" anchor="t">
            <a:noAutofit/>
          </a:bodyPr>
          <a:lstStyle/>
          <a:p>
            <a:pPr algn="l">
              <a:buNone/>
              <a:defRPr sz="1950" b="1">
                <a:solidFill>
                  <a:srgbClr val="FFFFFF"/>
                </a:solidFill>
                <a:latin typeface="Arial"/>
                <a:ea typeface="Arial"/>
                <a:cs typeface="Arial"/>
              </a:defRPr>
            </a:pPr>
            <a:r>
              <a:rPr lang="sk-SK" sz="1950" b="1" noProof="0" dirty="0">
                <a:solidFill>
                  <a:srgbClr val="FFFFFF"/>
                </a:solidFill>
                <a:latin typeface="Arial"/>
                <a:ea typeface="Arial"/>
                <a:cs typeface="Arial"/>
              </a:rPr>
              <a:t>Inštitucionálny priestor</a:t>
            </a:r>
          </a:p>
        </p:txBody>
      </p:sp>
      <p:sp>
        <p:nvSpPr>
          <p:cNvPr id="8" name="Obdĺžnik 7">
            <a:extLst>
              <a:ext uri="{FF2B5EF4-FFF2-40B4-BE49-F238E27FC236}">
                <a16:creationId xmlns:a16="http://schemas.microsoft.com/office/drawing/2014/main" id="{93B28B53-160B-40ED-B9E9-F40AE8259B71}"/>
              </a:ext>
            </a:extLst>
          </p:cNvPr>
          <p:cNvSpPr>
            <a:spLocks noGrp="1"/>
          </p:cNvSpPr>
          <p:nvPr/>
        </p:nvSpPr>
        <p:spPr>
          <a:xfrm>
            <a:off x="438150" y="2705100"/>
            <a:ext cx="5048250" cy="2476500"/>
          </a:xfrm>
          <a:prstGeom prst="rect">
            <a:avLst/>
          </a:prstGeom>
          <a:noFill/>
          <a:ln w="0">
            <a:noFill/>
            <a:prstDash val="solid"/>
          </a:ln>
        </p:spPr>
        <p:txBody>
          <a:bodyPr wrap="square" lIns="0" tIns="0" rIns="0" bIns="0" anchor="t">
            <a:noAutofit/>
          </a:bodyPr>
          <a:lstStyle/>
          <a:p>
            <a:pPr marL="22" indent="-14" algn="l">
              <a:lnSpc>
                <a:spcPct val="110000"/>
              </a:lnSpc>
              <a:spcAft>
                <a:spcPts val="10"/>
              </a:spcAft>
              <a:buNone/>
              <a:defRPr sz="1650">
                <a:solidFill>
                  <a:srgbClr val="FFFFFF"/>
                </a:solidFill>
                <a:latin typeface="Arial"/>
                <a:ea typeface="Arial"/>
                <a:cs typeface="Arial"/>
              </a:defRPr>
            </a:pPr>
            <a:r>
              <a:rPr lang="sk-SK" sz="1650" b="1" noProof="0" dirty="0">
                <a:solidFill>
                  <a:srgbClr val="FFFFFF"/>
                </a:solidFill>
                <a:latin typeface="Arial"/>
                <a:ea typeface="Arial"/>
                <a:cs typeface="Arial"/>
              </a:rPr>
              <a:t>Uprednostnite ho</a:t>
            </a:r>
            <a:r>
              <a:rPr lang="sk-SK" sz="1650" noProof="0" dirty="0">
                <a:solidFill>
                  <a:srgbClr val="FFFFFF"/>
                </a:solidFill>
                <a:latin typeface="Arial"/>
                <a:ea typeface="Arial"/>
                <a:cs typeface="Arial"/>
              </a:rPr>
              <a:t> pri univerzitných úlohách, ak ho škola poskytuje.</a:t>
            </a:r>
          </a:p>
          <a:p>
            <a:pPr marL="22" indent="-14" algn="l">
              <a:lnSpc>
                <a:spcPct val="110000"/>
              </a:lnSpc>
              <a:spcAft>
                <a:spcPts val="10"/>
              </a:spcAft>
              <a:buNone/>
              <a:defRPr sz="1650">
                <a:solidFill>
                  <a:srgbClr val="FFFFFF"/>
                </a:solidFill>
                <a:latin typeface="Arial"/>
                <a:ea typeface="Arial"/>
                <a:cs typeface="Arial"/>
              </a:defRPr>
            </a:pPr>
            <a:r>
              <a:rPr lang="sk-SK" sz="1650" b="1" noProof="0" dirty="0">
                <a:solidFill>
                  <a:srgbClr val="FFFFFF"/>
                </a:solidFill>
                <a:latin typeface="Arial"/>
                <a:ea typeface="Arial"/>
                <a:cs typeface="Arial"/>
              </a:rPr>
              <a:t>Overte pravidlá</a:t>
            </a:r>
            <a:r>
              <a:rPr lang="sk-SK" sz="1650" noProof="0" dirty="0">
                <a:solidFill>
                  <a:srgbClr val="FFFFFF"/>
                </a:solidFill>
                <a:latin typeface="Arial"/>
                <a:ea typeface="Arial"/>
                <a:cs typeface="Arial"/>
              </a:rPr>
              <a:t> uchovávania, zdieľania, aplikácií a práce so súbormi.</a:t>
            </a:r>
          </a:p>
          <a:p>
            <a:pPr marL="22" indent="-14" algn="l">
              <a:lnSpc>
                <a:spcPct val="110000"/>
              </a:lnSpc>
              <a:spcAft>
                <a:spcPts val="10"/>
              </a:spcAft>
              <a:buNone/>
              <a:defRPr sz="1650">
                <a:solidFill>
                  <a:srgbClr val="FFFFFF"/>
                </a:solidFill>
                <a:latin typeface="Arial"/>
                <a:ea typeface="Arial"/>
                <a:cs typeface="Arial"/>
              </a:defRPr>
            </a:pPr>
            <a:r>
              <a:rPr lang="sk-SK" sz="1650" b="1" noProof="0" dirty="0">
                <a:solidFill>
                  <a:srgbClr val="FFFFFF"/>
                </a:solidFill>
                <a:latin typeface="Arial"/>
                <a:ea typeface="Arial"/>
                <a:cs typeface="Arial"/>
              </a:rPr>
              <a:t>Rešpektujte obmedzenia</a:t>
            </a:r>
            <a:r>
              <a:rPr lang="sk-SK" sz="1650" noProof="0" dirty="0">
                <a:solidFill>
                  <a:srgbClr val="FFFFFF"/>
                </a:solidFill>
                <a:latin typeface="Arial"/>
                <a:ea typeface="Arial"/>
                <a:cs typeface="Arial"/>
              </a:rPr>
              <a:t> správcu pracovného priestoru a interné smernice.</a:t>
            </a:r>
          </a:p>
        </p:txBody>
      </p:sp>
      <p:sp>
        <p:nvSpPr>
          <p:cNvPr id="9" name="Obdĺžnik 8">
            <a:extLst>
              <a:ext uri="{FF2B5EF4-FFF2-40B4-BE49-F238E27FC236}">
                <a16:creationId xmlns:a16="http://schemas.microsoft.com/office/drawing/2014/main" id="{BCBAC34D-1931-4524-8D08-A938C6731AE1}"/>
              </a:ext>
            </a:extLst>
          </p:cNvPr>
          <p:cNvSpPr>
            <a:spLocks noGrp="1"/>
          </p:cNvSpPr>
          <p:nvPr/>
        </p:nvSpPr>
        <p:spPr>
          <a:xfrm>
            <a:off x="6140881" y="2171700"/>
            <a:ext cx="66675" cy="238125"/>
          </a:xfrm>
          <a:prstGeom prst="rect">
            <a:avLst/>
          </a:prstGeom>
          <a:solidFill>
            <a:srgbClr val="123B63"/>
          </a:solidFill>
          <a:ln w="0">
            <a:solidFill>
              <a:srgbClr val="123B63"/>
            </a:solidFill>
            <a:prstDash val="solid"/>
          </a:ln>
        </p:spPr>
        <p:txBody>
          <a:bodyPr/>
          <a:lstStyle/>
          <a:p>
            <a:endParaRPr lang="sk-SK" noProof="0" dirty="0"/>
          </a:p>
        </p:txBody>
      </p:sp>
      <p:sp>
        <p:nvSpPr>
          <p:cNvPr id="10" name="Obdĺžnik 9">
            <a:extLst>
              <a:ext uri="{FF2B5EF4-FFF2-40B4-BE49-F238E27FC236}">
                <a16:creationId xmlns:a16="http://schemas.microsoft.com/office/drawing/2014/main" id="{3FBF6448-86D6-450A-9E3F-8F965E15FC35}"/>
              </a:ext>
            </a:extLst>
          </p:cNvPr>
          <p:cNvSpPr>
            <a:spLocks noGrp="1"/>
          </p:cNvSpPr>
          <p:nvPr/>
        </p:nvSpPr>
        <p:spPr>
          <a:xfrm>
            <a:off x="6267450" y="2171700"/>
            <a:ext cx="4972050" cy="304800"/>
          </a:xfrm>
          <a:prstGeom prst="rect">
            <a:avLst/>
          </a:prstGeom>
          <a:noFill/>
          <a:ln w="0">
            <a:noFill/>
            <a:prstDash val="solid"/>
          </a:ln>
        </p:spPr>
        <p:txBody>
          <a:bodyPr wrap="square" lIns="0" tIns="0" rIns="0" bIns="0" anchor="t">
            <a:noAutofit/>
          </a:bodyPr>
          <a:lstStyle/>
          <a:p>
            <a:pPr algn="l">
              <a:buNone/>
              <a:defRPr sz="1950" b="1">
                <a:solidFill>
                  <a:srgbClr val="FFFFFF"/>
                </a:solidFill>
                <a:latin typeface="Arial"/>
                <a:ea typeface="Arial"/>
                <a:cs typeface="Arial"/>
              </a:defRPr>
            </a:pPr>
            <a:r>
              <a:rPr lang="sk-SK" sz="1950" b="1" noProof="0" dirty="0">
                <a:solidFill>
                  <a:srgbClr val="FFFFFF"/>
                </a:solidFill>
                <a:latin typeface="Arial"/>
                <a:ea typeface="Arial"/>
                <a:cs typeface="Arial"/>
              </a:rPr>
              <a:t>Osobný účet</a:t>
            </a:r>
          </a:p>
        </p:txBody>
      </p:sp>
      <p:sp>
        <p:nvSpPr>
          <p:cNvPr id="11" name="Obdĺžnik 10">
            <a:extLst>
              <a:ext uri="{FF2B5EF4-FFF2-40B4-BE49-F238E27FC236}">
                <a16:creationId xmlns:a16="http://schemas.microsoft.com/office/drawing/2014/main" id="{BAA0EDF6-37A0-4E45-8C69-68DAC18E8D6E}"/>
              </a:ext>
            </a:extLst>
          </p:cNvPr>
          <p:cNvSpPr>
            <a:spLocks noGrp="1"/>
          </p:cNvSpPr>
          <p:nvPr/>
        </p:nvSpPr>
        <p:spPr>
          <a:xfrm>
            <a:off x="6096000" y="2705100"/>
            <a:ext cx="5143500" cy="2476500"/>
          </a:xfrm>
          <a:prstGeom prst="rect">
            <a:avLst/>
          </a:prstGeom>
          <a:noFill/>
          <a:ln w="0">
            <a:noFill/>
            <a:prstDash val="solid"/>
          </a:ln>
        </p:spPr>
        <p:txBody>
          <a:bodyPr wrap="square" lIns="0" tIns="0" rIns="0" bIns="0" anchor="t">
            <a:noAutofit/>
          </a:bodyPr>
          <a:lstStyle/>
          <a:p>
            <a:pPr marL="22" indent="-14" algn="l">
              <a:lnSpc>
                <a:spcPct val="110000"/>
              </a:lnSpc>
              <a:spcAft>
                <a:spcPts val="10"/>
              </a:spcAft>
              <a:buNone/>
              <a:defRPr sz="1650">
                <a:solidFill>
                  <a:srgbClr val="FFFFFF"/>
                </a:solidFill>
                <a:latin typeface="Arial"/>
                <a:ea typeface="Arial"/>
                <a:cs typeface="Arial"/>
              </a:defRPr>
            </a:pPr>
            <a:r>
              <a:rPr lang="sk-SK" sz="1650" b="1" noProof="0" dirty="0">
                <a:solidFill>
                  <a:srgbClr val="FFFFFF"/>
                </a:solidFill>
                <a:latin typeface="Arial"/>
                <a:ea typeface="Arial"/>
                <a:cs typeface="Arial"/>
              </a:rPr>
              <a:t>Nie je automaticky vhodný</a:t>
            </a:r>
            <a:r>
              <a:rPr lang="sk-SK" sz="1650" noProof="0" dirty="0">
                <a:solidFill>
                  <a:srgbClr val="FFFFFF"/>
                </a:solidFill>
                <a:latin typeface="Arial"/>
                <a:ea typeface="Arial"/>
                <a:cs typeface="Arial"/>
              </a:rPr>
              <a:t> na služobné, osobné alebo dôverné údaje.</a:t>
            </a:r>
          </a:p>
          <a:p>
            <a:pPr marL="22" indent="-14" algn="l">
              <a:lnSpc>
                <a:spcPct val="110000"/>
              </a:lnSpc>
              <a:spcAft>
                <a:spcPts val="10"/>
              </a:spcAft>
              <a:buNone/>
              <a:defRPr sz="1650">
                <a:solidFill>
                  <a:srgbClr val="FFFFFF"/>
                </a:solidFill>
                <a:latin typeface="Arial"/>
                <a:ea typeface="Arial"/>
                <a:cs typeface="Arial"/>
              </a:defRPr>
            </a:pPr>
            <a:r>
              <a:rPr lang="sk-SK" sz="1650" b="1" noProof="0" dirty="0">
                <a:solidFill>
                  <a:srgbClr val="FFFFFF"/>
                </a:solidFill>
                <a:latin typeface="Arial"/>
                <a:ea typeface="Arial"/>
                <a:cs typeface="Arial"/>
              </a:rPr>
              <a:t>Nemiešajte kontexty</a:t>
            </a:r>
            <a:r>
              <a:rPr lang="sk-SK" sz="1650" noProof="0" dirty="0">
                <a:solidFill>
                  <a:srgbClr val="FFFFFF"/>
                </a:solidFill>
                <a:latin typeface="Arial"/>
                <a:ea typeface="Arial"/>
                <a:cs typeface="Arial"/>
              </a:rPr>
              <a:t> súkromné a pracovné projekty oddeľte.</a:t>
            </a:r>
          </a:p>
          <a:p>
            <a:pPr marL="22" indent="-14" algn="l">
              <a:lnSpc>
                <a:spcPct val="110000"/>
              </a:lnSpc>
              <a:spcAft>
                <a:spcPts val="10"/>
              </a:spcAft>
              <a:buNone/>
              <a:defRPr sz="1650">
                <a:solidFill>
                  <a:srgbClr val="FFFFFF"/>
                </a:solidFill>
                <a:latin typeface="Arial"/>
                <a:ea typeface="Arial"/>
                <a:cs typeface="Arial"/>
              </a:defRPr>
            </a:pPr>
            <a:r>
              <a:rPr lang="sk-SK" sz="1650" b="1" noProof="0" dirty="0">
                <a:solidFill>
                  <a:srgbClr val="FFFFFF"/>
                </a:solidFill>
                <a:latin typeface="Arial"/>
                <a:ea typeface="Arial"/>
                <a:cs typeface="Arial"/>
              </a:rPr>
              <a:t>Skontrolujte </a:t>
            </a:r>
            <a:r>
              <a:rPr lang="sk-SK" sz="1650" b="1" noProof="0" dirty="0" err="1">
                <a:solidFill>
                  <a:srgbClr val="FFFFFF"/>
                </a:solidFill>
                <a:latin typeface="Arial"/>
                <a:ea typeface="Arial"/>
                <a:cs typeface="Arial"/>
              </a:rPr>
              <a:t>Data</a:t>
            </a:r>
            <a:r>
              <a:rPr lang="sk-SK" sz="1650" b="1" noProof="0" dirty="0">
                <a:solidFill>
                  <a:srgbClr val="FFFFFF"/>
                </a:solidFill>
                <a:latin typeface="Arial"/>
                <a:ea typeface="Arial"/>
                <a:cs typeface="Arial"/>
              </a:rPr>
              <a:t> Controls</a:t>
            </a:r>
            <a:r>
              <a:rPr lang="sk-SK" sz="1650" noProof="0" dirty="0">
                <a:solidFill>
                  <a:srgbClr val="FFFFFF"/>
                </a:solidFill>
                <a:latin typeface="Arial"/>
                <a:ea typeface="Arial"/>
                <a:cs typeface="Arial"/>
              </a:rPr>
              <a:t> a dostupné nastavenia ochrany údajov.</a:t>
            </a:r>
          </a:p>
        </p:txBody>
      </p:sp>
      <p:sp>
        <p:nvSpPr>
          <p:cNvPr id="12" name="Obdĺžnik 11">
            <a:extLst>
              <a:ext uri="{FF2B5EF4-FFF2-40B4-BE49-F238E27FC236}">
                <a16:creationId xmlns:a16="http://schemas.microsoft.com/office/drawing/2014/main" id="{764EF5EF-B77A-4C6A-B3DA-83BF989D8513}"/>
              </a:ext>
            </a:extLst>
          </p:cNvPr>
          <p:cNvSpPr>
            <a:spLocks noGrp="1"/>
          </p:cNvSpPr>
          <p:nvPr/>
        </p:nvSpPr>
        <p:spPr>
          <a:xfrm>
            <a:off x="533400" y="5143500"/>
            <a:ext cx="10801350" cy="590550"/>
          </a:xfrm>
          <a:prstGeom prst="rect">
            <a:avLst/>
          </a:prstGeom>
          <a:solidFill>
            <a:srgbClr val="FFF1D6"/>
          </a:solidFill>
          <a:ln w="9525">
            <a:solidFill>
              <a:srgbClr val="E0B45C"/>
            </a:solidFill>
            <a:prstDash val="solid"/>
          </a:ln>
        </p:spPr>
        <p:txBody>
          <a:bodyPr/>
          <a:lstStyle/>
          <a:p>
            <a:endParaRPr lang="sk-SK" noProof="0" dirty="0"/>
          </a:p>
        </p:txBody>
      </p:sp>
      <p:sp>
        <p:nvSpPr>
          <p:cNvPr id="13" name="Obdĺžnik 12">
            <a:extLst>
              <a:ext uri="{FF2B5EF4-FFF2-40B4-BE49-F238E27FC236}">
                <a16:creationId xmlns:a16="http://schemas.microsoft.com/office/drawing/2014/main" id="{3115E27B-A2F6-42FE-BA5C-210F7D8267D6}"/>
              </a:ext>
            </a:extLst>
          </p:cNvPr>
          <p:cNvSpPr>
            <a:spLocks noGrp="1"/>
          </p:cNvSpPr>
          <p:nvPr/>
        </p:nvSpPr>
        <p:spPr>
          <a:xfrm>
            <a:off x="742950" y="5305425"/>
            <a:ext cx="10382250" cy="304800"/>
          </a:xfrm>
          <a:prstGeom prst="rect">
            <a:avLst/>
          </a:prstGeom>
          <a:noFill/>
          <a:ln w="0">
            <a:noFill/>
            <a:prstDash val="solid"/>
          </a:ln>
        </p:spPr>
        <p:txBody>
          <a:bodyPr wrap="square" lIns="0" tIns="0" rIns="0" bIns="0" anchor="t">
            <a:noAutofit/>
          </a:bodyPr>
          <a:lstStyle/>
          <a:p>
            <a:pPr algn="l">
              <a:buNone/>
              <a:defRPr sz="1575" b="1">
                <a:solidFill>
                  <a:srgbClr val="0B1B31"/>
                </a:solidFill>
                <a:latin typeface="Arial"/>
                <a:ea typeface="Arial"/>
                <a:cs typeface="Arial"/>
              </a:defRPr>
            </a:pPr>
            <a:r>
              <a:rPr lang="sk-SK" sz="1575" b="1" noProof="0" dirty="0">
                <a:solidFill>
                  <a:srgbClr val="0B1B31"/>
                </a:solidFill>
                <a:latin typeface="Arial"/>
                <a:ea typeface="Arial"/>
                <a:cs typeface="Arial"/>
              </a:rPr>
              <a:t>Príklad: sylabus a zápisnica patria do pracovného priestoru; recept na guláš pokojne do osobného.</a:t>
            </a:r>
          </a:p>
        </p:txBody>
      </p:sp>
    </p:spTree>
    <p:extLst>
      <p:ext uri="{BB962C8B-B14F-4D97-AF65-F5344CB8AC3E}">
        <p14:creationId xmlns:p14="http://schemas.microsoft.com/office/powerpoint/2010/main" val="1093000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dĺžnik 25">
            <a:extLst>
              <a:ext uri="{FF2B5EF4-FFF2-40B4-BE49-F238E27FC236}">
                <a16:creationId xmlns:a16="http://schemas.microsoft.com/office/drawing/2014/main" id="{5BF7C491-00E3-45BE-B3D5-848A1C7A1187}"/>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793090DC-3C84-46CB-B84C-94AB470C5C9C}"/>
              </a:ext>
            </a:extLst>
          </p:cNvPr>
          <p:cNvSpPr>
            <a:spLocks noGrp="1"/>
          </p:cNvSpPr>
          <p:nvPr/>
        </p:nvSpPr>
        <p:spPr>
          <a:xfrm>
            <a:off x="533400" y="1019175"/>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Päť vrstiev nastavenia</a:t>
            </a:r>
          </a:p>
        </p:txBody>
      </p:sp>
      <p:sp>
        <p:nvSpPr>
          <p:cNvPr id="3" name="Obdĺžnik 2">
            <a:extLst>
              <a:ext uri="{FF2B5EF4-FFF2-40B4-BE49-F238E27FC236}">
                <a16:creationId xmlns:a16="http://schemas.microsoft.com/office/drawing/2014/main" id="{FB8E1891-9180-4325-ABD2-720D9F4427EB}"/>
              </a:ext>
            </a:extLst>
          </p:cNvPr>
          <p:cNvSpPr>
            <a:spLocks noGrp="1"/>
          </p:cNvSpPr>
          <p:nvPr/>
        </p:nvSpPr>
        <p:spPr>
          <a:xfrm>
            <a:off x="533400" y="6419850"/>
            <a:ext cx="11125200" cy="9525"/>
          </a:xfrm>
          <a:prstGeom prst="rect">
            <a:avLst/>
          </a:prstGeom>
          <a:solidFill>
            <a:schemeClr val="tx1">
              <a:lumMod val="95000"/>
            </a:schemeClr>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861B25FA-0699-4BD6-AA4E-551D934EA733}"/>
              </a:ext>
            </a:extLst>
          </p:cNvPr>
          <p:cNvSpPr>
            <a:spLocks noGrp="1"/>
          </p:cNvSpPr>
          <p:nvPr/>
        </p:nvSpPr>
        <p:spPr>
          <a:xfrm>
            <a:off x="533400" y="2228850"/>
            <a:ext cx="514350" cy="419100"/>
          </a:xfrm>
          <a:prstGeom prst="rect">
            <a:avLst/>
          </a:prstGeom>
          <a:noFill/>
          <a:ln w="0">
            <a:noFill/>
            <a:prstDash val="solid"/>
          </a:ln>
        </p:spPr>
        <p:txBody>
          <a:bodyPr wrap="square" lIns="0" tIns="0" rIns="0" bIns="0" anchor="t">
            <a:noAutofit/>
          </a:bodyPr>
          <a:lstStyle/>
          <a:p>
            <a:pPr algn="l">
              <a:buNone/>
              <a:defRPr sz="2100" b="1">
                <a:solidFill>
                  <a:srgbClr val="FFFFFF"/>
                </a:solidFill>
                <a:latin typeface="Arial"/>
                <a:ea typeface="Arial"/>
                <a:cs typeface="Arial"/>
              </a:defRPr>
            </a:pPr>
            <a:r>
              <a:rPr lang="sk-SK" sz="2100" b="1" noProof="0" dirty="0">
                <a:solidFill>
                  <a:srgbClr val="FFFFFF"/>
                </a:solidFill>
                <a:latin typeface="Arial"/>
                <a:ea typeface="Arial"/>
                <a:cs typeface="Arial"/>
              </a:rPr>
              <a:t>1</a:t>
            </a:r>
          </a:p>
        </p:txBody>
      </p:sp>
      <p:sp>
        <p:nvSpPr>
          <p:cNvPr id="7" name="Obdĺžnik 6">
            <a:extLst>
              <a:ext uri="{FF2B5EF4-FFF2-40B4-BE49-F238E27FC236}">
                <a16:creationId xmlns:a16="http://schemas.microsoft.com/office/drawing/2014/main" id="{9F3323F3-A85D-47F1-9A2E-2A14FBC09050}"/>
              </a:ext>
            </a:extLst>
          </p:cNvPr>
          <p:cNvSpPr>
            <a:spLocks noGrp="1"/>
          </p:cNvSpPr>
          <p:nvPr/>
        </p:nvSpPr>
        <p:spPr>
          <a:xfrm>
            <a:off x="1162050" y="2152650"/>
            <a:ext cx="10496550" cy="628650"/>
          </a:xfrm>
          <a:prstGeom prst="rect">
            <a:avLst/>
          </a:prstGeom>
          <a:solidFill>
            <a:srgbClr val="EEF1F4"/>
          </a:solidFill>
          <a:ln w="9525">
            <a:solidFill>
              <a:srgbClr val="B8BCC4"/>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26E3FF5C-31DC-4348-8EB7-7A521CDC27A5}"/>
              </a:ext>
            </a:extLst>
          </p:cNvPr>
          <p:cNvSpPr>
            <a:spLocks noGrp="1"/>
          </p:cNvSpPr>
          <p:nvPr/>
        </p:nvSpPr>
        <p:spPr>
          <a:xfrm>
            <a:off x="1409700" y="2286000"/>
            <a:ext cx="2857500" cy="342900"/>
          </a:xfrm>
          <a:prstGeom prst="rect">
            <a:avLst/>
          </a:prstGeom>
          <a:noFill/>
          <a:ln w="0">
            <a:noFill/>
            <a:prstDash val="solid"/>
          </a:ln>
        </p:spPr>
        <p:txBody>
          <a:bodyPr wrap="square" lIns="0" tIns="0" rIns="0" bIns="0" anchor="t">
            <a:noAutofit/>
          </a:bodyPr>
          <a:lstStyle/>
          <a:p>
            <a:pPr algn="l">
              <a:buNone/>
              <a:defRPr sz="1800" b="1">
                <a:solidFill>
                  <a:srgbClr val="0B1B31"/>
                </a:solidFill>
                <a:latin typeface="Arial"/>
                <a:ea typeface="Arial"/>
                <a:cs typeface="Arial"/>
              </a:defRPr>
            </a:pPr>
            <a:r>
              <a:rPr lang="sk-SK" sz="1800" b="1" noProof="0" dirty="0">
                <a:solidFill>
                  <a:srgbClr val="0B1B31"/>
                </a:solidFill>
                <a:latin typeface="Arial"/>
                <a:ea typeface="Arial"/>
                <a:cs typeface="Arial"/>
              </a:rPr>
              <a:t>Pravidlá pracoviska</a:t>
            </a:r>
          </a:p>
        </p:txBody>
      </p:sp>
      <p:sp>
        <p:nvSpPr>
          <p:cNvPr id="9" name="Obdĺžnik 8">
            <a:extLst>
              <a:ext uri="{FF2B5EF4-FFF2-40B4-BE49-F238E27FC236}">
                <a16:creationId xmlns:a16="http://schemas.microsoft.com/office/drawing/2014/main" id="{4065F421-E9B0-4691-A8D5-BED1613FC655}"/>
              </a:ext>
            </a:extLst>
          </p:cNvPr>
          <p:cNvSpPr>
            <a:spLocks noGrp="1"/>
          </p:cNvSpPr>
          <p:nvPr/>
        </p:nvSpPr>
        <p:spPr>
          <a:xfrm>
            <a:off x="4362450" y="2295525"/>
            <a:ext cx="6953250" cy="32385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Čo smie účet, správca a univerzitná politika.</a:t>
            </a:r>
          </a:p>
        </p:txBody>
      </p:sp>
      <p:sp>
        <p:nvSpPr>
          <p:cNvPr id="10" name="Obdĺžnik 9">
            <a:extLst>
              <a:ext uri="{FF2B5EF4-FFF2-40B4-BE49-F238E27FC236}">
                <a16:creationId xmlns:a16="http://schemas.microsoft.com/office/drawing/2014/main" id="{D397140A-6821-48A1-BE1C-1E581B0A1118}"/>
              </a:ext>
            </a:extLst>
          </p:cNvPr>
          <p:cNvSpPr>
            <a:spLocks noGrp="1"/>
          </p:cNvSpPr>
          <p:nvPr/>
        </p:nvSpPr>
        <p:spPr>
          <a:xfrm>
            <a:off x="533400" y="3067050"/>
            <a:ext cx="514350" cy="419100"/>
          </a:xfrm>
          <a:prstGeom prst="rect">
            <a:avLst/>
          </a:prstGeom>
          <a:noFill/>
          <a:ln w="0">
            <a:noFill/>
            <a:prstDash val="solid"/>
          </a:ln>
        </p:spPr>
        <p:txBody>
          <a:bodyPr wrap="square" lIns="0" tIns="0" rIns="0" bIns="0" anchor="t">
            <a:noAutofit/>
          </a:bodyPr>
          <a:lstStyle/>
          <a:p>
            <a:pPr algn="l">
              <a:buNone/>
              <a:defRPr sz="2100" b="1">
                <a:solidFill>
                  <a:srgbClr val="FFFFFF"/>
                </a:solidFill>
                <a:latin typeface="Arial"/>
                <a:ea typeface="Arial"/>
                <a:cs typeface="Arial"/>
              </a:defRPr>
            </a:pPr>
            <a:r>
              <a:rPr lang="sk-SK" sz="2100" b="1" noProof="0" dirty="0">
                <a:solidFill>
                  <a:srgbClr val="FFFFFF"/>
                </a:solidFill>
                <a:latin typeface="Arial"/>
                <a:ea typeface="Arial"/>
                <a:cs typeface="Arial"/>
              </a:rPr>
              <a:t>2</a:t>
            </a:r>
          </a:p>
        </p:txBody>
      </p:sp>
      <p:sp>
        <p:nvSpPr>
          <p:cNvPr id="11" name="Obdĺžnik 10">
            <a:extLst>
              <a:ext uri="{FF2B5EF4-FFF2-40B4-BE49-F238E27FC236}">
                <a16:creationId xmlns:a16="http://schemas.microsoft.com/office/drawing/2014/main" id="{99A738F7-7AF6-4DA9-BF7C-5EB7FC793019}"/>
              </a:ext>
            </a:extLst>
          </p:cNvPr>
          <p:cNvSpPr>
            <a:spLocks noGrp="1"/>
          </p:cNvSpPr>
          <p:nvPr/>
        </p:nvSpPr>
        <p:spPr>
          <a:xfrm>
            <a:off x="1162050" y="2990850"/>
            <a:ext cx="10496550" cy="628650"/>
          </a:xfrm>
          <a:prstGeom prst="rect">
            <a:avLst/>
          </a:prstGeom>
          <a:solidFill>
            <a:srgbClr val="F7F8FA"/>
          </a:solidFill>
          <a:ln w="9525">
            <a:solidFill>
              <a:srgbClr val="B8BCC4"/>
            </a:solidFill>
            <a:prstDash val="solid"/>
          </a:ln>
        </p:spPr>
        <p:txBody>
          <a:bodyPr/>
          <a:lstStyle/>
          <a:p>
            <a:endParaRPr lang="sk-SK" noProof="0" dirty="0"/>
          </a:p>
        </p:txBody>
      </p:sp>
      <p:sp>
        <p:nvSpPr>
          <p:cNvPr id="12" name="Obdĺžnik 11">
            <a:extLst>
              <a:ext uri="{FF2B5EF4-FFF2-40B4-BE49-F238E27FC236}">
                <a16:creationId xmlns:a16="http://schemas.microsoft.com/office/drawing/2014/main" id="{7E71DD99-80E0-41EE-9293-B1F02E329815}"/>
              </a:ext>
            </a:extLst>
          </p:cNvPr>
          <p:cNvSpPr>
            <a:spLocks noGrp="1"/>
          </p:cNvSpPr>
          <p:nvPr/>
        </p:nvSpPr>
        <p:spPr>
          <a:xfrm>
            <a:off x="1409700" y="3124200"/>
            <a:ext cx="2857500" cy="342900"/>
          </a:xfrm>
          <a:prstGeom prst="rect">
            <a:avLst/>
          </a:prstGeom>
          <a:noFill/>
          <a:ln w="0">
            <a:noFill/>
            <a:prstDash val="solid"/>
          </a:ln>
        </p:spPr>
        <p:txBody>
          <a:bodyPr wrap="square" lIns="0" tIns="0" rIns="0" bIns="0" anchor="t">
            <a:noAutofit/>
          </a:bodyPr>
          <a:lstStyle/>
          <a:p>
            <a:pPr algn="l">
              <a:buNone/>
              <a:defRPr sz="1800" b="1">
                <a:solidFill>
                  <a:srgbClr val="0B1B31"/>
                </a:solidFill>
                <a:latin typeface="Arial"/>
                <a:ea typeface="Arial"/>
                <a:cs typeface="Arial"/>
              </a:defRPr>
            </a:pPr>
            <a:r>
              <a:rPr lang="sk-SK" sz="1800" b="1" noProof="0" dirty="0">
                <a:solidFill>
                  <a:srgbClr val="0B1B31"/>
                </a:solidFill>
                <a:latin typeface="Arial"/>
                <a:ea typeface="Arial"/>
                <a:cs typeface="Arial"/>
              </a:rPr>
              <a:t>Údaje a súkromie</a:t>
            </a:r>
          </a:p>
        </p:txBody>
      </p:sp>
      <p:sp>
        <p:nvSpPr>
          <p:cNvPr id="13" name="Obdĺžnik 12">
            <a:extLst>
              <a:ext uri="{FF2B5EF4-FFF2-40B4-BE49-F238E27FC236}">
                <a16:creationId xmlns:a16="http://schemas.microsoft.com/office/drawing/2014/main" id="{49DAF707-9E9C-4F6E-BA18-6FCDDA482C40}"/>
              </a:ext>
            </a:extLst>
          </p:cNvPr>
          <p:cNvSpPr>
            <a:spLocks noGrp="1"/>
          </p:cNvSpPr>
          <p:nvPr/>
        </p:nvSpPr>
        <p:spPr>
          <a:xfrm>
            <a:off x="4362450" y="3133725"/>
            <a:ext cx="6953250" cy="32385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Aké údaje možno vložiť, uložiť alebo prepojiť.</a:t>
            </a:r>
          </a:p>
        </p:txBody>
      </p:sp>
      <p:sp>
        <p:nvSpPr>
          <p:cNvPr id="14" name="Obdĺžnik 13">
            <a:extLst>
              <a:ext uri="{FF2B5EF4-FFF2-40B4-BE49-F238E27FC236}">
                <a16:creationId xmlns:a16="http://schemas.microsoft.com/office/drawing/2014/main" id="{9623127D-14FC-46C8-900E-EDF73E560847}"/>
              </a:ext>
            </a:extLst>
          </p:cNvPr>
          <p:cNvSpPr>
            <a:spLocks noGrp="1"/>
          </p:cNvSpPr>
          <p:nvPr/>
        </p:nvSpPr>
        <p:spPr>
          <a:xfrm>
            <a:off x="533400" y="3905250"/>
            <a:ext cx="514350" cy="419100"/>
          </a:xfrm>
          <a:prstGeom prst="rect">
            <a:avLst/>
          </a:prstGeom>
          <a:noFill/>
          <a:ln w="0">
            <a:noFill/>
            <a:prstDash val="solid"/>
          </a:ln>
        </p:spPr>
        <p:txBody>
          <a:bodyPr wrap="square" lIns="0" tIns="0" rIns="0" bIns="0" anchor="t">
            <a:noAutofit/>
          </a:bodyPr>
          <a:lstStyle/>
          <a:p>
            <a:pPr algn="l">
              <a:buNone/>
              <a:defRPr sz="2100" b="1">
                <a:solidFill>
                  <a:srgbClr val="24B8E6"/>
                </a:solidFill>
                <a:latin typeface="Arial"/>
                <a:ea typeface="Arial"/>
                <a:cs typeface="Arial"/>
              </a:defRPr>
            </a:pPr>
            <a:r>
              <a:rPr lang="sk-SK" sz="2100" b="1" noProof="0" dirty="0">
                <a:solidFill>
                  <a:schemeClr val="tx1">
                    <a:lumMod val="95000"/>
                  </a:schemeClr>
                </a:solidFill>
                <a:latin typeface="Arial"/>
                <a:ea typeface="Arial"/>
                <a:cs typeface="Arial"/>
              </a:rPr>
              <a:t>3</a:t>
            </a:r>
          </a:p>
        </p:txBody>
      </p:sp>
      <p:sp>
        <p:nvSpPr>
          <p:cNvPr id="15" name="Obdĺžnik 14">
            <a:extLst>
              <a:ext uri="{FF2B5EF4-FFF2-40B4-BE49-F238E27FC236}">
                <a16:creationId xmlns:a16="http://schemas.microsoft.com/office/drawing/2014/main" id="{42CDE8FF-124A-4708-9071-D7E803E51B5B}"/>
              </a:ext>
            </a:extLst>
          </p:cNvPr>
          <p:cNvSpPr>
            <a:spLocks noGrp="1"/>
          </p:cNvSpPr>
          <p:nvPr/>
        </p:nvSpPr>
        <p:spPr>
          <a:xfrm>
            <a:off x="1162050" y="3829050"/>
            <a:ext cx="10496550" cy="628650"/>
          </a:xfrm>
          <a:prstGeom prst="rect">
            <a:avLst/>
          </a:prstGeom>
          <a:solidFill>
            <a:srgbClr val="EEF1F4"/>
          </a:solidFill>
          <a:ln w="9525">
            <a:solidFill>
              <a:srgbClr val="B8BCC4"/>
            </a:solidFill>
            <a:prstDash val="solid"/>
          </a:ln>
        </p:spPr>
        <p:txBody>
          <a:bodyPr/>
          <a:lstStyle/>
          <a:p>
            <a:endParaRPr lang="sk-SK" noProof="0" dirty="0"/>
          </a:p>
        </p:txBody>
      </p:sp>
      <p:sp>
        <p:nvSpPr>
          <p:cNvPr id="16" name="Obdĺžnik 15">
            <a:extLst>
              <a:ext uri="{FF2B5EF4-FFF2-40B4-BE49-F238E27FC236}">
                <a16:creationId xmlns:a16="http://schemas.microsoft.com/office/drawing/2014/main" id="{9C3743BF-98B8-47E2-82BE-E21D1EDF88C8}"/>
              </a:ext>
            </a:extLst>
          </p:cNvPr>
          <p:cNvSpPr>
            <a:spLocks noGrp="1"/>
          </p:cNvSpPr>
          <p:nvPr/>
        </p:nvSpPr>
        <p:spPr>
          <a:xfrm>
            <a:off x="1409700" y="3962400"/>
            <a:ext cx="2857500" cy="342900"/>
          </a:xfrm>
          <a:prstGeom prst="rect">
            <a:avLst/>
          </a:prstGeom>
          <a:noFill/>
          <a:ln w="0">
            <a:noFill/>
            <a:prstDash val="solid"/>
          </a:ln>
        </p:spPr>
        <p:txBody>
          <a:bodyPr wrap="square" lIns="0" tIns="0" rIns="0" bIns="0" anchor="t">
            <a:noAutofit/>
          </a:bodyPr>
          <a:lstStyle/>
          <a:p>
            <a:pPr algn="l">
              <a:buNone/>
              <a:defRPr sz="1800" b="1">
                <a:solidFill>
                  <a:srgbClr val="0B1B31"/>
                </a:solidFill>
                <a:latin typeface="Arial"/>
                <a:ea typeface="Arial"/>
                <a:cs typeface="Arial"/>
              </a:defRPr>
            </a:pPr>
            <a:r>
              <a:rPr lang="sk-SK" sz="1800" b="1" noProof="0" dirty="0">
                <a:solidFill>
                  <a:srgbClr val="0B1B31"/>
                </a:solidFill>
                <a:latin typeface="Arial"/>
                <a:ea typeface="Arial"/>
                <a:cs typeface="Arial"/>
              </a:rPr>
              <a:t>Personalizácia</a:t>
            </a:r>
          </a:p>
        </p:txBody>
      </p:sp>
      <p:sp>
        <p:nvSpPr>
          <p:cNvPr id="17" name="Obdĺžnik 16">
            <a:extLst>
              <a:ext uri="{FF2B5EF4-FFF2-40B4-BE49-F238E27FC236}">
                <a16:creationId xmlns:a16="http://schemas.microsoft.com/office/drawing/2014/main" id="{291528E1-B214-4BEB-B6DA-D30D568D751B}"/>
              </a:ext>
            </a:extLst>
          </p:cNvPr>
          <p:cNvSpPr>
            <a:spLocks noGrp="1"/>
          </p:cNvSpPr>
          <p:nvPr/>
        </p:nvSpPr>
        <p:spPr>
          <a:xfrm>
            <a:off x="4362450" y="3971925"/>
            <a:ext cx="6953250" cy="32385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Stabilný jazyk, tón, rola a spôsob odpovede.</a:t>
            </a:r>
          </a:p>
        </p:txBody>
      </p:sp>
      <p:sp>
        <p:nvSpPr>
          <p:cNvPr id="18" name="Obdĺžnik 17">
            <a:extLst>
              <a:ext uri="{FF2B5EF4-FFF2-40B4-BE49-F238E27FC236}">
                <a16:creationId xmlns:a16="http://schemas.microsoft.com/office/drawing/2014/main" id="{BC481D38-2EB7-4000-AB18-D466FFB3274D}"/>
              </a:ext>
            </a:extLst>
          </p:cNvPr>
          <p:cNvSpPr>
            <a:spLocks noGrp="1"/>
          </p:cNvSpPr>
          <p:nvPr/>
        </p:nvSpPr>
        <p:spPr>
          <a:xfrm>
            <a:off x="533400" y="4743450"/>
            <a:ext cx="514350" cy="419100"/>
          </a:xfrm>
          <a:prstGeom prst="rect">
            <a:avLst/>
          </a:prstGeom>
          <a:noFill/>
          <a:ln w="0">
            <a:noFill/>
            <a:prstDash val="solid"/>
          </a:ln>
        </p:spPr>
        <p:txBody>
          <a:bodyPr wrap="square" lIns="0" tIns="0" rIns="0" bIns="0" anchor="t">
            <a:noAutofit/>
          </a:bodyPr>
          <a:lstStyle/>
          <a:p>
            <a:pPr algn="l">
              <a:buNone/>
              <a:defRPr sz="2100" b="1">
                <a:solidFill>
                  <a:srgbClr val="24B8E6"/>
                </a:solidFill>
                <a:latin typeface="Arial"/>
                <a:ea typeface="Arial"/>
                <a:cs typeface="Arial"/>
              </a:defRPr>
            </a:pPr>
            <a:r>
              <a:rPr lang="sk-SK" sz="2100" b="1" noProof="0" dirty="0">
                <a:solidFill>
                  <a:schemeClr val="tx1">
                    <a:lumMod val="95000"/>
                  </a:schemeClr>
                </a:solidFill>
                <a:latin typeface="Arial"/>
                <a:ea typeface="Arial"/>
                <a:cs typeface="Arial"/>
              </a:rPr>
              <a:t>4</a:t>
            </a:r>
          </a:p>
        </p:txBody>
      </p:sp>
      <p:sp>
        <p:nvSpPr>
          <p:cNvPr id="19" name="Obdĺžnik 18">
            <a:extLst>
              <a:ext uri="{FF2B5EF4-FFF2-40B4-BE49-F238E27FC236}">
                <a16:creationId xmlns:a16="http://schemas.microsoft.com/office/drawing/2014/main" id="{7663FA6F-F292-4DFE-B996-DA391174DC53}"/>
              </a:ext>
            </a:extLst>
          </p:cNvPr>
          <p:cNvSpPr>
            <a:spLocks noGrp="1"/>
          </p:cNvSpPr>
          <p:nvPr/>
        </p:nvSpPr>
        <p:spPr>
          <a:xfrm>
            <a:off x="1162050" y="4667250"/>
            <a:ext cx="10496550" cy="628650"/>
          </a:xfrm>
          <a:prstGeom prst="rect">
            <a:avLst/>
          </a:prstGeom>
          <a:solidFill>
            <a:srgbClr val="F7F8FA"/>
          </a:solidFill>
          <a:ln w="9525">
            <a:solidFill>
              <a:srgbClr val="B8BCC4"/>
            </a:solidFill>
            <a:prstDash val="solid"/>
          </a:ln>
        </p:spPr>
        <p:txBody>
          <a:bodyPr/>
          <a:lstStyle/>
          <a:p>
            <a:endParaRPr lang="sk-SK" noProof="0" dirty="0"/>
          </a:p>
        </p:txBody>
      </p:sp>
      <p:sp>
        <p:nvSpPr>
          <p:cNvPr id="20" name="Obdĺžnik 19">
            <a:extLst>
              <a:ext uri="{FF2B5EF4-FFF2-40B4-BE49-F238E27FC236}">
                <a16:creationId xmlns:a16="http://schemas.microsoft.com/office/drawing/2014/main" id="{066E3B4B-40BE-4DC7-A7CF-02BFEE026A8B}"/>
              </a:ext>
            </a:extLst>
          </p:cNvPr>
          <p:cNvSpPr>
            <a:spLocks noGrp="1"/>
          </p:cNvSpPr>
          <p:nvPr/>
        </p:nvSpPr>
        <p:spPr>
          <a:xfrm>
            <a:off x="1409700" y="4800600"/>
            <a:ext cx="2857500" cy="342900"/>
          </a:xfrm>
          <a:prstGeom prst="rect">
            <a:avLst/>
          </a:prstGeom>
          <a:noFill/>
          <a:ln w="0">
            <a:noFill/>
            <a:prstDash val="solid"/>
          </a:ln>
        </p:spPr>
        <p:txBody>
          <a:bodyPr wrap="square" lIns="0" tIns="0" rIns="0" bIns="0" anchor="t">
            <a:noAutofit/>
          </a:bodyPr>
          <a:lstStyle/>
          <a:p>
            <a:pPr algn="l">
              <a:buNone/>
              <a:defRPr sz="1800" b="1">
                <a:solidFill>
                  <a:srgbClr val="0B1B31"/>
                </a:solidFill>
                <a:latin typeface="Arial"/>
                <a:ea typeface="Arial"/>
                <a:cs typeface="Arial"/>
              </a:defRPr>
            </a:pPr>
            <a:r>
              <a:rPr lang="sk-SK" sz="1800" b="1" noProof="0" dirty="0">
                <a:solidFill>
                  <a:srgbClr val="0B1B31"/>
                </a:solidFill>
                <a:latin typeface="Arial"/>
                <a:ea typeface="Arial"/>
                <a:cs typeface="Arial"/>
              </a:rPr>
              <a:t>Projekt</a:t>
            </a:r>
          </a:p>
        </p:txBody>
      </p:sp>
      <p:sp>
        <p:nvSpPr>
          <p:cNvPr id="21" name="Obdĺžnik 20">
            <a:extLst>
              <a:ext uri="{FF2B5EF4-FFF2-40B4-BE49-F238E27FC236}">
                <a16:creationId xmlns:a16="http://schemas.microsoft.com/office/drawing/2014/main" id="{F9C04F92-B718-4622-95BB-2644E7B09332}"/>
              </a:ext>
            </a:extLst>
          </p:cNvPr>
          <p:cNvSpPr>
            <a:spLocks noGrp="1"/>
          </p:cNvSpPr>
          <p:nvPr/>
        </p:nvSpPr>
        <p:spPr>
          <a:xfrm>
            <a:off x="4362450" y="4810125"/>
            <a:ext cx="6953250" cy="32385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Zdroje a pravidlá konkrétnej agendy alebo výskumu.</a:t>
            </a:r>
          </a:p>
        </p:txBody>
      </p:sp>
      <p:sp>
        <p:nvSpPr>
          <p:cNvPr id="22" name="Obdĺžnik 21">
            <a:extLst>
              <a:ext uri="{FF2B5EF4-FFF2-40B4-BE49-F238E27FC236}">
                <a16:creationId xmlns:a16="http://schemas.microsoft.com/office/drawing/2014/main" id="{4C1AF6E6-8EBC-445D-9105-1FCCB5E3869E}"/>
              </a:ext>
            </a:extLst>
          </p:cNvPr>
          <p:cNvSpPr>
            <a:spLocks noGrp="1"/>
          </p:cNvSpPr>
          <p:nvPr/>
        </p:nvSpPr>
        <p:spPr>
          <a:xfrm>
            <a:off x="533400" y="5581650"/>
            <a:ext cx="514350" cy="419100"/>
          </a:xfrm>
          <a:prstGeom prst="rect">
            <a:avLst/>
          </a:prstGeom>
          <a:noFill/>
          <a:ln w="0">
            <a:noFill/>
            <a:prstDash val="solid"/>
          </a:ln>
        </p:spPr>
        <p:txBody>
          <a:bodyPr wrap="square" lIns="0" tIns="0" rIns="0" bIns="0" anchor="t">
            <a:noAutofit/>
          </a:bodyPr>
          <a:lstStyle/>
          <a:p>
            <a:pPr algn="l">
              <a:buNone/>
              <a:defRPr sz="2100" b="1">
                <a:solidFill>
                  <a:srgbClr val="24B8E6"/>
                </a:solidFill>
                <a:latin typeface="Arial"/>
                <a:ea typeface="Arial"/>
                <a:cs typeface="Arial"/>
              </a:defRPr>
            </a:pPr>
            <a:r>
              <a:rPr lang="sk-SK" sz="2100" b="1" noProof="0" dirty="0">
                <a:solidFill>
                  <a:schemeClr val="tx1">
                    <a:lumMod val="95000"/>
                  </a:schemeClr>
                </a:solidFill>
                <a:latin typeface="Arial"/>
                <a:ea typeface="Arial"/>
                <a:cs typeface="Arial"/>
              </a:rPr>
              <a:t>5</a:t>
            </a:r>
          </a:p>
        </p:txBody>
      </p:sp>
      <p:sp>
        <p:nvSpPr>
          <p:cNvPr id="23" name="Obdĺžnik 22">
            <a:extLst>
              <a:ext uri="{FF2B5EF4-FFF2-40B4-BE49-F238E27FC236}">
                <a16:creationId xmlns:a16="http://schemas.microsoft.com/office/drawing/2014/main" id="{FE069BA8-78B1-4AA5-9928-BDD004DA8114}"/>
              </a:ext>
            </a:extLst>
          </p:cNvPr>
          <p:cNvSpPr>
            <a:spLocks noGrp="1"/>
          </p:cNvSpPr>
          <p:nvPr/>
        </p:nvSpPr>
        <p:spPr>
          <a:xfrm>
            <a:off x="1162050" y="5505450"/>
            <a:ext cx="10496550" cy="628650"/>
          </a:xfrm>
          <a:prstGeom prst="rect">
            <a:avLst/>
          </a:prstGeom>
          <a:solidFill>
            <a:srgbClr val="EEF1F4"/>
          </a:solidFill>
          <a:ln w="9525">
            <a:solidFill>
              <a:srgbClr val="B8BCC4"/>
            </a:solidFill>
            <a:prstDash val="solid"/>
          </a:ln>
        </p:spPr>
        <p:txBody>
          <a:bodyPr/>
          <a:lstStyle/>
          <a:p>
            <a:endParaRPr lang="sk-SK" noProof="0" dirty="0"/>
          </a:p>
        </p:txBody>
      </p:sp>
      <p:sp>
        <p:nvSpPr>
          <p:cNvPr id="24" name="Obdĺžnik 23">
            <a:extLst>
              <a:ext uri="{FF2B5EF4-FFF2-40B4-BE49-F238E27FC236}">
                <a16:creationId xmlns:a16="http://schemas.microsoft.com/office/drawing/2014/main" id="{7C10070A-B88B-4D76-8F22-3D174576B902}"/>
              </a:ext>
            </a:extLst>
          </p:cNvPr>
          <p:cNvSpPr>
            <a:spLocks noGrp="1"/>
          </p:cNvSpPr>
          <p:nvPr/>
        </p:nvSpPr>
        <p:spPr>
          <a:xfrm>
            <a:off x="1409700" y="5638800"/>
            <a:ext cx="2857500" cy="342900"/>
          </a:xfrm>
          <a:prstGeom prst="rect">
            <a:avLst/>
          </a:prstGeom>
          <a:noFill/>
          <a:ln w="0">
            <a:noFill/>
            <a:prstDash val="solid"/>
          </a:ln>
        </p:spPr>
        <p:txBody>
          <a:bodyPr wrap="square" lIns="0" tIns="0" rIns="0" bIns="0" anchor="t">
            <a:noAutofit/>
          </a:bodyPr>
          <a:lstStyle/>
          <a:p>
            <a:pPr algn="l">
              <a:buNone/>
              <a:defRPr sz="1800" b="1">
                <a:solidFill>
                  <a:srgbClr val="0B1B31"/>
                </a:solidFill>
                <a:latin typeface="Arial"/>
                <a:ea typeface="Arial"/>
                <a:cs typeface="Arial"/>
              </a:defRPr>
            </a:pPr>
            <a:r>
              <a:rPr lang="sk-SK" sz="1800" b="1" noProof="0" dirty="0">
                <a:solidFill>
                  <a:srgbClr val="0B1B31"/>
                </a:solidFill>
                <a:latin typeface="Arial"/>
                <a:ea typeface="Arial"/>
                <a:cs typeface="Arial"/>
              </a:rPr>
              <a:t>Aktuálne zadanie</a:t>
            </a:r>
          </a:p>
        </p:txBody>
      </p:sp>
      <p:sp>
        <p:nvSpPr>
          <p:cNvPr id="25" name="Obdĺžnik 24">
            <a:extLst>
              <a:ext uri="{FF2B5EF4-FFF2-40B4-BE49-F238E27FC236}">
                <a16:creationId xmlns:a16="http://schemas.microsoft.com/office/drawing/2014/main" id="{CEA9E68B-049C-426F-B7DA-0E0B9066C989}"/>
              </a:ext>
            </a:extLst>
          </p:cNvPr>
          <p:cNvSpPr>
            <a:spLocks noGrp="1"/>
          </p:cNvSpPr>
          <p:nvPr/>
        </p:nvSpPr>
        <p:spPr>
          <a:xfrm>
            <a:off x="4362450" y="5648325"/>
            <a:ext cx="6953250" cy="32385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Cieľ, vstupy, formát, hranice a kontrola výstupu.</a:t>
            </a:r>
          </a:p>
        </p:txBody>
      </p:sp>
    </p:spTree>
    <p:extLst>
      <p:ext uri="{BB962C8B-B14F-4D97-AF65-F5344CB8AC3E}">
        <p14:creationId xmlns:p14="http://schemas.microsoft.com/office/powerpoint/2010/main" val="1205708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dĺžnik 21">
            <a:extLst>
              <a:ext uri="{FF2B5EF4-FFF2-40B4-BE49-F238E27FC236}">
                <a16:creationId xmlns:a16="http://schemas.microsoft.com/office/drawing/2014/main" id="{B51D220C-9A51-41B4-A093-C120953F74EC}"/>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B588C516-2024-4441-BC03-1E221DB4576D}"/>
              </a:ext>
            </a:extLst>
          </p:cNvPr>
          <p:cNvSpPr>
            <a:spLocks noGrp="1"/>
          </p:cNvSpPr>
          <p:nvPr/>
        </p:nvSpPr>
        <p:spPr>
          <a:xfrm>
            <a:off x="533400" y="990600"/>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Každá informácia patrí na inú úroveň</a:t>
            </a:r>
          </a:p>
        </p:txBody>
      </p:sp>
      <p:sp>
        <p:nvSpPr>
          <p:cNvPr id="3" name="Obdĺžnik 2">
            <a:extLst>
              <a:ext uri="{FF2B5EF4-FFF2-40B4-BE49-F238E27FC236}">
                <a16:creationId xmlns:a16="http://schemas.microsoft.com/office/drawing/2014/main" id="{8EAF5C23-35A6-4707-A416-7ACA1115FFA7}"/>
              </a:ext>
            </a:extLst>
          </p:cNvPr>
          <p:cNvSpPr>
            <a:spLocks noGrp="1"/>
          </p:cNvSpPr>
          <p:nvPr/>
        </p:nvSpPr>
        <p:spPr>
          <a:xfrm>
            <a:off x="533400" y="6419850"/>
            <a:ext cx="11125200" cy="9525"/>
          </a:xfrm>
          <a:prstGeom prst="rect">
            <a:avLst/>
          </a:prstGeom>
          <a:solidFill>
            <a:schemeClr val="tx1">
              <a:lumMod val="95000"/>
            </a:schemeClr>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4AA88814-F7CD-4DE8-8F80-1C06C3BBFDE5}"/>
              </a:ext>
            </a:extLst>
          </p:cNvPr>
          <p:cNvSpPr>
            <a:spLocks noGrp="1"/>
          </p:cNvSpPr>
          <p:nvPr/>
        </p:nvSpPr>
        <p:spPr>
          <a:xfrm>
            <a:off x="533400" y="2283677"/>
            <a:ext cx="5143500" cy="1676400"/>
          </a:xfrm>
          <a:prstGeom prst="rect">
            <a:avLst/>
          </a:prstGeom>
          <a:solidFill>
            <a:srgbClr val="F7F8FA"/>
          </a:solidFill>
          <a:ln w="9525">
            <a:solidFill>
              <a:srgbClr val="B8BCC4"/>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9E0B0037-0CF0-44A0-B873-B77ED9AB9990}"/>
              </a:ext>
            </a:extLst>
          </p:cNvPr>
          <p:cNvSpPr>
            <a:spLocks noGrp="1"/>
          </p:cNvSpPr>
          <p:nvPr/>
        </p:nvSpPr>
        <p:spPr>
          <a:xfrm>
            <a:off x="533400" y="2283677"/>
            <a:ext cx="85725" cy="1676400"/>
          </a:xfrm>
          <a:prstGeom prst="rect">
            <a:avLst/>
          </a:prstGeom>
          <a:solidFill>
            <a:srgbClr val="3D8DFF"/>
          </a:solidFill>
          <a:ln w="0">
            <a:solidFill>
              <a:srgbClr val="3D8DFF"/>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DFE5B213-977A-44C8-B8B6-393552C33E32}"/>
              </a:ext>
            </a:extLst>
          </p:cNvPr>
          <p:cNvSpPr>
            <a:spLocks noGrp="1"/>
          </p:cNvSpPr>
          <p:nvPr/>
        </p:nvSpPr>
        <p:spPr>
          <a:xfrm>
            <a:off x="800100" y="2493227"/>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Vlastné pokyny</a:t>
            </a:r>
          </a:p>
        </p:txBody>
      </p:sp>
      <p:sp>
        <p:nvSpPr>
          <p:cNvPr id="9" name="Obdĺžnik 8">
            <a:extLst>
              <a:ext uri="{FF2B5EF4-FFF2-40B4-BE49-F238E27FC236}">
                <a16:creationId xmlns:a16="http://schemas.microsoft.com/office/drawing/2014/main" id="{FFBB212C-4DB5-40D8-85FF-E4B11E2B6171}"/>
              </a:ext>
            </a:extLst>
          </p:cNvPr>
          <p:cNvSpPr>
            <a:spLocks noGrp="1"/>
          </p:cNvSpPr>
          <p:nvPr/>
        </p:nvSpPr>
        <p:spPr>
          <a:xfrm>
            <a:off x="800100" y="2950427"/>
            <a:ext cx="4667250" cy="80010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0" dirty="0">
                <a:solidFill>
                  <a:srgbClr val="0B1B31"/>
                </a:solidFill>
                <a:latin typeface="Arial"/>
                <a:ea typeface="Arial"/>
                <a:cs typeface="Arial"/>
              </a:rPr>
              <a:t>To, čo má platiť takmer vždy: jazyk, štýl, spôsob overovania a všeobecné hranice.</a:t>
            </a:r>
          </a:p>
        </p:txBody>
      </p:sp>
      <p:sp>
        <p:nvSpPr>
          <p:cNvPr id="10" name="Obdĺžnik 9">
            <a:extLst>
              <a:ext uri="{FF2B5EF4-FFF2-40B4-BE49-F238E27FC236}">
                <a16:creationId xmlns:a16="http://schemas.microsoft.com/office/drawing/2014/main" id="{F8052DD5-11E7-4431-A479-B9E42AD6B2FF}"/>
              </a:ext>
            </a:extLst>
          </p:cNvPr>
          <p:cNvSpPr>
            <a:spLocks noGrp="1"/>
          </p:cNvSpPr>
          <p:nvPr/>
        </p:nvSpPr>
        <p:spPr>
          <a:xfrm>
            <a:off x="6191250" y="2283677"/>
            <a:ext cx="5143500" cy="167640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8E209B4F-4345-42B9-8A8B-C704C90173DD}"/>
              </a:ext>
            </a:extLst>
          </p:cNvPr>
          <p:cNvSpPr>
            <a:spLocks noGrp="1"/>
          </p:cNvSpPr>
          <p:nvPr/>
        </p:nvSpPr>
        <p:spPr>
          <a:xfrm>
            <a:off x="6191250" y="2283677"/>
            <a:ext cx="85725" cy="1676400"/>
          </a:xfrm>
          <a:prstGeom prst="rect">
            <a:avLst/>
          </a:prstGeom>
          <a:solidFill>
            <a:srgbClr val="6DCBF4"/>
          </a:solidFill>
          <a:ln w="0">
            <a:solidFill>
              <a:srgbClr val="6DCBF4"/>
            </a:solidFill>
            <a:prstDash val="solid"/>
          </a:ln>
        </p:spPr>
        <p:txBody>
          <a:bodyPr/>
          <a:lstStyle/>
          <a:p>
            <a:endParaRPr lang="sk-SK" noProof="0" dirty="0"/>
          </a:p>
        </p:txBody>
      </p:sp>
      <p:sp>
        <p:nvSpPr>
          <p:cNvPr id="12" name="Obdĺžnik 11">
            <a:extLst>
              <a:ext uri="{FF2B5EF4-FFF2-40B4-BE49-F238E27FC236}">
                <a16:creationId xmlns:a16="http://schemas.microsoft.com/office/drawing/2014/main" id="{0B1F96FE-A4DB-44B3-8503-9A47B1CD54F8}"/>
              </a:ext>
            </a:extLst>
          </p:cNvPr>
          <p:cNvSpPr>
            <a:spLocks noGrp="1"/>
          </p:cNvSpPr>
          <p:nvPr/>
        </p:nvSpPr>
        <p:spPr>
          <a:xfrm>
            <a:off x="6457950" y="2493227"/>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Pamäť</a:t>
            </a:r>
          </a:p>
        </p:txBody>
      </p:sp>
      <p:sp>
        <p:nvSpPr>
          <p:cNvPr id="13" name="Obdĺžnik 12">
            <a:extLst>
              <a:ext uri="{FF2B5EF4-FFF2-40B4-BE49-F238E27FC236}">
                <a16:creationId xmlns:a16="http://schemas.microsoft.com/office/drawing/2014/main" id="{0E275BBC-446B-412A-97C1-01D3EA100A06}"/>
              </a:ext>
            </a:extLst>
          </p:cNvPr>
          <p:cNvSpPr>
            <a:spLocks noGrp="1"/>
          </p:cNvSpPr>
          <p:nvPr/>
        </p:nvSpPr>
        <p:spPr>
          <a:xfrm>
            <a:off x="6457950" y="2950427"/>
            <a:ext cx="4667250" cy="80010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0" dirty="0">
                <a:solidFill>
                  <a:srgbClr val="0B1B31"/>
                </a:solidFill>
                <a:latin typeface="Arial"/>
                <a:ea typeface="Arial"/>
                <a:cs typeface="Arial"/>
              </a:rPr>
              <a:t>Stabilné preferencie a opakované pracovné zvyklosti, ktoré môžete kedykoľvek skontrolovať alebo odstrániť.</a:t>
            </a:r>
          </a:p>
        </p:txBody>
      </p:sp>
      <p:sp>
        <p:nvSpPr>
          <p:cNvPr id="14" name="Obdĺžnik 13">
            <a:extLst>
              <a:ext uri="{FF2B5EF4-FFF2-40B4-BE49-F238E27FC236}">
                <a16:creationId xmlns:a16="http://schemas.microsoft.com/office/drawing/2014/main" id="{73CE9937-30D6-4201-A9D7-960AC0694914}"/>
              </a:ext>
            </a:extLst>
          </p:cNvPr>
          <p:cNvSpPr>
            <a:spLocks noGrp="1"/>
          </p:cNvSpPr>
          <p:nvPr/>
        </p:nvSpPr>
        <p:spPr>
          <a:xfrm>
            <a:off x="533400" y="4360127"/>
            <a:ext cx="5143500" cy="1676400"/>
          </a:xfrm>
          <a:prstGeom prst="rect">
            <a:avLst/>
          </a:prstGeom>
          <a:solidFill>
            <a:srgbClr val="F7F8FA"/>
          </a:solidFill>
          <a:ln w="9525">
            <a:solidFill>
              <a:srgbClr val="B8BCC4"/>
            </a:solidFill>
            <a:prstDash val="solid"/>
          </a:ln>
        </p:spPr>
        <p:txBody>
          <a:bodyPr/>
          <a:lstStyle/>
          <a:p>
            <a:endParaRPr lang="sk-SK" noProof="0" dirty="0"/>
          </a:p>
        </p:txBody>
      </p:sp>
      <p:sp>
        <p:nvSpPr>
          <p:cNvPr id="15" name="Obdĺžnik 14">
            <a:extLst>
              <a:ext uri="{FF2B5EF4-FFF2-40B4-BE49-F238E27FC236}">
                <a16:creationId xmlns:a16="http://schemas.microsoft.com/office/drawing/2014/main" id="{E8F2D796-6F4E-4276-B610-C5DB56BB8998}"/>
              </a:ext>
            </a:extLst>
          </p:cNvPr>
          <p:cNvSpPr>
            <a:spLocks noGrp="1"/>
          </p:cNvSpPr>
          <p:nvPr/>
        </p:nvSpPr>
        <p:spPr>
          <a:xfrm>
            <a:off x="533400" y="4360127"/>
            <a:ext cx="85725" cy="1676400"/>
          </a:xfrm>
          <a:prstGeom prst="rect">
            <a:avLst/>
          </a:prstGeom>
          <a:solidFill>
            <a:srgbClr val="123B63"/>
          </a:solidFill>
          <a:ln w="0">
            <a:solidFill>
              <a:srgbClr val="123B63"/>
            </a:solidFill>
            <a:prstDash val="solid"/>
          </a:ln>
        </p:spPr>
        <p:txBody>
          <a:bodyPr/>
          <a:lstStyle/>
          <a:p>
            <a:endParaRPr lang="sk-SK" noProof="0" dirty="0"/>
          </a:p>
        </p:txBody>
      </p:sp>
      <p:sp>
        <p:nvSpPr>
          <p:cNvPr id="16" name="Obdĺžnik 15">
            <a:extLst>
              <a:ext uri="{FF2B5EF4-FFF2-40B4-BE49-F238E27FC236}">
                <a16:creationId xmlns:a16="http://schemas.microsoft.com/office/drawing/2014/main" id="{15699DC4-4E80-48C2-BB31-F8170AB2D608}"/>
              </a:ext>
            </a:extLst>
          </p:cNvPr>
          <p:cNvSpPr>
            <a:spLocks noGrp="1"/>
          </p:cNvSpPr>
          <p:nvPr/>
        </p:nvSpPr>
        <p:spPr>
          <a:xfrm>
            <a:off x="800100" y="4569677"/>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Pokyny projektu</a:t>
            </a:r>
          </a:p>
        </p:txBody>
      </p:sp>
      <p:sp>
        <p:nvSpPr>
          <p:cNvPr id="17" name="Obdĺžnik 16">
            <a:extLst>
              <a:ext uri="{FF2B5EF4-FFF2-40B4-BE49-F238E27FC236}">
                <a16:creationId xmlns:a16="http://schemas.microsoft.com/office/drawing/2014/main" id="{F3A32FA4-793B-4265-A199-F836C9E99412}"/>
              </a:ext>
            </a:extLst>
          </p:cNvPr>
          <p:cNvSpPr>
            <a:spLocks noGrp="1"/>
          </p:cNvSpPr>
          <p:nvPr/>
        </p:nvSpPr>
        <p:spPr>
          <a:xfrm>
            <a:off x="800100" y="5026877"/>
            <a:ext cx="4667250" cy="80010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0" dirty="0">
                <a:solidFill>
                  <a:srgbClr val="0B1B31"/>
                </a:solidFill>
                <a:latin typeface="Arial"/>
                <a:ea typeface="Arial"/>
                <a:cs typeface="Arial"/>
              </a:rPr>
              <a:t>Pravidlá jedného predmetu, výskumu, agendy alebo podujatia. Majú byť konkrétnejšie než globálne pokyny.</a:t>
            </a:r>
          </a:p>
        </p:txBody>
      </p:sp>
      <p:sp>
        <p:nvSpPr>
          <p:cNvPr id="18" name="Obdĺžnik 17">
            <a:extLst>
              <a:ext uri="{FF2B5EF4-FFF2-40B4-BE49-F238E27FC236}">
                <a16:creationId xmlns:a16="http://schemas.microsoft.com/office/drawing/2014/main" id="{6431111B-A254-4EE0-A6F8-0459CF1D46D3}"/>
              </a:ext>
            </a:extLst>
          </p:cNvPr>
          <p:cNvSpPr>
            <a:spLocks noGrp="1"/>
          </p:cNvSpPr>
          <p:nvPr/>
        </p:nvSpPr>
        <p:spPr>
          <a:xfrm>
            <a:off x="6191250" y="4360127"/>
            <a:ext cx="5143500" cy="1676400"/>
          </a:xfrm>
          <a:prstGeom prst="rect">
            <a:avLst/>
          </a:prstGeom>
          <a:solidFill>
            <a:srgbClr val="F7F8FA"/>
          </a:solidFill>
          <a:ln w="9525">
            <a:solidFill>
              <a:srgbClr val="B8BCC4"/>
            </a:solidFill>
            <a:prstDash val="solid"/>
          </a:ln>
        </p:spPr>
        <p:txBody>
          <a:bodyPr/>
          <a:lstStyle/>
          <a:p>
            <a:endParaRPr lang="sk-SK" noProof="0" dirty="0"/>
          </a:p>
        </p:txBody>
      </p:sp>
      <p:sp>
        <p:nvSpPr>
          <p:cNvPr id="19" name="Obdĺžnik 18">
            <a:extLst>
              <a:ext uri="{FF2B5EF4-FFF2-40B4-BE49-F238E27FC236}">
                <a16:creationId xmlns:a16="http://schemas.microsoft.com/office/drawing/2014/main" id="{4FB4E7EF-C062-48F1-B7BF-78B5731754C8}"/>
              </a:ext>
            </a:extLst>
          </p:cNvPr>
          <p:cNvSpPr>
            <a:spLocks noGrp="1"/>
          </p:cNvSpPr>
          <p:nvPr/>
        </p:nvSpPr>
        <p:spPr>
          <a:xfrm>
            <a:off x="6191250" y="4360127"/>
            <a:ext cx="85725" cy="1676400"/>
          </a:xfrm>
          <a:prstGeom prst="rect">
            <a:avLst/>
          </a:prstGeom>
          <a:solidFill>
            <a:srgbClr val="2C8C68"/>
          </a:solidFill>
          <a:ln w="0">
            <a:solidFill>
              <a:srgbClr val="2C8C68"/>
            </a:solidFill>
            <a:prstDash val="solid"/>
          </a:ln>
        </p:spPr>
        <p:txBody>
          <a:bodyPr/>
          <a:lstStyle/>
          <a:p>
            <a:endParaRPr lang="sk-SK" noProof="0" dirty="0"/>
          </a:p>
        </p:txBody>
      </p:sp>
      <p:sp>
        <p:nvSpPr>
          <p:cNvPr id="20" name="Obdĺžnik 19">
            <a:extLst>
              <a:ext uri="{FF2B5EF4-FFF2-40B4-BE49-F238E27FC236}">
                <a16:creationId xmlns:a16="http://schemas.microsoft.com/office/drawing/2014/main" id="{8071A8CD-9B85-4E19-8575-76B71CF0F6C9}"/>
              </a:ext>
            </a:extLst>
          </p:cNvPr>
          <p:cNvSpPr>
            <a:spLocks noGrp="1"/>
          </p:cNvSpPr>
          <p:nvPr/>
        </p:nvSpPr>
        <p:spPr>
          <a:xfrm>
            <a:off x="6457950" y="4569677"/>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Aktuálne zadanie</a:t>
            </a:r>
          </a:p>
        </p:txBody>
      </p:sp>
      <p:sp>
        <p:nvSpPr>
          <p:cNvPr id="21" name="Obdĺžnik 20">
            <a:extLst>
              <a:ext uri="{FF2B5EF4-FFF2-40B4-BE49-F238E27FC236}">
                <a16:creationId xmlns:a16="http://schemas.microsoft.com/office/drawing/2014/main" id="{568D182A-E65B-4459-90F6-51D40577C6B9}"/>
              </a:ext>
            </a:extLst>
          </p:cNvPr>
          <p:cNvSpPr>
            <a:spLocks noGrp="1"/>
          </p:cNvSpPr>
          <p:nvPr/>
        </p:nvSpPr>
        <p:spPr>
          <a:xfrm>
            <a:off x="6457950" y="5026877"/>
            <a:ext cx="4667250" cy="80010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0" dirty="0">
                <a:solidFill>
                  <a:srgbClr val="0B1B31"/>
                </a:solidFill>
                <a:latin typeface="Arial"/>
                <a:ea typeface="Arial"/>
                <a:cs typeface="Arial"/>
              </a:rPr>
              <a:t>Jednorazový cieľ, vstupné údaje, požadovaný formát, termín, publikum a kritériá úspechu.</a:t>
            </a:r>
          </a:p>
        </p:txBody>
      </p:sp>
    </p:spTree>
    <p:extLst>
      <p:ext uri="{BB962C8B-B14F-4D97-AF65-F5344CB8AC3E}">
        <p14:creationId xmlns:p14="http://schemas.microsoft.com/office/powerpoint/2010/main" val="1491126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322FF570-9FCF-462D-8515-6AE32080E487}"/>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29C37D9C-9387-412B-B3FC-82CDD2CAE25F}"/>
              </a:ext>
            </a:extLst>
          </p:cNvPr>
          <p:cNvSpPr>
            <a:spLocks noGrp="1"/>
          </p:cNvSpPr>
          <p:nvPr/>
        </p:nvSpPr>
        <p:spPr>
          <a:xfrm>
            <a:off x="533400" y="1016387"/>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Profesionálny tón bez úradníckej hmly</a:t>
            </a:r>
          </a:p>
        </p:txBody>
      </p:sp>
      <p:sp>
        <p:nvSpPr>
          <p:cNvPr id="3" name="Obdĺžnik 2">
            <a:extLst>
              <a:ext uri="{FF2B5EF4-FFF2-40B4-BE49-F238E27FC236}">
                <a16:creationId xmlns:a16="http://schemas.microsoft.com/office/drawing/2014/main" id="{CF591CD0-3D09-4A62-BDA4-7FEB480125AC}"/>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1337FA74-744C-4123-9F5B-6FCA892E9352}"/>
              </a:ext>
            </a:extLst>
          </p:cNvPr>
          <p:cNvSpPr>
            <a:spLocks noGrp="1"/>
          </p:cNvSpPr>
          <p:nvPr/>
        </p:nvSpPr>
        <p:spPr>
          <a:xfrm>
            <a:off x="533400" y="2092712"/>
            <a:ext cx="2286000" cy="24765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ODPORÚČANIE</a:t>
            </a:r>
          </a:p>
        </p:txBody>
      </p:sp>
      <p:sp>
        <p:nvSpPr>
          <p:cNvPr id="7" name="Obdĺžnik 6">
            <a:extLst>
              <a:ext uri="{FF2B5EF4-FFF2-40B4-BE49-F238E27FC236}">
                <a16:creationId xmlns:a16="http://schemas.microsoft.com/office/drawing/2014/main" id="{F6020DE6-722A-4DBC-BA75-B6A3D8268E51}"/>
              </a:ext>
            </a:extLst>
          </p:cNvPr>
          <p:cNvSpPr>
            <a:spLocks noGrp="1"/>
          </p:cNvSpPr>
          <p:nvPr/>
        </p:nvSpPr>
        <p:spPr>
          <a:xfrm>
            <a:off x="533400" y="2492762"/>
            <a:ext cx="6762750" cy="609600"/>
          </a:xfrm>
          <a:prstGeom prst="rect">
            <a:avLst/>
          </a:prstGeom>
          <a:noFill/>
          <a:ln w="0">
            <a:noFill/>
            <a:prstDash val="solid"/>
          </a:ln>
        </p:spPr>
        <p:txBody>
          <a:bodyPr wrap="square" lIns="0" tIns="0" rIns="0" bIns="0" anchor="t">
            <a:noAutofit/>
          </a:bodyPr>
          <a:lstStyle/>
          <a:p>
            <a:pPr algn="l">
              <a:buNone/>
              <a:defRPr sz="3150" b="1">
                <a:solidFill>
                  <a:srgbClr val="FFFFFF"/>
                </a:solidFill>
                <a:latin typeface="Arial"/>
                <a:ea typeface="Arial"/>
                <a:cs typeface="Arial"/>
              </a:defRPr>
            </a:pPr>
            <a:r>
              <a:rPr lang="sk-SK" sz="3150" b="1" noProof="0" dirty="0">
                <a:solidFill>
                  <a:srgbClr val="FFFFFF"/>
                </a:solidFill>
                <a:latin typeface="Arial"/>
                <a:ea typeface="Arial"/>
                <a:cs typeface="Arial"/>
              </a:rPr>
              <a:t>Neutrálny alebo pragmatický štýl</a:t>
            </a:r>
          </a:p>
        </p:txBody>
      </p:sp>
      <p:sp>
        <p:nvSpPr>
          <p:cNvPr id="8" name="Obdĺžnik 7">
            <a:extLst>
              <a:ext uri="{FF2B5EF4-FFF2-40B4-BE49-F238E27FC236}">
                <a16:creationId xmlns:a16="http://schemas.microsoft.com/office/drawing/2014/main" id="{D562C12D-FBF2-4454-B855-924422386394}"/>
              </a:ext>
            </a:extLst>
          </p:cNvPr>
          <p:cNvSpPr>
            <a:spLocks noGrp="1"/>
          </p:cNvSpPr>
          <p:nvPr/>
        </p:nvSpPr>
        <p:spPr>
          <a:xfrm>
            <a:off x="533400" y="3311912"/>
            <a:ext cx="6667500" cy="1238250"/>
          </a:xfrm>
          <a:prstGeom prst="rect">
            <a:avLst/>
          </a:prstGeom>
          <a:noFill/>
          <a:ln w="0">
            <a:noFill/>
            <a:prstDash val="solid"/>
          </a:ln>
        </p:spPr>
        <p:txBody>
          <a:bodyPr wrap="square" lIns="0" tIns="0" rIns="0" bIns="0" anchor="t">
            <a:noAutofit/>
          </a:bodyPr>
          <a:lstStyle/>
          <a:p>
            <a:pPr algn="l">
              <a:lnSpc>
                <a:spcPct val="108000"/>
              </a:lnSpc>
              <a:buNone/>
              <a:defRPr sz="1800">
                <a:solidFill>
                  <a:srgbClr val="D8EEF7"/>
                </a:solidFill>
                <a:latin typeface="Arial"/>
                <a:ea typeface="Arial"/>
                <a:cs typeface="Arial"/>
              </a:defRPr>
            </a:pPr>
            <a:r>
              <a:rPr lang="sk-SK" sz="1800" noProof="0" dirty="0">
                <a:solidFill>
                  <a:srgbClr val="D8EEF7"/>
                </a:solidFill>
                <a:latin typeface="Arial"/>
                <a:ea typeface="Arial"/>
                <a:cs typeface="Arial"/>
              </a:rPr>
              <a:t>Ak je vo vašej verzii dostupná voľba osobnosti, vyberte neutrálnu/profesionálnu možnosť. Presnosť výstupu potom dolaďte vlastnými pokynmi.</a:t>
            </a:r>
          </a:p>
        </p:txBody>
      </p:sp>
      <p:sp>
        <p:nvSpPr>
          <p:cNvPr id="9" name="Obdĺžnik 8">
            <a:extLst>
              <a:ext uri="{FF2B5EF4-FFF2-40B4-BE49-F238E27FC236}">
                <a16:creationId xmlns:a16="http://schemas.microsoft.com/office/drawing/2014/main" id="{41583B8E-4CDE-4158-BF09-F807802E7AA5}"/>
              </a:ext>
            </a:extLst>
          </p:cNvPr>
          <p:cNvSpPr>
            <a:spLocks noGrp="1"/>
          </p:cNvSpPr>
          <p:nvPr/>
        </p:nvSpPr>
        <p:spPr>
          <a:xfrm>
            <a:off x="8058150" y="2092712"/>
            <a:ext cx="3276600" cy="3219450"/>
          </a:xfrm>
          <a:prstGeom prst="rect">
            <a:avLst/>
          </a:prstGeom>
          <a:solidFill>
            <a:srgbClr val="EEF1F4"/>
          </a:solidFill>
          <a:ln w="9525">
            <a:solidFill>
              <a:srgbClr val="B8BCC4"/>
            </a:solidFill>
            <a:prstDash val="solid"/>
          </a:ln>
        </p:spPr>
        <p:txBody>
          <a:bodyPr/>
          <a:lstStyle/>
          <a:p>
            <a:endParaRPr lang="sk-SK" noProof="0" dirty="0"/>
          </a:p>
        </p:txBody>
      </p:sp>
      <p:sp>
        <p:nvSpPr>
          <p:cNvPr id="10" name="Obdĺžnik 9">
            <a:extLst>
              <a:ext uri="{FF2B5EF4-FFF2-40B4-BE49-F238E27FC236}">
                <a16:creationId xmlns:a16="http://schemas.microsoft.com/office/drawing/2014/main" id="{F7C66008-981D-4ED4-B13E-C363EAF98FEC}"/>
              </a:ext>
            </a:extLst>
          </p:cNvPr>
          <p:cNvSpPr>
            <a:spLocks noGrp="1"/>
          </p:cNvSpPr>
          <p:nvPr/>
        </p:nvSpPr>
        <p:spPr>
          <a:xfrm>
            <a:off x="8343900" y="2416562"/>
            <a:ext cx="2705100" cy="590550"/>
          </a:xfrm>
          <a:prstGeom prst="rect">
            <a:avLst/>
          </a:prstGeom>
          <a:noFill/>
          <a:ln w="0">
            <a:noFill/>
            <a:prstDash val="solid"/>
          </a:ln>
        </p:spPr>
        <p:txBody>
          <a:bodyPr wrap="square" lIns="0" tIns="0" rIns="0" bIns="0" anchor="t">
            <a:noAutofit/>
          </a:bodyPr>
          <a:lstStyle/>
          <a:p>
            <a:pPr algn="l">
              <a:lnSpc>
                <a:spcPct val="100000"/>
              </a:lnSpc>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Dôležitejšie než názov štýlu</a:t>
            </a:r>
          </a:p>
        </p:txBody>
      </p:sp>
      <p:sp>
        <p:nvSpPr>
          <p:cNvPr id="11" name="Obdĺžnik 10">
            <a:extLst>
              <a:ext uri="{FF2B5EF4-FFF2-40B4-BE49-F238E27FC236}">
                <a16:creationId xmlns:a16="http://schemas.microsoft.com/office/drawing/2014/main" id="{1DDF02E2-A9EA-47FE-B20A-46F18E5E2288}"/>
              </a:ext>
            </a:extLst>
          </p:cNvPr>
          <p:cNvSpPr>
            <a:spLocks noGrp="1"/>
          </p:cNvSpPr>
          <p:nvPr/>
        </p:nvSpPr>
        <p:spPr>
          <a:xfrm>
            <a:off x="8343900" y="3273812"/>
            <a:ext cx="2667000" cy="1809750"/>
          </a:xfrm>
          <a:prstGeom prst="rect">
            <a:avLst/>
          </a:prstGeom>
          <a:noFill/>
          <a:ln w="0">
            <a:noFill/>
            <a:prstDash val="solid"/>
          </a:ln>
        </p:spPr>
        <p:txBody>
          <a:bodyPr wrap="square" lIns="0" tIns="0" rIns="0" bIns="0" anchor="t">
            <a:noAutofit/>
          </a:bodyPr>
          <a:lstStyle/>
          <a:p>
            <a:pPr marL="22" indent="-14" algn="l">
              <a:lnSpc>
                <a:spcPct val="110000"/>
              </a:lnSpc>
              <a:spcAft>
                <a:spcPts val="10"/>
              </a:spcAft>
              <a:buNone/>
              <a:defRPr sz="1500">
                <a:solidFill>
                  <a:srgbClr val="0B1B31"/>
                </a:solidFill>
                <a:latin typeface="Arial"/>
                <a:ea typeface="Arial"/>
                <a:cs typeface="Arial"/>
              </a:defRPr>
            </a:pPr>
            <a:r>
              <a:rPr lang="sk-SK" sz="1500" noProof="0" dirty="0">
                <a:solidFill>
                  <a:srgbClr val="0B1B31"/>
                </a:solidFill>
                <a:latin typeface="Arial"/>
                <a:ea typeface="Arial"/>
                <a:cs typeface="Arial"/>
              </a:rPr>
              <a:t>jazyk a terminológia</a:t>
            </a:r>
          </a:p>
          <a:p>
            <a:pPr marL="22" indent="-14" algn="l">
              <a:lnSpc>
                <a:spcPct val="110000"/>
              </a:lnSpc>
              <a:spcAft>
                <a:spcPts val="10"/>
              </a:spcAft>
              <a:buNone/>
              <a:defRPr sz="1500">
                <a:solidFill>
                  <a:srgbClr val="0B1B31"/>
                </a:solidFill>
                <a:latin typeface="Arial"/>
                <a:ea typeface="Arial"/>
                <a:cs typeface="Arial"/>
              </a:defRPr>
            </a:pPr>
            <a:r>
              <a:rPr lang="sk-SK" sz="1500" noProof="0" dirty="0">
                <a:solidFill>
                  <a:srgbClr val="0B1B31"/>
                </a:solidFill>
                <a:latin typeface="Arial"/>
                <a:ea typeface="Arial"/>
                <a:cs typeface="Arial"/>
              </a:rPr>
              <a:t>poradie záver → vysvetlenie</a:t>
            </a:r>
          </a:p>
          <a:p>
            <a:pPr marL="22" indent="-14" algn="l">
              <a:lnSpc>
                <a:spcPct val="110000"/>
              </a:lnSpc>
              <a:spcAft>
                <a:spcPts val="10"/>
              </a:spcAft>
              <a:buNone/>
              <a:defRPr sz="1500">
                <a:solidFill>
                  <a:srgbClr val="0B1B31"/>
                </a:solidFill>
                <a:latin typeface="Arial"/>
                <a:ea typeface="Arial"/>
                <a:cs typeface="Arial"/>
              </a:defRPr>
            </a:pPr>
            <a:r>
              <a:rPr lang="sk-SK" sz="1500" noProof="0" dirty="0">
                <a:solidFill>
                  <a:srgbClr val="0B1B31"/>
                </a:solidFill>
                <a:latin typeface="Arial"/>
                <a:ea typeface="Arial"/>
                <a:cs typeface="Arial"/>
              </a:rPr>
              <a:t>citácie a neistota</a:t>
            </a:r>
          </a:p>
          <a:p>
            <a:pPr marL="22" indent="-14" algn="l">
              <a:lnSpc>
                <a:spcPct val="110000"/>
              </a:lnSpc>
              <a:spcAft>
                <a:spcPts val="10"/>
              </a:spcAft>
              <a:buNone/>
              <a:defRPr sz="1500">
                <a:solidFill>
                  <a:srgbClr val="0B1B31"/>
                </a:solidFill>
                <a:latin typeface="Arial"/>
                <a:ea typeface="Arial"/>
                <a:cs typeface="Arial"/>
              </a:defRPr>
            </a:pPr>
            <a:r>
              <a:rPr lang="sk-SK" sz="1500" noProof="0" dirty="0">
                <a:solidFill>
                  <a:srgbClr val="0B1B31"/>
                </a:solidFill>
                <a:latin typeface="Arial"/>
                <a:ea typeface="Arial"/>
                <a:cs typeface="Arial"/>
              </a:rPr>
              <a:t>požadovaný formát</a:t>
            </a:r>
          </a:p>
          <a:p>
            <a:pPr marL="22" indent="-14" algn="l">
              <a:lnSpc>
                <a:spcPct val="110000"/>
              </a:lnSpc>
              <a:spcAft>
                <a:spcPts val="10"/>
              </a:spcAft>
              <a:buNone/>
              <a:defRPr sz="1500">
                <a:solidFill>
                  <a:srgbClr val="0B1B31"/>
                </a:solidFill>
                <a:latin typeface="Arial"/>
                <a:ea typeface="Arial"/>
                <a:cs typeface="Arial"/>
              </a:defRPr>
            </a:pPr>
            <a:r>
              <a:rPr lang="sk-SK" sz="1500" noProof="0" dirty="0">
                <a:solidFill>
                  <a:srgbClr val="0B1B31"/>
                </a:solidFill>
                <a:latin typeface="Arial"/>
                <a:ea typeface="Arial"/>
                <a:cs typeface="Arial"/>
              </a:rPr>
              <a:t>hranice externých úkonov</a:t>
            </a:r>
          </a:p>
        </p:txBody>
      </p:sp>
      <p:sp>
        <p:nvSpPr>
          <p:cNvPr id="12" name="Obdĺžnik 11">
            <a:extLst>
              <a:ext uri="{FF2B5EF4-FFF2-40B4-BE49-F238E27FC236}">
                <a16:creationId xmlns:a16="http://schemas.microsoft.com/office/drawing/2014/main" id="{9A57EDBF-6CBC-4676-98A0-AC21DD33A171}"/>
              </a:ext>
            </a:extLst>
          </p:cNvPr>
          <p:cNvSpPr>
            <a:spLocks noGrp="1"/>
          </p:cNvSpPr>
          <p:nvPr/>
        </p:nvSpPr>
        <p:spPr>
          <a:xfrm>
            <a:off x="533400" y="5826512"/>
            <a:ext cx="10801350" cy="381000"/>
          </a:xfrm>
          <a:prstGeom prst="rect">
            <a:avLst/>
          </a:prstGeom>
          <a:noFill/>
          <a:ln w="0">
            <a:noFill/>
            <a:prstDash val="solid"/>
          </a:ln>
        </p:spPr>
        <p:txBody>
          <a:bodyPr wrap="square" lIns="0" tIns="0" rIns="0" bIns="0" anchor="t">
            <a:noAutofit/>
          </a:bodyPr>
          <a:lstStyle/>
          <a:p>
            <a:pPr algn="l">
              <a:buNone/>
              <a:defRPr sz="1425">
                <a:solidFill>
                  <a:srgbClr val="D8EEF7"/>
                </a:solidFill>
                <a:latin typeface="Arial"/>
                <a:ea typeface="Arial"/>
                <a:cs typeface="Arial"/>
              </a:defRPr>
            </a:pPr>
            <a:r>
              <a:rPr lang="sk-SK" sz="1425" noProof="0" dirty="0">
                <a:solidFill>
                  <a:srgbClr val="D8EEF7"/>
                </a:solidFill>
                <a:latin typeface="Arial"/>
                <a:ea typeface="Arial"/>
                <a:cs typeface="Arial"/>
              </a:rPr>
              <a:t>Názvy možností a ich dostupnosť sa môžu líšiť podľa aplikácie a pracovného priestoru.</a:t>
            </a:r>
          </a:p>
        </p:txBody>
      </p:sp>
    </p:spTree>
    <p:extLst>
      <p:ext uri="{BB962C8B-B14F-4D97-AF65-F5344CB8AC3E}">
        <p14:creationId xmlns:p14="http://schemas.microsoft.com/office/powerpoint/2010/main" val="1805632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dĺžnik 13">
            <a:extLst>
              <a:ext uri="{FF2B5EF4-FFF2-40B4-BE49-F238E27FC236}">
                <a16:creationId xmlns:a16="http://schemas.microsoft.com/office/drawing/2014/main" id="{47605A7B-091B-478F-8469-88E0870AFA6B}"/>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D2C75205-EDB5-4A36-A05C-518AFF7CD875}"/>
              </a:ext>
            </a:extLst>
          </p:cNvPr>
          <p:cNvSpPr>
            <a:spLocks noGrp="1"/>
          </p:cNvSpPr>
          <p:nvPr/>
        </p:nvSpPr>
        <p:spPr>
          <a:xfrm>
            <a:off x="533400" y="1028700"/>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Pamäť nie je automatický archív</a:t>
            </a:r>
          </a:p>
        </p:txBody>
      </p:sp>
      <p:sp>
        <p:nvSpPr>
          <p:cNvPr id="3" name="Obdĺžnik 2">
            <a:extLst>
              <a:ext uri="{FF2B5EF4-FFF2-40B4-BE49-F238E27FC236}">
                <a16:creationId xmlns:a16="http://schemas.microsoft.com/office/drawing/2014/main" id="{B4AB4075-C362-4B3D-B251-DC44705FD79D}"/>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02D11F20-247E-4CAD-BC3C-FB9F151E2758}"/>
              </a:ext>
            </a:extLst>
          </p:cNvPr>
          <p:cNvSpPr>
            <a:spLocks noGrp="1"/>
          </p:cNvSpPr>
          <p:nvPr/>
        </p:nvSpPr>
        <p:spPr>
          <a:xfrm>
            <a:off x="533400" y="2286000"/>
            <a:ext cx="66675" cy="238125"/>
          </a:xfrm>
          <a:prstGeom prst="rect">
            <a:avLst/>
          </a:prstGeom>
          <a:solidFill>
            <a:srgbClr val="2C8C68"/>
          </a:solidFill>
          <a:ln w="0">
            <a:solidFill>
              <a:srgbClr val="2C8C68"/>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8A82BE12-143D-4EF7-9B21-035B28C139CD}"/>
              </a:ext>
            </a:extLst>
          </p:cNvPr>
          <p:cNvSpPr>
            <a:spLocks noGrp="1"/>
          </p:cNvSpPr>
          <p:nvPr/>
        </p:nvSpPr>
        <p:spPr>
          <a:xfrm>
            <a:off x="704850" y="2266950"/>
            <a:ext cx="4781550" cy="304800"/>
          </a:xfrm>
          <a:prstGeom prst="rect">
            <a:avLst/>
          </a:prstGeom>
          <a:noFill/>
          <a:ln w="0">
            <a:noFill/>
            <a:prstDash val="solid"/>
          </a:ln>
        </p:spPr>
        <p:txBody>
          <a:bodyPr wrap="square" lIns="0" tIns="0" rIns="0" bIns="0" anchor="t">
            <a:noAutofit/>
          </a:bodyPr>
          <a:lstStyle/>
          <a:p>
            <a:pPr algn="l">
              <a:buNone/>
              <a:defRPr sz="1950" b="1">
                <a:solidFill>
                  <a:srgbClr val="FFFFFF"/>
                </a:solidFill>
                <a:latin typeface="Arial"/>
                <a:ea typeface="Arial"/>
                <a:cs typeface="Arial"/>
              </a:defRPr>
            </a:pPr>
            <a:r>
              <a:rPr lang="sk-SK" sz="1950" b="1" noProof="0" dirty="0">
                <a:solidFill>
                  <a:srgbClr val="FFFFFF"/>
                </a:solidFill>
                <a:latin typeface="Arial"/>
                <a:ea typeface="Arial"/>
                <a:cs typeface="Arial"/>
              </a:rPr>
              <a:t>Ukladať</a:t>
            </a:r>
          </a:p>
        </p:txBody>
      </p:sp>
      <p:sp>
        <p:nvSpPr>
          <p:cNvPr id="8" name="Obdĺžnik 7">
            <a:extLst>
              <a:ext uri="{FF2B5EF4-FFF2-40B4-BE49-F238E27FC236}">
                <a16:creationId xmlns:a16="http://schemas.microsoft.com/office/drawing/2014/main" id="{50C5E635-C22E-47F8-9661-A149A2A4606E}"/>
              </a:ext>
            </a:extLst>
          </p:cNvPr>
          <p:cNvSpPr>
            <a:spLocks noGrp="1"/>
          </p:cNvSpPr>
          <p:nvPr/>
        </p:nvSpPr>
        <p:spPr>
          <a:xfrm>
            <a:off x="533400" y="2781300"/>
            <a:ext cx="4953000" cy="2095500"/>
          </a:xfrm>
          <a:prstGeom prst="rect">
            <a:avLst/>
          </a:prstGeom>
          <a:noFill/>
          <a:ln w="0">
            <a:noFill/>
            <a:prstDash val="solid"/>
          </a:ln>
        </p:spPr>
        <p:txBody>
          <a:bodyPr wrap="square" lIns="0" tIns="0" rIns="0" bIns="0" anchor="t">
            <a:noAutofit/>
          </a:bodyPr>
          <a:lstStyle/>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preferovaný jazyk a tón</a:t>
            </a:r>
          </a:p>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stabilnú profesijnú rolu a odbor</a:t>
            </a:r>
          </a:p>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opakované formáty výstupov</a:t>
            </a:r>
          </a:p>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dlhodobé pracovné preferencie</a:t>
            </a:r>
          </a:p>
        </p:txBody>
      </p:sp>
      <p:sp>
        <p:nvSpPr>
          <p:cNvPr id="9" name="Obdĺžnik 8">
            <a:extLst>
              <a:ext uri="{FF2B5EF4-FFF2-40B4-BE49-F238E27FC236}">
                <a16:creationId xmlns:a16="http://schemas.microsoft.com/office/drawing/2014/main" id="{18504FD1-D19B-41D5-8751-13CA658CE7EA}"/>
              </a:ext>
            </a:extLst>
          </p:cNvPr>
          <p:cNvSpPr>
            <a:spLocks noGrp="1"/>
          </p:cNvSpPr>
          <p:nvPr/>
        </p:nvSpPr>
        <p:spPr>
          <a:xfrm>
            <a:off x="6191250" y="2286000"/>
            <a:ext cx="66675" cy="238125"/>
          </a:xfrm>
          <a:prstGeom prst="rect">
            <a:avLst/>
          </a:prstGeom>
          <a:solidFill>
            <a:srgbClr val="B33939"/>
          </a:solidFill>
          <a:ln w="0">
            <a:solidFill>
              <a:srgbClr val="B33939"/>
            </a:solidFill>
            <a:prstDash val="solid"/>
          </a:ln>
        </p:spPr>
        <p:txBody>
          <a:bodyPr/>
          <a:lstStyle/>
          <a:p>
            <a:endParaRPr lang="sk-SK" noProof="0" dirty="0"/>
          </a:p>
        </p:txBody>
      </p:sp>
      <p:sp>
        <p:nvSpPr>
          <p:cNvPr id="10" name="Obdĺžnik 9">
            <a:extLst>
              <a:ext uri="{FF2B5EF4-FFF2-40B4-BE49-F238E27FC236}">
                <a16:creationId xmlns:a16="http://schemas.microsoft.com/office/drawing/2014/main" id="{0D54B083-C739-42C9-9C3E-DFBB2BAE5716}"/>
              </a:ext>
            </a:extLst>
          </p:cNvPr>
          <p:cNvSpPr>
            <a:spLocks noGrp="1"/>
          </p:cNvSpPr>
          <p:nvPr/>
        </p:nvSpPr>
        <p:spPr>
          <a:xfrm>
            <a:off x="6362700" y="2266950"/>
            <a:ext cx="4972050" cy="304800"/>
          </a:xfrm>
          <a:prstGeom prst="rect">
            <a:avLst/>
          </a:prstGeom>
          <a:noFill/>
          <a:ln w="0">
            <a:noFill/>
            <a:prstDash val="solid"/>
          </a:ln>
        </p:spPr>
        <p:txBody>
          <a:bodyPr wrap="square" lIns="0" tIns="0" rIns="0" bIns="0" anchor="t">
            <a:noAutofit/>
          </a:bodyPr>
          <a:lstStyle/>
          <a:p>
            <a:pPr algn="l">
              <a:buNone/>
              <a:defRPr sz="1950" b="1">
                <a:solidFill>
                  <a:srgbClr val="FFFFFF"/>
                </a:solidFill>
                <a:latin typeface="Arial"/>
                <a:ea typeface="Arial"/>
                <a:cs typeface="Arial"/>
              </a:defRPr>
            </a:pPr>
            <a:r>
              <a:rPr lang="sk-SK" sz="1950" b="1" noProof="0" dirty="0">
                <a:solidFill>
                  <a:srgbClr val="FFFFFF"/>
                </a:solidFill>
                <a:latin typeface="Arial"/>
                <a:ea typeface="Arial"/>
                <a:cs typeface="Arial"/>
              </a:rPr>
              <a:t>Neukladať</a:t>
            </a:r>
          </a:p>
        </p:txBody>
      </p:sp>
      <p:sp>
        <p:nvSpPr>
          <p:cNvPr id="11" name="Obdĺžnik 10">
            <a:extLst>
              <a:ext uri="{FF2B5EF4-FFF2-40B4-BE49-F238E27FC236}">
                <a16:creationId xmlns:a16="http://schemas.microsoft.com/office/drawing/2014/main" id="{F300B65F-FC68-4F42-B799-74680324B361}"/>
              </a:ext>
            </a:extLst>
          </p:cNvPr>
          <p:cNvSpPr>
            <a:spLocks noGrp="1"/>
          </p:cNvSpPr>
          <p:nvPr/>
        </p:nvSpPr>
        <p:spPr>
          <a:xfrm>
            <a:off x="6191250" y="2781300"/>
            <a:ext cx="5143500" cy="2095500"/>
          </a:xfrm>
          <a:prstGeom prst="rect">
            <a:avLst/>
          </a:prstGeom>
          <a:noFill/>
          <a:ln w="0">
            <a:noFill/>
            <a:prstDash val="solid"/>
          </a:ln>
        </p:spPr>
        <p:txBody>
          <a:bodyPr wrap="square" lIns="0" tIns="0" rIns="0" bIns="0" anchor="t">
            <a:noAutofit/>
          </a:bodyPr>
          <a:lstStyle/>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osobné údaje študentov a kolegov</a:t>
            </a:r>
          </a:p>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heslá, prístupové údaje a tajomstvá</a:t>
            </a:r>
          </a:p>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citlivé hodnotenia alebo zdravotné údaje</a:t>
            </a:r>
          </a:p>
          <a:p>
            <a:pPr marL="22" indent="-14" algn="l">
              <a:lnSpc>
                <a:spcPct val="110000"/>
              </a:lnSpc>
              <a:spcAft>
                <a:spcPts val="10"/>
              </a:spcAft>
              <a:buNone/>
              <a:defRPr sz="1650">
                <a:solidFill>
                  <a:srgbClr val="FFFFFF"/>
                </a:solidFill>
                <a:latin typeface="Arial"/>
                <a:ea typeface="Arial"/>
                <a:cs typeface="Arial"/>
              </a:defRPr>
            </a:pPr>
            <a:r>
              <a:rPr lang="sk-SK" sz="1650" noProof="0" dirty="0">
                <a:solidFill>
                  <a:srgbClr val="FFFFFF"/>
                </a:solidFill>
                <a:latin typeface="Arial"/>
                <a:ea typeface="Arial"/>
                <a:cs typeface="Arial"/>
              </a:rPr>
              <a:t>dočasné fakty, ktoré sa rýchlo menia</a:t>
            </a:r>
          </a:p>
        </p:txBody>
      </p:sp>
      <p:sp>
        <p:nvSpPr>
          <p:cNvPr id="12" name="Obdĺžnik 11">
            <a:extLst>
              <a:ext uri="{FF2B5EF4-FFF2-40B4-BE49-F238E27FC236}">
                <a16:creationId xmlns:a16="http://schemas.microsoft.com/office/drawing/2014/main" id="{D693A080-AD2F-4221-9259-9D112D3A27AF}"/>
              </a:ext>
            </a:extLst>
          </p:cNvPr>
          <p:cNvSpPr>
            <a:spLocks noGrp="1"/>
          </p:cNvSpPr>
          <p:nvPr/>
        </p:nvSpPr>
        <p:spPr>
          <a:xfrm>
            <a:off x="533400" y="5314950"/>
            <a:ext cx="10801350" cy="819150"/>
          </a:xfrm>
          <a:prstGeom prst="rect">
            <a:avLst/>
          </a:prstGeom>
          <a:solidFill>
            <a:srgbClr val="F7F8FA"/>
          </a:solidFill>
          <a:ln w="9525">
            <a:solidFill>
              <a:srgbClr val="B8BCC4"/>
            </a:solidFill>
            <a:prstDash val="solid"/>
          </a:ln>
        </p:spPr>
        <p:txBody>
          <a:bodyPr/>
          <a:lstStyle/>
          <a:p>
            <a:endParaRPr lang="sk-SK" noProof="0" dirty="0"/>
          </a:p>
        </p:txBody>
      </p:sp>
      <p:sp>
        <p:nvSpPr>
          <p:cNvPr id="13" name="Obdĺžnik 12">
            <a:extLst>
              <a:ext uri="{FF2B5EF4-FFF2-40B4-BE49-F238E27FC236}">
                <a16:creationId xmlns:a16="http://schemas.microsoft.com/office/drawing/2014/main" id="{CE429812-1EEA-436B-A96A-5ACA6B1FE62A}"/>
              </a:ext>
            </a:extLst>
          </p:cNvPr>
          <p:cNvSpPr>
            <a:spLocks noGrp="1"/>
          </p:cNvSpPr>
          <p:nvPr/>
        </p:nvSpPr>
        <p:spPr>
          <a:xfrm>
            <a:off x="781050" y="5543550"/>
            <a:ext cx="10325100" cy="419100"/>
          </a:xfrm>
          <a:prstGeom prst="rect">
            <a:avLst/>
          </a:prstGeom>
          <a:noFill/>
          <a:ln w="0">
            <a:noFill/>
            <a:prstDash val="solid"/>
          </a:ln>
        </p:spPr>
        <p:txBody>
          <a:bodyPr wrap="square" lIns="0" tIns="0" rIns="0" bIns="0" anchor="t">
            <a:noAutofit/>
          </a:bodyPr>
          <a:lstStyle/>
          <a:p>
            <a:pPr algn="l">
              <a:buNone/>
              <a:defRPr sz="1725" b="1">
                <a:solidFill>
                  <a:srgbClr val="0B1B31"/>
                </a:solidFill>
                <a:latin typeface="Arial"/>
                <a:ea typeface="Arial"/>
                <a:cs typeface="Arial"/>
              </a:defRPr>
            </a:pPr>
            <a:r>
              <a:rPr lang="sk-SK" sz="1725" b="1" noProof="0" dirty="0">
                <a:solidFill>
                  <a:srgbClr val="0B1B31"/>
                </a:solidFill>
                <a:latin typeface="Arial"/>
                <a:ea typeface="Arial"/>
                <a:cs typeface="Arial"/>
              </a:rPr>
              <a:t>Pamäť je pomocník, nie trezor: raz za semester ju skontrolujte a nepotrebné položky odstráňte.</a:t>
            </a:r>
          </a:p>
        </p:txBody>
      </p:sp>
    </p:spTree>
    <p:extLst>
      <p:ext uri="{BB962C8B-B14F-4D97-AF65-F5344CB8AC3E}">
        <p14:creationId xmlns:p14="http://schemas.microsoft.com/office/powerpoint/2010/main" val="4158369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ĺžnik 7">
            <a:extLst>
              <a:ext uri="{FF2B5EF4-FFF2-40B4-BE49-F238E27FC236}">
                <a16:creationId xmlns:a16="http://schemas.microsoft.com/office/drawing/2014/main" id="{E5A95B9C-E4B8-4580-9A75-D389C8F1252F}"/>
              </a:ext>
            </a:extLst>
          </p:cNvPr>
          <p:cNvSpPr>
            <a:spLocks noGrp="1"/>
          </p:cNvSpPr>
          <p:nvPr/>
        </p:nvSpPr>
        <p:spPr>
          <a:xfrm>
            <a:off x="533400" y="361950"/>
            <a:ext cx="2476500" cy="2000250"/>
          </a:xfrm>
          <a:prstGeom prst="rect">
            <a:avLst/>
          </a:prstGeom>
          <a:noFill/>
          <a:ln w="0">
            <a:noFill/>
            <a:prstDash val="solid"/>
          </a:ln>
        </p:spPr>
        <p:txBody>
          <a:bodyPr wrap="square" lIns="0" tIns="0" rIns="0" bIns="0" anchor="t">
            <a:noAutofit/>
          </a:bodyPr>
          <a:lstStyle/>
          <a:p>
            <a:pPr algn="l">
              <a:buNone/>
              <a:defRPr sz="11250" b="1">
                <a:solidFill>
                  <a:srgbClr val="FFFFFF"/>
                </a:solidFill>
                <a:latin typeface="Arial"/>
                <a:ea typeface="Arial"/>
                <a:cs typeface="Arial"/>
              </a:defRPr>
            </a:pPr>
            <a:r>
              <a:rPr lang="sk-SK" sz="11250" b="1" noProof="0" dirty="0">
                <a:solidFill>
                  <a:srgbClr val="FFFFFF"/>
                </a:solidFill>
                <a:latin typeface="Arial"/>
                <a:ea typeface="Arial"/>
                <a:cs typeface="Arial"/>
              </a:rPr>
              <a:t>01</a:t>
            </a:r>
          </a:p>
        </p:txBody>
      </p:sp>
      <p:sp>
        <p:nvSpPr>
          <p:cNvPr id="2" name="Obdĺžnik 1">
            <a:extLst>
              <a:ext uri="{FF2B5EF4-FFF2-40B4-BE49-F238E27FC236}">
                <a16:creationId xmlns:a16="http://schemas.microsoft.com/office/drawing/2014/main" id="{E71953C3-3567-4B98-93D7-46F64577E159}"/>
              </a:ext>
            </a:extLst>
          </p:cNvPr>
          <p:cNvSpPr>
            <a:spLocks noGrp="1"/>
          </p:cNvSpPr>
          <p:nvPr/>
        </p:nvSpPr>
        <p:spPr>
          <a:xfrm>
            <a:off x="533400" y="2571750"/>
            <a:ext cx="11125200" cy="38100"/>
          </a:xfrm>
          <a:prstGeom prst="rect">
            <a:avLst/>
          </a:prstGeom>
          <a:solidFill>
            <a:srgbClr val="6DCBF4"/>
          </a:solidFill>
          <a:ln w="0">
            <a:solidFill>
              <a:srgbClr val="6DCBF4"/>
            </a:solidFill>
            <a:prstDash val="solid"/>
          </a:ln>
        </p:spPr>
        <p:txBody>
          <a:bodyPr/>
          <a:lstStyle/>
          <a:p>
            <a:endParaRPr lang="sk-SK" noProof="0" dirty="0"/>
          </a:p>
        </p:txBody>
      </p:sp>
      <p:sp>
        <p:nvSpPr>
          <p:cNvPr id="3" name="Obdĺžnik 2">
            <a:extLst>
              <a:ext uri="{FF2B5EF4-FFF2-40B4-BE49-F238E27FC236}">
                <a16:creationId xmlns:a16="http://schemas.microsoft.com/office/drawing/2014/main" id="{DFB9CC79-E9D5-4323-98E5-9786E0AD3FA2}"/>
              </a:ext>
            </a:extLst>
          </p:cNvPr>
          <p:cNvSpPr>
            <a:spLocks noGrp="1"/>
          </p:cNvSpPr>
          <p:nvPr/>
        </p:nvSpPr>
        <p:spPr>
          <a:xfrm>
            <a:off x="533400" y="3067050"/>
            <a:ext cx="9906000" cy="1143000"/>
          </a:xfrm>
          <a:prstGeom prst="rect">
            <a:avLst/>
          </a:prstGeom>
          <a:noFill/>
          <a:ln w="0">
            <a:noFill/>
            <a:prstDash val="solid"/>
          </a:ln>
        </p:spPr>
        <p:txBody>
          <a:bodyPr wrap="square" lIns="0" tIns="0" rIns="0" bIns="0" anchor="t">
            <a:normAutofit/>
          </a:bodyPr>
          <a:lstStyle/>
          <a:p>
            <a:pPr algn="l">
              <a:buNone/>
              <a:defRPr sz="5100" b="1">
                <a:solidFill>
                  <a:srgbClr val="FFFFFF"/>
                </a:solidFill>
                <a:latin typeface="Arial"/>
                <a:ea typeface="Arial"/>
                <a:cs typeface="Arial"/>
              </a:defRPr>
            </a:pPr>
            <a:r>
              <a:rPr lang="sk-SK" sz="5100" b="1" noProof="0" dirty="0">
                <a:solidFill>
                  <a:srgbClr val="FFFFFF"/>
                </a:solidFill>
                <a:latin typeface="Arial"/>
                <a:ea typeface="Arial"/>
                <a:cs typeface="Arial"/>
              </a:rPr>
              <a:t>Akademický pracovník</a:t>
            </a:r>
          </a:p>
        </p:txBody>
      </p:sp>
      <p:sp>
        <p:nvSpPr>
          <p:cNvPr id="4" name="Obdĺžnik 3">
            <a:extLst>
              <a:ext uri="{FF2B5EF4-FFF2-40B4-BE49-F238E27FC236}">
                <a16:creationId xmlns:a16="http://schemas.microsoft.com/office/drawing/2014/main" id="{E9C20236-4830-43B1-8272-230F057FDE24}"/>
              </a:ext>
            </a:extLst>
          </p:cNvPr>
          <p:cNvSpPr>
            <a:spLocks noGrp="1"/>
          </p:cNvSpPr>
          <p:nvPr/>
        </p:nvSpPr>
        <p:spPr>
          <a:xfrm>
            <a:off x="533400" y="4591050"/>
            <a:ext cx="7810500" cy="704850"/>
          </a:xfrm>
          <a:prstGeom prst="rect">
            <a:avLst/>
          </a:prstGeom>
          <a:noFill/>
          <a:ln w="0">
            <a:noFill/>
            <a:prstDash val="solid"/>
          </a:ln>
        </p:spPr>
        <p:txBody>
          <a:bodyPr wrap="square" lIns="0" tIns="0" rIns="0" bIns="0" anchor="t">
            <a:noAutofit/>
          </a:bodyPr>
          <a:lstStyle/>
          <a:p>
            <a:pPr algn="l">
              <a:lnSpc>
                <a:spcPct val="105000"/>
              </a:lnSpc>
              <a:buNone/>
              <a:defRPr sz="1950">
                <a:solidFill>
                  <a:srgbClr val="D8EEF7"/>
                </a:solidFill>
                <a:latin typeface="Arial"/>
                <a:ea typeface="Arial"/>
                <a:cs typeface="Arial"/>
              </a:defRPr>
            </a:pPr>
            <a:r>
              <a:rPr lang="sk-SK" sz="1950" noProof="0" dirty="0">
                <a:solidFill>
                  <a:srgbClr val="D8EEF7"/>
                </a:solidFill>
                <a:latin typeface="Arial"/>
                <a:ea typeface="Arial"/>
                <a:cs typeface="Arial"/>
              </a:rPr>
              <a:t>AI ako pomocník pri výučbe, výskume a písaní — odborný úsudok zostáva na vás.</a:t>
            </a:r>
          </a:p>
        </p:txBody>
      </p:sp>
      <p:sp>
        <p:nvSpPr>
          <p:cNvPr id="5" name="Obdĺžnik 4">
            <a:extLst>
              <a:ext uri="{FF2B5EF4-FFF2-40B4-BE49-F238E27FC236}">
                <a16:creationId xmlns:a16="http://schemas.microsoft.com/office/drawing/2014/main" id="{82ABAE81-2649-44F5-A8FB-CC408E54C4DD}"/>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Tree>
    <p:extLst>
      <p:ext uri="{BB962C8B-B14F-4D97-AF65-F5344CB8AC3E}">
        <p14:creationId xmlns:p14="http://schemas.microsoft.com/office/powerpoint/2010/main" val="2585280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dĺžnik 22">
            <a:extLst>
              <a:ext uri="{FF2B5EF4-FFF2-40B4-BE49-F238E27FC236}">
                <a16:creationId xmlns:a16="http://schemas.microsoft.com/office/drawing/2014/main" id="{43731C8A-EB0A-461B-BD63-06F303708062}"/>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AKADEMICKÝ PROFIL</a:t>
            </a:r>
          </a:p>
        </p:txBody>
      </p:sp>
      <p:sp>
        <p:nvSpPr>
          <p:cNvPr id="2" name="Obdĺžnik 1">
            <a:extLst>
              <a:ext uri="{FF2B5EF4-FFF2-40B4-BE49-F238E27FC236}">
                <a16:creationId xmlns:a16="http://schemas.microsoft.com/office/drawing/2014/main" id="{3DEA202D-D0A4-46C4-8784-FC26D01B919C}"/>
              </a:ext>
            </a:extLst>
          </p:cNvPr>
          <p:cNvSpPr>
            <a:spLocks noGrp="1"/>
          </p:cNvSpPr>
          <p:nvPr/>
        </p:nvSpPr>
        <p:spPr>
          <a:xfrm>
            <a:off x="533400" y="981075"/>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Najprv definujte svoj akademický profil</a:t>
            </a:r>
          </a:p>
        </p:txBody>
      </p:sp>
      <p:sp>
        <p:nvSpPr>
          <p:cNvPr id="3" name="Obdĺžnik 2">
            <a:extLst>
              <a:ext uri="{FF2B5EF4-FFF2-40B4-BE49-F238E27FC236}">
                <a16:creationId xmlns:a16="http://schemas.microsoft.com/office/drawing/2014/main" id="{C7C48BD9-AD6C-4DC9-B673-2CEA2699EC6A}"/>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30198CED-0BB3-4951-BBCE-F13485640980}"/>
              </a:ext>
            </a:extLst>
          </p:cNvPr>
          <p:cNvSpPr>
            <a:spLocks noGrp="1"/>
          </p:cNvSpPr>
          <p:nvPr/>
        </p:nvSpPr>
        <p:spPr>
          <a:xfrm>
            <a:off x="533400" y="2152650"/>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A2AE3B33-3C54-45A7-B764-A36A800DA22B}"/>
              </a:ext>
            </a:extLst>
          </p:cNvPr>
          <p:cNvSpPr>
            <a:spLocks noGrp="1"/>
          </p:cNvSpPr>
          <p:nvPr/>
        </p:nvSpPr>
        <p:spPr>
          <a:xfrm>
            <a:off x="533400" y="2152650"/>
            <a:ext cx="85725" cy="1504950"/>
          </a:xfrm>
          <a:prstGeom prst="rect">
            <a:avLst/>
          </a:prstGeom>
          <a:solidFill>
            <a:srgbClr val="3D8DFF"/>
          </a:solidFill>
          <a:ln w="0">
            <a:solidFill>
              <a:srgbClr val="3D8DFF"/>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AFF19877-745C-49C1-A1A9-F66572BFCF8D}"/>
              </a:ext>
            </a:extLst>
          </p:cNvPr>
          <p:cNvSpPr>
            <a:spLocks noGrp="1"/>
          </p:cNvSpPr>
          <p:nvPr/>
        </p:nvSpPr>
        <p:spPr>
          <a:xfrm>
            <a:off x="800100" y="2362200"/>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Rola a odbor</a:t>
            </a:r>
          </a:p>
        </p:txBody>
      </p:sp>
      <p:sp>
        <p:nvSpPr>
          <p:cNvPr id="9" name="Obdĺžnik 8">
            <a:extLst>
              <a:ext uri="{FF2B5EF4-FFF2-40B4-BE49-F238E27FC236}">
                <a16:creationId xmlns:a16="http://schemas.microsoft.com/office/drawing/2014/main" id="{B73327A7-6DCE-40DD-B2E4-DFFCD80935BF}"/>
              </a:ext>
            </a:extLst>
          </p:cNvPr>
          <p:cNvSpPr>
            <a:spLocks noGrp="1"/>
          </p:cNvSpPr>
          <p:nvPr/>
        </p:nvSpPr>
        <p:spPr>
          <a:xfrm>
            <a:off x="800100" y="2819400"/>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odborný asistent, didaktika techniky, AI vo vzdelávaní</a:t>
            </a:r>
          </a:p>
        </p:txBody>
      </p:sp>
      <p:sp>
        <p:nvSpPr>
          <p:cNvPr id="10" name="Obdĺžnik 9">
            <a:extLst>
              <a:ext uri="{FF2B5EF4-FFF2-40B4-BE49-F238E27FC236}">
                <a16:creationId xmlns:a16="http://schemas.microsoft.com/office/drawing/2014/main" id="{06842DC6-4704-48D1-ADFA-73256390798C}"/>
              </a:ext>
            </a:extLst>
          </p:cNvPr>
          <p:cNvSpPr>
            <a:spLocks noGrp="1"/>
          </p:cNvSpPr>
          <p:nvPr/>
        </p:nvSpPr>
        <p:spPr>
          <a:xfrm>
            <a:off x="6191250" y="2152650"/>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97D5E26F-BD1D-4A8D-969E-200B56D1DCFD}"/>
              </a:ext>
            </a:extLst>
          </p:cNvPr>
          <p:cNvSpPr>
            <a:spLocks noGrp="1"/>
          </p:cNvSpPr>
          <p:nvPr/>
        </p:nvSpPr>
        <p:spPr>
          <a:xfrm>
            <a:off x="6191250" y="2152650"/>
            <a:ext cx="85725" cy="1504950"/>
          </a:xfrm>
          <a:prstGeom prst="rect">
            <a:avLst/>
          </a:prstGeom>
          <a:solidFill>
            <a:srgbClr val="6DCBF4"/>
          </a:solidFill>
          <a:ln w="0">
            <a:solidFill>
              <a:srgbClr val="6DCBF4"/>
            </a:solidFill>
            <a:prstDash val="solid"/>
          </a:ln>
        </p:spPr>
        <p:txBody>
          <a:bodyPr/>
          <a:lstStyle/>
          <a:p>
            <a:endParaRPr lang="sk-SK" noProof="0" dirty="0"/>
          </a:p>
        </p:txBody>
      </p:sp>
      <p:sp>
        <p:nvSpPr>
          <p:cNvPr id="12" name="Obdĺžnik 11">
            <a:extLst>
              <a:ext uri="{FF2B5EF4-FFF2-40B4-BE49-F238E27FC236}">
                <a16:creationId xmlns:a16="http://schemas.microsoft.com/office/drawing/2014/main" id="{577C643E-4534-4F0E-B9B1-05C05C595EB4}"/>
              </a:ext>
            </a:extLst>
          </p:cNvPr>
          <p:cNvSpPr>
            <a:spLocks noGrp="1"/>
          </p:cNvSpPr>
          <p:nvPr/>
        </p:nvSpPr>
        <p:spPr>
          <a:xfrm>
            <a:off x="6457950" y="2362200"/>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Publikum</a:t>
            </a:r>
          </a:p>
        </p:txBody>
      </p:sp>
      <p:sp>
        <p:nvSpPr>
          <p:cNvPr id="13" name="Obdĺžnik 12">
            <a:extLst>
              <a:ext uri="{FF2B5EF4-FFF2-40B4-BE49-F238E27FC236}">
                <a16:creationId xmlns:a16="http://schemas.microsoft.com/office/drawing/2014/main" id="{8F5A19D1-5B7D-4666-917E-56CDF8B9C60D}"/>
              </a:ext>
            </a:extLst>
          </p:cNvPr>
          <p:cNvSpPr>
            <a:spLocks noGrp="1"/>
          </p:cNvSpPr>
          <p:nvPr/>
        </p:nvSpPr>
        <p:spPr>
          <a:xfrm>
            <a:off x="6457950" y="2819400"/>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študenti 1. ročníka, kolegovia, recenzenti, verejnosť</a:t>
            </a:r>
          </a:p>
        </p:txBody>
      </p:sp>
      <p:sp>
        <p:nvSpPr>
          <p:cNvPr id="14" name="Obdĺžnik 13">
            <a:extLst>
              <a:ext uri="{FF2B5EF4-FFF2-40B4-BE49-F238E27FC236}">
                <a16:creationId xmlns:a16="http://schemas.microsoft.com/office/drawing/2014/main" id="{8CBF2A85-92CA-4B10-AA80-BFCF4DBB1407}"/>
              </a:ext>
            </a:extLst>
          </p:cNvPr>
          <p:cNvSpPr>
            <a:spLocks noGrp="1"/>
          </p:cNvSpPr>
          <p:nvPr/>
        </p:nvSpPr>
        <p:spPr>
          <a:xfrm>
            <a:off x="533400" y="4248150"/>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15" name="Obdĺžnik 14">
            <a:extLst>
              <a:ext uri="{FF2B5EF4-FFF2-40B4-BE49-F238E27FC236}">
                <a16:creationId xmlns:a16="http://schemas.microsoft.com/office/drawing/2014/main" id="{0AE4FBB5-FD25-4762-9242-EC0FF4C0035B}"/>
              </a:ext>
            </a:extLst>
          </p:cNvPr>
          <p:cNvSpPr>
            <a:spLocks noGrp="1"/>
          </p:cNvSpPr>
          <p:nvPr/>
        </p:nvSpPr>
        <p:spPr>
          <a:xfrm>
            <a:off x="533400" y="4248150"/>
            <a:ext cx="85725" cy="1504950"/>
          </a:xfrm>
          <a:prstGeom prst="rect">
            <a:avLst/>
          </a:prstGeom>
          <a:solidFill>
            <a:srgbClr val="3D8DFF"/>
          </a:solidFill>
          <a:ln w="0">
            <a:solidFill>
              <a:srgbClr val="3D8DFF"/>
            </a:solidFill>
            <a:prstDash val="solid"/>
          </a:ln>
        </p:spPr>
        <p:txBody>
          <a:bodyPr/>
          <a:lstStyle/>
          <a:p>
            <a:endParaRPr lang="sk-SK" noProof="0" dirty="0"/>
          </a:p>
        </p:txBody>
      </p:sp>
      <p:sp>
        <p:nvSpPr>
          <p:cNvPr id="16" name="Obdĺžnik 15">
            <a:extLst>
              <a:ext uri="{FF2B5EF4-FFF2-40B4-BE49-F238E27FC236}">
                <a16:creationId xmlns:a16="http://schemas.microsoft.com/office/drawing/2014/main" id="{5E6DACBC-3CA0-4D6B-A6E6-BA711AC84474}"/>
              </a:ext>
            </a:extLst>
          </p:cNvPr>
          <p:cNvSpPr>
            <a:spLocks noGrp="1"/>
          </p:cNvSpPr>
          <p:nvPr/>
        </p:nvSpPr>
        <p:spPr>
          <a:xfrm>
            <a:off x="800100" y="4457700"/>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Odborný štandard</a:t>
            </a:r>
          </a:p>
        </p:txBody>
      </p:sp>
      <p:sp>
        <p:nvSpPr>
          <p:cNvPr id="17" name="Obdĺžnik 16">
            <a:extLst>
              <a:ext uri="{FF2B5EF4-FFF2-40B4-BE49-F238E27FC236}">
                <a16:creationId xmlns:a16="http://schemas.microsoft.com/office/drawing/2014/main" id="{B1C08808-25BF-4854-9052-ECE4FC9E0EE4}"/>
              </a:ext>
            </a:extLst>
          </p:cNvPr>
          <p:cNvSpPr>
            <a:spLocks noGrp="1"/>
          </p:cNvSpPr>
          <p:nvPr/>
        </p:nvSpPr>
        <p:spPr>
          <a:xfrm>
            <a:off x="800100" y="4914900"/>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terminológia, citačný štýl, typy dôkazov</a:t>
            </a:r>
          </a:p>
        </p:txBody>
      </p:sp>
      <p:sp>
        <p:nvSpPr>
          <p:cNvPr id="18" name="Obdĺžnik 17">
            <a:extLst>
              <a:ext uri="{FF2B5EF4-FFF2-40B4-BE49-F238E27FC236}">
                <a16:creationId xmlns:a16="http://schemas.microsoft.com/office/drawing/2014/main" id="{FC3F0B7C-0C7D-4B1B-8019-260C8C25A99C}"/>
              </a:ext>
            </a:extLst>
          </p:cNvPr>
          <p:cNvSpPr>
            <a:spLocks noGrp="1"/>
          </p:cNvSpPr>
          <p:nvPr/>
        </p:nvSpPr>
        <p:spPr>
          <a:xfrm>
            <a:off x="6191250" y="4248150"/>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19" name="Obdĺžnik 18">
            <a:extLst>
              <a:ext uri="{FF2B5EF4-FFF2-40B4-BE49-F238E27FC236}">
                <a16:creationId xmlns:a16="http://schemas.microsoft.com/office/drawing/2014/main" id="{BE969D30-8896-4280-9E98-F259E140B2E9}"/>
              </a:ext>
            </a:extLst>
          </p:cNvPr>
          <p:cNvSpPr>
            <a:spLocks noGrp="1"/>
          </p:cNvSpPr>
          <p:nvPr/>
        </p:nvSpPr>
        <p:spPr>
          <a:xfrm>
            <a:off x="6191250" y="4248150"/>
            <a:ext cx="85725" cy="1504950"/>
          </a:xfrm>
          <a:prstGeom prst="rect">
            <a:avLst/>
          </a:prstGeom>
          <a:solidFill>
            <a:srgbClr val="6DCBF4"/>
          </a:solidFill>
          <a:ln w="0">
            <a:solidFill>
              <a:srgbClr val="6DCBF4"/>
            </a:solidFill>
            <a:prstDash val="solid"/>
          </a:ln>
        </p:spPr>
        <p:txBody>
          <a:bodyPr/>
          <a:lstStyle/>
          <a:p>
            <a:endParaRPr lang="sk-SK" noProof="0" dirty="0"/>
          </a:p>
        </p:txBody>
      </p:sp>
      <p:sp>
        <p:nvSpPr>
          <p:cNvPr id="20" name="Obdĺžnik 19">
            <a:extLst>
              <a:ext uri="{FF2B5EF4-FFF2-40B4-BE49-F238E27FC236}">
                <a16:creationId xmlns:a16="http://schemas.microsoft.com/office/drawing/2014/main" id="{9757233E-D081-479D-AA8E-A09D6C17A57A}"/>
              </a:ext>
            </a:extLst>
          </p:cNvPr>
          <p:cNvSpPr>
            <a:spLocks noGrp="1"/>
          </p:cNvSpPr>
          <p:nvPr/>
        </p:nvSpPr>
        <p:spPr>
          <a:xfrm>
            <a:off x="6457950" y="4457700"/>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Spôsob práce</a:t>
            </a:r>
          </a:p>
        </p:txBody>
      </p:sp>
      <p:sp>
        <p:nvSpPr>
          <p:cNvPr id="21" name="Obdĺžnik 20">
            <a:extLst>
              <a:ext uri="{FF2B5EF4-FFF2-40B4-BE49-F238E27FC236}">
                <a16:creationId xmlns:a16="http://schemas.microsoft.com/office/drawing/2014/main" id="{BBCAA735-7380-4A21-B9DD-CAA084ECCBD1}"/>
              </a:ext>
            </a:extLst>
          </p:cNvPr>
          <p:cNvSpPr>
            <a:spLocks noGrp="1"/>
          </p:cNvSpPr>
          <p:nvPr/>
        </p:nvSpPr>
        <p:spPr>
          <a:xfrm>
            <a:off x="6457950" y="4914900"/>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záver najprv, úroveň detailu, tabuľky, revízie</a:t>
            </a:r>
          </a:p>
        </p:txBody>
      </p:sp>
      <p:sp>
        <p:nvSpPr>
          <p:cNvPr id="22" name="Obdĺžnik 21">
            <a:extLst>
              <a:ext uri="{FF2B5EF4-FFF2-40B4-BE49-F238E27FC236}">
                <a16:creationId xmlns:a16="http://schemas.microsoft.com/office/drawing/2014/main" id="{973C9466-DEE0-4EA6-8619-47D9501D9C9E}"/>
              </a:ext>
            </a:extLst>
          </p:cNvPr>
          <p:cNvSpPr>
            <a:spLocks noGrp="1"/>
          </p:cNvSpPr>
          <p:nvPr/>
        </p:nvSpPr>
        <p:spPr>
          <a:xfrm>
            <a:off x="533400" y="6115050"/>
            <a:ext cx="10801350" cy="304800"/>
          </a:xfrm>
          <a:prstGeom prst="rect">
            <a:avLst/>
          </a:prstGeom>
          <a:noFill/>
          <a:ln w="0">
            <a:noFill/>
            <a:prstDash val="solid"/>
          </a:ln>
        </p:spPr>
        <p:txBody>
          <a:bodyPr wrap="square" lIns="0" tIns="0" rIns="0" bIns="0" anchor="t">
            <a:noAutofit/>
          </a:bodyPr>
          <a:lstStyle/>
          <a:p>
            <a:pPr algn="l">
              <a:buNone/>
              <a:defRPr sz="1538" b="1">
                <a:solidFill>
                  <a:srgbClr val="FFFFFF"/>
                </a:solidFill>
                <a:latin typeface="Arial"/>
                <a:ea typeface="Arial"/>
                <a:cs typeface="Arial"/>
              </a:defRPr>
            </a:pPr>
            <a:r>
              <a:rPr lang="sk-SK" sz="1538" b="1" noProof="0" dirty="0">
                <a:solidFill>
                  <a:srgbClr val="FFFFFF"/>
                </a:solidFill>
                <a:latin typeface="Arial"/>
                <a:ea typeface="Arial"/>
                <a:cs typeface="Arial"/>
              </a:rPr>
              <a:t>Príklad: pravidlá predmetu Didaktika techniky patria do projektu, nie do globálneho profilu.</a:t>
            </a:r>
          </a:p>
        </p:txBody>
      </p:sp>
    </p:spTree>
    <p:extLst>
      <p:ext uri="{BB962C8B-B14F-4D97-AF65-F5344CB8AC3E}">
        <p14:creationId xmlns:p14="http://schemas.microsoft.com/office/powerpoint/2010/main" val="326611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E4151983-A2C1-495D-B472-EF63C49B27C1}"/>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AKADEMICKÝ PROFIL</a:t>
            </a:r>
          </a:p>
        </p:txBody>
      </p:sp>
      <p:sp>
        <p:nvSpPr>
          <p:cNvPr id="2" name="Obdĺžnik 1">
            <a:extLst>
              <a:ext uri="{FF2B5EF4-FFF2-40B4-BE49-F238E27FC236}">
                <a16:creationId xmlns:a16="http://schemas.microsoft.com/office/drawing/2014/main" id="{59B4FE9E-3793-4F6A-86DF-B8DF064071F2}"/>
              </a:ext>
            </a:extLst>
          </p:cNvPr>
          <p:cNvSpPr>
            <a:spLocks noGrp="1"/>
          </p:cNvSpPr>
          <p:nvPr/>
        </p:nvSpPr>
        <p:spPr>
          <a:xfrm>
            <a:off x="587644" y="990600"/>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Vlastné pokyny akademika: rola a štýl</a:t>
            </a:r>
          </a:p>
        </p:txBody>
      </p:sp>
      <p:sp>
        <p:nvSpPr>
          <p:cNvPr id="3" name="Obdĺžnik 2">
            <a:extLst>
              <a:ext uri="{FF2B5EF4-FFF2-40B4-BE49-F238E27FC236}">
                <a16:creationId xmlns:a16="http://schemas.microsoft.com/office/drawing/2014/main" id="{625F93B9-26F0-4E97-8B22-B944C8419EA5}"/>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1F5D6176-EA8F-4961-9FE3-12667D53EA36}"/>
              </a:ext>
            </a:extLst>
          </p:cNvPr>
          <p:cNvSpPr>
            <a:spLocks noGrp="1"/>
          </p:cNvSpPr>
          <p:nvPr/>
        </p:nvSpPr>
        <p:spPr>
          <a:xfrm>
            <a:off x="53340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24B8E6"/>
                </a:solidFill>
                <a:latin typeface="Arial"/>
                <a:ea typeface="Arial"/>
                <a:cs typeface="Arial"/>
              </a:defRPr>
            </a:pPr>
            <a:r>
              <a:rPr lang="sk-SK" sz="1650" b="1" noProof="0" dirty="0">
                <a:solidFill>
                  <a:schemeClr val="tx1">
                    <a:lumMod val="95000"/>
                  </a:schemeClr>
                </a:solidFill>
                <a:latin typeface="Arial"/>
                <a:ea typeface="Arial"/>
                <a:cs typeface="Arial"/>
              </a:rPr>
              <a:t>1 · KONTEXT A ROLA</a:t>
            </a:r>
          </a:p>
        </p:txBody>
      </p:sp>
      <p:sp>
        <p:nvSpPr>
          <p:cNvPr id="7" name="Obdĺžnik 6">
            <a:extLst>
              <a:ext uri="{FF2B5EF4-FFF2-40B4-BE49-F238E27FC236}">
                <a16:creationId xmlns:a16="http://schemas.microsoft.com/office/drawing/2014/main" id="{4A1368F5-D641-4CBB-8BB6-991A30D61402}"/>
              </a:ext>
            </a:extLst>
          </p:cNvPr>
          <p:cNvSpPr>
            <a:spLocks noGrp="1"/>
          </p:cNvSpPr>
          <p:nvPr/>
        </p:nvSpPr>
        <p:spPr>
          <a:xfrm>
            <a:off x="53340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4D6A5845-7F4A-4BCE-883D-E819CA866F47}"/>
              </a:ext>
            </a:extLst>
          </p:cNvPr>
          <p:cNvSpPr>
            <a:spLocks noGrp="1"/>
          </p:cNvSpPr>
          <p:nvPr/>
        </p:nvSpPr>
        <p:spPr>
          <a:xfrm>
            <a:off x="74295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Som akademický pracovník na univerzite. Pracujem v oblasti [odbor], vyučujem [predmety] a venujem sa [výskumné témy]. Pri návrhoch zohľadni univerzitné prostredie, úroveň študentov a účel výsledného materiálu.</a:t>
            </a:r>
          </a:p>
        </p:txBody>
      </p:sp>
      <p:sp>
        <p:nvSpPr>
          <p:cNvPr id="9" name="Obdĺžnik 8">
            <a:extLst>
              <a:ext uri="{FF2B5EF4-FFF2-40B4-BE49-F238E27FC236}">
                <a16:creationId xmlns:a16="http://schemas.microsoft.com/office/drawing/2014/main" id="{9439C2CB-DB0C-463C-A301-E949A3DFAE8C}"/>
              </a:ext>
            </a:extLst>
          </p:cNvPr>
          <p:cNvSpPr>
            <a:spLocks noGrp="1"/>
          </p:cNvSpPr>
          <p:nvPr/>
        </p:nvSpPr>
        <p:spPr>
          <a:xfrm>
            <a:off x="619125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2 · JAZYK A ŠTRUKTÚRA</a:t>
            </a:r>
          </a:p>
        </p:txBody>
      </p:sp>
      <p:sp>
        <p:nvSpPr>
          <p:cNvPr id="10" name="Obdĺžnik 9">
            <a:extLst>
              <a:ext uri="{FF2B5EF4-FFF2-40B4-BE49-F238E27FC236}">
                <a16:creationId xmlns:a16="http://schemas.microsoft.com/office/drawing/2014/main" id="{2270E0CA-FA8E-42D5-9DAE-7215F4D3F75C}"/>
              </a:ext>
            </a:extLst>
          </p:cNvPr>
          <p:cNvSpPr>
            <a:spLocks noGrp="1"/>
          </p:cNvSpPr>
          <p:nvPr/>
        </p:nvSpPr>
        <p:spPr>
          <a:xfrm>
            <a:off x="619125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E539FBDE-978E-4B10-9D6E-19DACC3114B7}"/>
              </a:ext>
            </a:extLst>
          </p:cNvPr>
          <p:cNvSpPr>
            <a:spLocks noGrp="1"/>
          </p:cNvSpPr>
          <p:nvPr/>
        </p:nvSpPr>
        <p:spPr>
          <a:xfrm>
            <a:off x="640080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Odpovedaj po slovensky, ak neurčím inak. Používaj odborný, presný, ale zrozumiteľný štýl. Najprv uveď stručný záver, potom vysvetlenie. Jasne rozlišuj fakt, odhad a interpretáciu. Pri dlhšom výstupe používaj logické nadpisy a prehľadné tabuľky iba vtedy, keď zlepšujú porovnanie.</a:t>
            </a:r>
          </a:p>
        </p:txBody>
      </p:sp>
      <p:sp>
        <p:nvSpPr>
          <p:cNvPr id="12" name="Obdĺžnik 11">
            <a:extLst>
              <a:ext uri="{FF2B5EF4-FFF2-40B4-BE49-F238E27FC236}">
                <a16:creationId xmlns:a16="http://schemas.microsoft.com/office/drawing/2014/main" id="{AC01ECBE-3FA6-42B9-BCF0-3D561DC11C85}"/>
              </a:ext>
            </a:extLst>
          </p:cNvPr>
          <p:cNvSpPr>
            <a:spLocks noGrp="1"/>
          </p:cNvSpPr>
          <p:nvPr/>
        </p:nvSpPr>
        <p:spPr>
          <a:xfrm>
            <a:off x="587644" y="6096000"/>
            <a:ext cx="10801350" cy="266700"/>
          </a:xfrm>
          <a:prstGeom prst="rect">
            <a:avLst/>
          </a:prstGeom>
          <a:noFill/>
          <a:ln w="0">
            <a:noFill/>
            <a:prstDash val="solid"/>
          </a:ln>
        </p:spPr>
        <p:txBody>
          <a:bodyPr wrap="square" lIns="0" tIns="0" rIns="0" bIns="0" anchor="t">
            <a:noAutofit/>
          </a:bodyPr>
          <a:lstStyle/>
          <a:p>
            <a:pPr algn="l">
              <a:buNone/>
              <a:defRPr sz="1425">
                <a:solidFill>
                  <a:srgbClr val="D8EEF7"/>
                </a:solidFill>
                <a:latin typeface="Arial"/>
                <a:ea typeface="Arial"/>
                <a:cs typeface="Arial"/>
              </a:defRPr>
            </a:pPr>
            <a:r>
              <a:rPr lang="sk-SK" sz="1425" noProof="0" dirty="0">
                <a:solidFill>
                  <a:srgbClr val="D8EEF7"/>
                </a:solidFill>
                <a:latin typeface="Arial"/>
                <a:ea typeface="Arial"/>
                <a:cs typeface="Arial"/>
              </a:rPr>
              <a:t>Text v hranatých zátvorkách nahraďte vlastnými údajmi.</a:t>
            </a:r>
          </a:p>
        </p:txBody>
      </p:sp>
    </p:spTree>
    <p:extLst>
      <p:ext uri="{BB962C8B-B14F-4D97-AF65-F5344CB8AC3E}">
        <p14:creationId xmlns:p14="http://schemas.microsoft.com/office/powerpoint/2010/main" val="2504762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422C9A8A-3141-432D-A143-56A213B457F0}"/>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AKADEMICKÝ PROFIL</a:t>
            </a:r>
          </a:p>
        </p:txBody>
      </p:sp>
      <p:sp>
        <p:nvSpPr>
          <p:cNvPr id="2" name="Obdĺžnik 1">
            <a:extLst>
              <a:ext uri="{FF2B5EF4-FFF2-40B4-BE49-F238E27FC236}">
                <a16:creationId xmlns:a16="http://schemas.microsoft.com/office/drawing/2014/main" id="{9A706C59-B832-4753-B4F1-5317672541A2}"/>
              </a:ext>
            </a:extLst>
          </p:cNvPr>
          <p:cNvSpPr>
            <a:spLocks noGrp="1"/>
          </p:cNvSpPr>
          <p:nvPr/>
        </p:nvSpPr>
        <p:spPr>
          <a:xfrm>
            <a:off x="293177" y="1000125"/>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Vlastné pokyny akademika: dôkazy a kontrola</a:t>
            </a:r>
          </a:p>
        </p:txBody>
      </p:sp>
      <p:sp>
        <p:nvSpPr>
          <p:cNvPr id="3" name="Obdĺžnik 2">
            <a:extLst>
              <a:ext uri="{FF2B5EF4-FFF2-40B4-BE49-F238E27FC236}">
                <a16:creationId xmlns:a16="http://schemas.microsoft.com/office/drawing/2014/main" id="{84764A21-1C0C-431A-895E-6C63E44BA160}"/>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129AA971-3028-4312-9E7C-A5DDCC2D6D00}"/>
              </a:ext>
            </a:extLst>
          </p:cNvPr>
          <p:cNvSpPr>
            <a:spLocks noGrp="1"/>
          </p:cNvSpPr>
          <p:nvPr/>
        </p:nvSpPr>
        <p:spPr>
          <a:xfrm>
            <a:off x="53340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3 · ZDROJE A NEISTOTA</a:t>
            </a:r>
          </a:p>
        </p:txBody>
      </p:sp>
      <p:sp>
        <p:nvSpPr>
          <p:cNvPr id="7" name="Obdĺžnik 6">
            <a:extLst>
              <a:ext uri="{FF2B5EF4-FFF2-40B4-BE49-F238E27FC236}">
                <a16:creationId xmlns:a16="http://schemas.microsoft.com/office/drawing/2014/main" id="{D50D30E0-463D-4F27-8921-5E96FB8C1707}"/>
              </a:ext>
            </a:extLst>
          </p:cNvPr>
          <p:cNvSpPr>
            <a:spLocks noGrp="1"/>
          </p:cNvSpPr>
          <p:nvPr/>
        </p:nvSpPr>
        <p:spPr>
          <a:xfrm>
            <a:off x="53340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AF594A05-A2A5-4605-ACBE-7FCB496DE626}"/>
              </a:ext>
            </a:extLst>
          </p:cNvPr>
          <p:cNvSpPr>
            <a:spLocks noGrp="1"/>
          </p:cNvSpPr>
          <p:nvPr/>
        </p:nvSpPr>
        <p:spPr>
          <a:xfrm>
            <a:off x="74295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Pri odborných tvrdeniach uprednostni recenzované články, odborné knihy a primárne inštitucionálne zdroje. Ak máš prístup k webu, over aktuálnosť. Nikdy nevymýšľaj citácie, DOI, názvy štúdií ani údaje. Ak zdroj nevieš overiť, povedz to priamo.</a:t>
            </a:r>
          </a:p>
        </p:txBody>
      </p:sp>
      <p:sp>
        <p:nvSpPr>
          <p:cNvPr id="9" name="Obdĺžnik 8">
            <a:extLst>
              <a:ext uri="{FF2B5EF4-FFF2-40B4-BE49-F238E27FC236}">
                <a16:creationId xmlns:a16="http://schemas.microsoft.com/office/drawing/2014/main" id="{B51A2C75-447C-44D8-862C-415A2F76BCBE}"/>
              </a:ext>
            </a:extLst>
          </p:cNvPr>
          <p:cNvSpPr>
            <a:spLocks noGrp="1"/>
          </p:cNvSpPr>
          <p:nvPr/>
        </p:nvSpPr>
        <p:spPr>
          <a:xfrm>
            <a:off x="619125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24B8E6"/>
                </a:solidFill>
                <a:latin typeface="Arial"/>
                <a:ea typeface="Arial"/>
                <a:cs typeface="Arial"/>
              </a:defRPr>
            </a:pPr>
            <a:r>
              <a:rPr lang="sk-SK" sz="1650" b="1" noProof="0" dirty="0">
                <a:solidFill>
                  <a:schemeClr val="tx1">
                    <a:lumMod val="95000"/>
                  </a:schemeClr>
                </a:solidFill>
                <a:latin typeface="Arial"/>
                <a:ea typeface="Arial"/>
                <a:cs typeface="Arial"/>
              </a:rPr>
              <a:t>4 · REVÍZIA A HRANICE</a:t>
            </a:r>
          </a:p>
        </p:txBody>
      </p:sp>
      <p:sp>
        <p:nvSpPr>
          <p:cNvPr id="10" name="Obdĺžnik 9">
            <a:extLst>
              <a:ext uri="{FF2B5EF4-FFF2-40B4-BE49-F238E27FC236}">
                <a16:creationId xmlns:a16="http://schemas.microsoft.com/office/drawing/2014/main" id="{E3A97501-5269-4491-A8C2-1C6114ECC3A4}"/>
              </a:ext>
            </a:extLst>
          </p:cNvPr>
          <p:cNvSpPr>
            <a:spLocks noGrp="1"/>
          </p:cNvSpPr>
          <p:nvPr/>
        </p:nvSpPr>
        <p:spPr>
          <a:xfrm>
            <a:off x="619125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DF657CA5-C123-46F5-814F-5BF4698054F3}"/>
              </a:ext>
            </a:extLst>
          </p:cNvPr>
          <p:cNvSpPr>
            <a:spLocks noGrp="1"/>
          </p:cNvSpPr>
          <p:nvPr/>
        </p:nvSpPr>
        <p:spPr>
          <a:xfrm>
            <a:off x="640080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Pri mojich textoch zachovaj význam, terminológiu, údaje a existujúce citácie. Nepridávaj nové fakty bez označenia. Na konci dôležitého výstupu uveď: čo treba overiť, aké predpoklady si použil a ktoré informácie chýbajú. Konečné odborné a hodnotiace rozhodnutie ponechaj človeku.</a:t>
            </a:r>
          </a:p>
        </p:txBody>
      </p:sp>
      <p:sp>
        <p:nvSpPr>
          <p:cNvPr id="12" name="Obdĺžnik 11">
            <a:extLst>
              <a:ext uri="{FF2B5EF4-FFF2-40B4-BE49-F238E27FC236}">
                <a16:creationId xmlns:a16="http://schemas.microsoft.com/office/drawing/2014/main" id="{7EB21B53-85BB-49F0-80FB-2632062D5E47}"/>
              </a:ext>
            </a:extLst>
          </p:cNvPr>
          <p:cNvSpPr>
            <a:spLocks noGrp="1"/>
          </p:cNvSpPr>
          <p:nvPr/>
        </p:nvSpPr>
        <p:spPr>
          <a:xfrm>
            <a:off x="533400" y="6057900"/>
            <a:ext cx="10801350" cy="266700"/>
          </a:xfrm>
          <a:prstGeom prst="rect">
            <a:avLst/>
          </a:prstGeom>
          <a:noFill/>
          <a:ln w="0">
            <a:noFill/>
            <a:prstDash val="solid"/>
          </a:ln>
        </p:spPr>
        <p:txBody>
          <a:bodyPr wrap="square" lIns="0" tIns="0" rIns="0" bIns="0" anchor="t">
            <a:noAutofit/>
          </a:bodyPr>
          <a:lstStyle/>
          <a:p>
            <a:pPr algn="l">
              <a:buNone/>
              <a:defRPr sz="1425">
                <a:solidFill>
                  <a:srgbClr val="D8EEF7"/>
                </a:solidFill>
                <a:latin typeface="Arial"/>
                <a:ea typeface="Arial"/>
                <a:cs typeface="Arial"/>
              </a:defRPr>
            </a:pPr>
            <a:r>
              <a:rPr lang="sk-SK" sz="1425" noProof="0" dirty="0">
                <a:solidFill>
                  <a:srgbClr val="D8EEF7"/>
                </a:solidFill>
                <a:latin typeface="Arial"/>
                <a:ea typeface="Arial"/>
                <a:cs typeface="Arial"/>
              </a:rPr>
              <a:t>Tieto pokyny sú univerzálne; pravidlá konkrétneho časopisu, grantu alebo predmetu pridajte do projektu.</a:t>
            </a:r>
          </a:p>
        </p:txBody>
      </p:sp>
    </p:spTree>
    <p:extLst>
      <p:ext uri="{BB962C8B-B14F-4D97-AF65-F5344CB8AC3E}">
        <p14:creationId xmlns:p14="http://schemas.microsoft.com/office/powerpoint/2010/main" val="1128152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dĺžnik 25">
            <a:extLst>
              <a:ext uri="{FF2B5EF4-FFF2-40B4-BE49-F238E27FC236}">
                <a16:creationId xmlns:a16="http://schemas.microsoft.com/office/drawing/2014/main" id="{2142856C-EB7B-437F-B45F-E37B87201AF4}"/>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AKADEMICKÝ PROFIL</a:t>
            </a:r>
          </a:p>
        </p:txBody>
      </p:sp>
      <p:sp>
        <p:nvSpPr>
          <p:cNvPr id="2" name="Obdĺžnik 1">
            <a:extLst>
              <a:ext uri="{FF2B5EF4-FFF2-40B4-BE49-F238E27FC236}">
                <a16:creationId xmlns:a16="http://schemas.microsoft.com/office/drawing/2014/main" id="{97C0957A-02B3-4FBD-AB22-78D9483C88B4}"/>
              </a:ext>
            </a:extLst>
          </p:cNvPr>
          <p:cNvSpPr>
            <a:spLocks noGrp="1"/>
          </p:cNvSpPr>
          <p:nvPr/>
        </p:nvSpPr>
        <p:spPr>
          <a:xfrm>
            <a:off x="533400" y="957827"/>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Nastavenie profilu</a:t>
            </a:r>
          </a:p>
        </p:txBody>
      </p:sp>
      <p:sp>
        <p:nvSpPr>
          <p:cNvPr id="3" name="Obdĺžnik 2">
            <a:extLst>
              <a:ext uri="{FF2B5EF4-FFF2-40B4-BE49-F238E27FC236}">
                <a16:creationId xmlns:a16="http://schemas.microsoft.com/office/drawing/2014/main" id="{EE1A803B-90B6-4C71-ADFE-3CA2E988F12C}"/>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ACB831FA-45C9-47FA-AA3D-9F845AF19054}"/>
              </a:ext>
            </a:extLst>
          </p:cNvPr>
          <p:cNvSpPr>
            <a:spLocks noGrp="1"/>
          </p:cNvSpPr>
          <p:nvPr/>
        </p:nvSpPr>
        <p:spPr>
          <a:xfrm>
            <a:off x="533400" y="2175898"/>
            <a:ext cx="571500" cy="361950"/>
          </a:xfrm>
          <a:prstGeom prst="rect">
            <a:avLst/>
          </a:prstGeom>
          <a:noFill/>
          <a:ln w="0">
            <a:noFill/>
            <a:prstDash val="solid"/>
          </a:ln>
        </p:spPr>
        <p:txBody>
          <a:bodyPr wrap="square" lIns="0" tIns="0" rIns="0" bIns="0" anchor="t">
            <a:noAutofit/>
          </a:bodyPr>
          <a:lstStyle/>
          <a:p>
            <a:pPr algn="l">
              <a:buNone/>
              <a:defRPr sz="1800" b="1">
                <a:solidFill>
                  <a:srgbClr val="24B8E6"/>
                </a:solidFill>
                <a:latin typeface="Arial"/>
                <a:ea typeface="Arial"/>
                <a:cs typeface="Arial"/>
              </a:defRPr>
            </a:pPr>
            <a:r>
              <a:rPr lang="sk-SK" sz="1800" b="1" noProof="0" dirty="0">
                <a:solidFill>
                  <a:schemeClr val="tx1">
                    <a:lumMod val="95000"/>
                  </a:schemeClr>
                </a:solidFill>
                <a:latin typeface="Arial"/>
                <a:ea typeface="Arial"/>
                <a:cs typeface="Arial"/>
              </a:rPr>
              <a:t>01</a:t>
            </a:r>
          </a:p>
        </p:txBody>
      </p:sp>
      <p:sp>
        <p:nvSpPr>
          <p:cNvPr id="7" name="Obdĺžnik 6">
            <a:extLst>
              <a:ext uri="{FF2B5EF4-FFF2-40B4-BE49-F238E27FC236}">
                <a16:creationId xmlns:a16="http://schemas.microsoft.com/office/drawing/2014/main" id="{E6FCE712-0DD6-4E3A-9355-BE2F2A7CB373}"/>
              </a:ext>
            </a:extLst>
          </p:cNvPr>
          <p:cNvSpPr>
            <a:spLocks noGrp="1"/>
          </p:cNvSpPr>
          <p:nvPr/>
        </p:nvSpPr>
        <p:spPr>
          <a:xfrm>
            <a:off x="1314450" y="2156848"/>
            <a:ext cx="1809750" cy="381000"/>
          </a:xfrm>
          <a:prstGeom prst="rect">
            <a:avLst/>
          </a:prstGeom>
          <a:noFill/>
          <a:ln w="0">
            <a:noFill/>
            <a:prstDash val="solid"/>
          </a:ln>
        </p:spPr>
        <p:txBody>
          <a:bodyPr wrap="square" lIns="0" tIns="0" rIns="0" bIns="0" anchor="t">
            <a:noAutofit/>
          </a:bodyPr>
          <a:lstStyle/>
          <a:p>
            <a:pPr algn="l">
              <a:buNone/>
              <a:defRPr sz="1875" b="1">
                <a:solidFill>
                  <a:srgbClr val="FFFFFF"/>
                </a:solidFill>
                <a:latin typeface="Arial"/>
                <a:ea typeface="Arial"/>
                <a:cs typeface="Arial"/>
              </a:defRPr>
            </a:pPr>
            <a:r>
              <a:rPr lang="sk-SK" sz="1875" b="1" noProof="0" dirty="0">
                <a:solidFill>
                  <a:srgbClr val="FFFFFF"/>
                </a:solidFill>
                <a:latin typeface="Arial"/>
                <a:ea typeface="Arial"/>
                <a:cs typeface="Arial"/>
              </a:rPr>
              <a:t>Účet</a:t>
            </a:r>
          </a:p>
        </p:txBody>
      </p:sp>
      <p:sp>
        <p:nvSpPr>
          <p:cNvPr id="8" name="Obdĺžnik 7">
            <a:extLst>
              <a:ext uri="{FF2B5EF4-FFF2-40B4-BE49-F238E27FC236}">
                <a16:creationId xmlns:a16="http://schemas.microsoft.com/office/drawing/2014/main" id="{493B4B91-A945-4170-BC54-3C8F0A69069B}"/>
              </a:ext>
            </a:extLst>
          </p:cNvPr>
          <p:cNvSpPr>
            <a:spLocks noGrp="1"/>
          </p:cNvSpPr>
          <p:nvPr/>
        </p:nvSpPr>
        <p:spPr>
          <a:xfrm>
            <a:off x="3352800" y="2175898"/>
            <a:ext cx="7981950" cy="342900"/>
          </a:xfrm>
          <a:prstGeom prst="rect">
            <a:avLst/>
          </a:prstGeom>
          <a:noFill/>
          <a:ln w="0">
            <a:noFill/>
            <a:prstDash val="solid"/>
          </a:ln>
        </p:spPr>
        <p:txBody>
          <a:bodyPr wrap="square" lIns="0" tIns="0" rIns="0" bIns="0" anchor="t">
            <a:noAutofit/>
          </a:bodyPr>
          <a:lstStyle/>
          <a:p>
            <a:pPr algn="l">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Vyberte schválený pracovný priestor.</a:t>
            </a:r>
          </a:p>
        </p:txBody>
      </p:sp>
      <p:sp>
        <p:nvSpPr>
          <p:cNvPr id="9" name="Obdĺžnik 8">
            <a:extLst>
              <a:ext uri="{FF2B5EF4-FFF2-40B4-BE49-F238E27FC236}">
                <a16:creationId xmlns:a16="http://schemas.microsoft.com/office/drawing/2014/main" id="{6C0C4943-CB9F-4409-9330-C129BB8188F9}"/>
              </a:ext>
            </a:extLst>
          </p:cNvPr>
          <p:cNvSpPr>
            <a:spLocks noGrp="1"/>
          </p:cNvSpPr>
          <p:nvPr/>
        </p:nvSpPr>
        <p:spPr>
          <a:xfrm>
            <a:off x="533400" y="2690248"/>
            <a:ext cx="10801350" cy="9525"/>
          </a:xfrm>
          <a:prstGeom prst="rect">
            <a:avLst/>
          </a:prstGeom>
          <a:solidFill>
            <a:srgbClr val="B8BCC4"/>
          </a:solidFill>
          <a:ln w="0">
            <a:solidFill>
              <a:srgbClr val="B8BCC4"/>
            </a:solidFill>
            <a:prstDash val="solid"/>
          </a:ln>
        </p:spPr>
        <p:txBody>
          <a:bodyPr/>
          <a:lstStyle/>
          <a:p>
            <a:endParaRPr lang="sk-SK" noProof="0" dirty="0"/>
          </a:p>
        </p:txBody>
      </p:sp>
      <p:sp>
        <p:nvSpPr>
          <p:cNvPr id="10" name="Obdĺžnik 9">
            <a:extLst>
              <a:ext uri="{FF2B5EF4-FFF2-40B4-BE49-F238E27FC236}">
                <a16:creationId xmlns:a16="http://schemas.microsoft.com/office/drawing/2014/main" id="{A7B34859-1AAA-4C08-AE90-21E418984C1C}"/>
              </a:ext>
            </a:extLst>
          </p:cNvPr>
          <p:cNvSpPr>
            <a:spLocks noGrp="1"/>
          </p:cNvSpPr>
          <p:nvPr/>
        </p:nvSpPr>
        <p:spPr>
          <a:xfrm>
            <a:off x="533400" y="3014098"/>
            <a:ext cx="571500" cy="361950"/>
          </a:xfrm>
          <a:prstGeom prst="rect">
            <a:avLst/>
          </a:prstGeom>
          <a:noFill/>
          <a:ln w="0">
            <a:noFill/>
            <a:prstDash val="solid"/>
          </a:ln>
        </p:spPr>
        <p:txBody>
          <a:bodyPr wrap="square" lIns="0" tIns="0" rIns="0" bIns="0" anchor="t">
            <a:noAutofit/>
          </a:bodyPr>
          <a:lstStyle/>
          <a:p>
            <a:pPr algn="l">
              <a:buNone/>
              <a:defRPr sz="1800" b="1">
                <a:solidFill>
                  <a:srgbClr val="24B8E6"/>
                </a:solidFill>
                <a:latin typeface="Arial"/>
                <a:ea typeface="Arial"/>
                <a:cs typeface="Arial"/>
              </a:defRPr>
            </a:pPr>
            <a:r>
              <a:rPr lang="sk-SK" sz="1800" b="1" noProof="0" dirty="0">
                <a:solidFill>
                  <a:schemeClr val="tx1">
                    <a:lumMod val="95000"/>
                  </a:schemeClr>
                </a:solidFill>
                <a:latin typeface="Arial"/>
                <a:ea typeface="Arial"/>
                <a:cs typeface="Arial"/>
              </a:rPr>
              <a:t>02</a:t>
            </a:r>
          </a:p>
        </p:txBody>
      </p:sp>
      <p:sp>
        <p:nvSpPr>
          <p:cNvPr id="11" name="Obdĺžnik 10">
            <a:extLst>
              <a:ext uri="{FF2B5EF4-FFF2-40B4-BE49-F238E27FC236}">
                <a16:creationId xmlns:a16="http://schemas.microsoft.com/office/drawing/2014/main" id="{CC7B1F29-E9AB-4734-8C24-518F97E08DF4}"/>
              </a:ext>
            </a:extLst>
          </p:cNvPr>
          <p:cNvSpPr>
            <a:spLocks noGrp="1"/>
          </p:cNvSpPr>
          <p:nvPr/>
        </p:nvSpPr>
        <p:spPr>
          <a:xfrm>
            <a:off x="1314450" y="2995048"/>
            <a:ext cx="1809750" cy="381000"/>
          </a:xfrm>
          <a:prstGeom prst="rect">
            <a:avLst/>
          </a:prstGeom>
          <a:noFill/>
          <a:ln w="0">
            <a:noFill/>
            <a:prstDash val="solid"/>
          </a:ln>
        </p:spPr>
        <p:txBody>
          <a:bodyPr wrap="square" lIns="0" tIns="0" rIns="0" bIns="0" anchor="t">
            <a:noAutofit/>
          </a:bodyPr>
          <a:lstStyle/>
          <a:p>
            <a:pPr algn="l">
              <a:buNone/>
              <a:defRPr sz="1875" b="1">
                <a:solidFill>
                  <a:srgbClr val="FFFFFF"/>
                </a:solidFill>
                <a:latin typeface="Arial"/>
                <a:ea typeface="Arial"/>
                <a:cs typeface="Arial"/>
              </a:defRPr>
            </a:pPr>
            <a:r>
              <a:rPr lang="sk-SK" sz="1875" b="1" noProof="0" dirty="0">
                <a:solidFill>
                  <a:srgbClr val="FFFFFF"/>
                </a:solidFill>
                <a:latin typeface="Arial"/>
                <a:ea typeface="Arial"/>
                <a:cs typeface="Arial"/>
              </a:rPr>
              <a:t>Pokyny</a:t>
            </a:r>
          </a:p>
        </p:txBody>
      </p:sp>
      <p:sp>
        <p:nvSpPr>
          <p:cNvPr id="12" name="Obdĺžnik 11">
            <a:extLst>
              <a:ext uri="{FF2B5EF4-FFF2-40B4-BE49-F238E27FC236}">
                <a16:creationId xmlns:a16="http://schemas.microsoft.com/office/drawing/2014/main" id="{3C1FA743-C62D-462F-83FA-EFA25736F57C}"/>
              </a:ext>
            </a:extLst>
          </p:cNvPr>
          <p:cNvSpPr>
            <a:spLocks noGrp="1"/>
          </p:cNvSpPr>
          <p:nvPr/>
        </p:nvSpPr>
        <p:spPr>
          <a:xfrm>
            <a:off x="3352800" y="3014098"/>
            <a:ext cx="7981950" cy="342900"/>
          </a:xfrm>
          <a:prstGeom prst="rect">
            <a:avLst/>
          </a:prstGeom>
          <a:noFill/>
          <a:ln w="0">
            <a:noFill/>
            <a:prstDash val="solid"/>
          </a:ln>
        </p:spPr>
        <p:txBody>
          <a:bodyPr wrap="square" lIns="0" tIns="0" rIns="0" bIns="0" anchor="t">
            <a:noAutofit/>
          </a:bodyPr>
          <a:lstStyle/>
          <a:p>
            <a:pPr algn="l">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Vložte štyri bloky z predchádzajúcich snímok.</a:t>
            </a:r>
          </a:p>
        </p:txBody>
      </p:sp>
      <p:sp>
        <p:nvSpPr>
          <p:cNvPr id="13" name="Obdĺžnik 12">
            <a:extLst>
              <a:ext uri="{FF2B5EF4-FFF2-40B4-BE49-F238E27FC236}">
                <a16:creationId xmlns:a16="http://schemas.microsoft.com/office/drawing/2014/main" id="{DEE6F21D-9DED-484B-B83D-C648FC76AA25}"/>
              </a:ext>
            </a:extLst>
          </p:cNvPr>
          <p:cNvSpPr>
            <a:spLocks noGrp="1"/>
          </p:cNvSpPr>
          <p:nvPr/>
        </p:nvSpPr>
        <p:spPr>
          <a:xfrm>
            <a:off x="533400" y="3528448"/>
            <a:ext cx="10801350" cy="9525"/>
          </a:xfrm>
          <a:prstGeom prst="rect">
            <a:avLst/>
          </a:prstGeom>
          <a:solidFill>
            <a:srgbClr val="B8BCC4"/>
          </a:solidFill>
          <a:ln w="0">
            <a:solidFill>
              <a:srgbClr val="B8BCC4"/>
            </a:solidFill>
            <a:prstDash val="solid"/>
          </a:ln>
        </p:spPr>
        <p:txBody>
          <a:bodyPr/>
          <a:lstStyle/>
          <a:p>
            <a:endParaRPr lang="sk-SK" noProof="0" dirty="0"/>
          </a:p>
        </p:txBody>
      </p:sp>
      <p:sp>
        <p:nvSpPr>
          <p:cNvPr id="14" name="Obdĺžnik 13">
            <a:extLst>
              <a:ext uri="{FF2B5EF4-FFF2-40B4-BE49-F238E27FC236}">
                <a16:creationId xmlns:a16="http://schemas.microsoft.com/office/drawing/2014/main" id="{064E458E-F303-4D2A-B959-799D3B6FF1C6}"/>
              </a:ext>
            </a:extLst>
          </p:cNvPr>
          <p:cNvSpPr>
            <a:spLocks noGrp="1"/>
          </p:cNvSpPr>
          <p:nvPr/>
        </p:nvSpPr>
        <p:spPr>
          <a:xfrm>
            <a:off x="533400" y="3852298"/>
            <a:ext cx="571500" cy="361950"/>
          </a:xfrm>
          <a:prstGeom prst="rect">
            <a:avLst/>
          </a:prstGeom>
          <a:noFill/>
          <a:ln w="0">
            <a:noFill/>
            <a:prstDash val="solid"/>
          </a:ln>
        </p:spPr>
        <p:txBody>
          <a:bodyPr wrap="square" lIns="0" tIns="0" rIns="0" bIns="0" anchor="t">
            <a:noAutofit/>
          </a:bodyPr>
          <a:lstStyle/>
          <a:p>
            <a:pPr algn="l">
              <a:buNone/>
              <a:defRPr sz="1800" b="1">
                <a:solidFill>
                  <a:srgbClr val="24B8E6"/>
                </a:solidFill>
                <a:latin typeface="Arial"/>
                <a:ea typeface="Arial"/>
                <a:cs typeface="Arial"/>
              </a:defRPr>
            </a:pPr>
            <a:r>
              <a:rPr lang="sk-SK" sz="1800" b="1" noProof="0" dirty="0">
                <a:solidFill>
                  <a:schemeClr val="tx1">
                    <a:lumMod val="95000"/>
                  </a:schemeClr>
                </a:solidFill>
                <a:latin typeface="Arial"/>
                <a:ea typeface="Arial"/>
                <a:cs typeface="Arial"/>
              </a:rPr>
              <a:t>03</a:t>
            </a:r>
          </a:p>
        </p:txBody>
      </p:sp>
      <p:sp>
        <p:nvSpPr>
          <p:cNvPr id="15" name="Obdĺžnik 14">
            <a:extLst>
              <a:ext uri="{FF2B5EF4-FFF2-40B4-BE49-F238E27FC236}">
                <a16:creationId xmlns:a16="http://schemas.microsoft.com/office/drawing/2014/main" id="{44C0E607-DFFB-4AA5-B466-D2C60C715CDB}"/>
              </a:ext>
            </a:extLst>
          </p:cNvPr>
          <p:cNvSpPr>
            <a:spLocks noGrp="1"/>
          </p:cNvSpPr>
          <p:nvPr/>
        </p:nvSpPr>
        <p:spPr>
          <a:xfrm>
            <a:off x="1314450" y="3833248"/>
            <a:ext cx="1809750" cy="381000"/>
          </a:xfrm>
          <a:prstGeom prst="rect">
            <a:avLst/>
          </a:prstGeom>
          <a:noFill/>
          <a:ln w="0">
            <a:noFill/>
            <a:prstDash val="solid"/>
          </a:ln>
        </p:spPr>
        <p:txBody>
          <a:bodyPr wrap="square" lIns="0" tIns="0" rIns="0" bIns="0" anchor="t">
            <a:noAutofit/>
          </a:bodyPr>
          <a:lstStyle/>
          <a:p>
            <a:pPr algn="l">
              <a:buNone/>
              <a:defRPr sz="1875" b="1">
                <a:solidFill>
                  <a:srgbClr val="FFFFFF"/>
                </a:solidFill>
                <a:latin typeface="Arial"/>
                <a:ea typeface="Arial"/>
                <a:cs typeface="Arial"/>
              </a:defRPr>
            </a:pPr>
            <a:r>
              <a:rPr lang="sk-SK" sz="1875" b="1" noProof="0" dirty="0">
                <a:solidFill>
                  <a:srgbClr val="FFFFFF"/>
                </a:solidFill>
                <a:latin typeface="Arial"/>
                <a:ea typeface="Arial"/>
                <a:cs typeface="Arial"/>
              </a:rPr>
              <a:t>Pamäť</a:t>
            </a:r>
          </a:p>
        </p:txBody>
      </p:sp>
      <p:sp>
        <p:nvSpPr>
          <p:cNvPr id="16" name="Obdĺžnik 15">
            <a:extLst>
              <a:ext uri="{FF2B5EF4-FFF2-40B4-BE49-F238E27FC236}">
                <a16:creationId xmlns:a16="http://schemas.microsoft.com/office/drawing/2014/main" id="{55B7B2CA-A563-47F9-9721-FB754926C6EB}"/>
              </a:ext>
            </a:extLst>
          </p:cNvPr>
          <p:cNvSpPr>
            <a:spLocks noGrp="1"/>
          </p:cNvSpPr>
          <p:nvPr/>
        </p:nvSpPr>
        <p:spPr>
          <a:xfrm>
            <a:off x="3352800" y="3852298"/>
            <a:ext cx="7981950" cy="342900"/>
          </a:xfrm>
          <a:prstGeom prst="rect">
            <a:avLst/>
          </a:prstGeom>
          <a:noFill/>
          <a:ln w="0">
            <a:noFill/>
            <a:prstDash val="solid"/>
          </a:ln>
        </p:spPr>
        <p:txBody>
          <a:bodyPr wrap="square" lIns="0" tIns="0" rIns="0" bIns="0" anchor="t">
            <a:noAutofit/>
          </a:bodyPr>
          <a:lstStyle/>
          <a:p>
            <a:pPr algn="l">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Zapnite ju len v súlade s politikou; uložte stabilné preferencie.</a:t>
            </a:r>
          </a:p>
        </p:txBody>
      </p:sp>
      <p:sp>
        <p:nvSpPr>
          <p:cNvPr id="17" name="Obdĺžnik 16">
            <a:extLst>
              <a:ext uri="{FF2B5EF4-FFF2-40B4-BE49-F238E27FC236}">
                <a16:creationId xmlns:a16="http://schemas.microsoft.com/office/drawing/2014/main" id="{E31A9C0E-B5FF-4E19-A2E6-A4D0CD5DF86D}"/>
              </a:ext>
            </a:extLst>
          </p:cNvPr>
          <p:cNvSpPr>
            <a:spLocks noGrp="1"/>
          </p:cNvSpPr>
          <p:nvPr/>
        </p:nvSpPr>
        <p:spPr>
          <a:xfrm>
            <a:off x="533400" y="4366648"/>
            <a:ext cx="10801350" cy="9525"/>
          </a:xfrm>
          <a:prstGeom prst="rect">
            <a:avLst/>
          </a:prstGeom>
          <a:solidFill>
            <a:srgbClr val="B8BCC4"/>
          </a:solidFill>
          <a:ln w="0">
            <a:solidFill>
              <a:srgbClr val="B8BCC4"/>
            </a:solidFill>
            <a:prstDash val="solid"/>
          </a:ln>
        </p:spPr>
        <p:txBody>
          <a:bodyPr/>
          <a:lstStyle/>
          <a:p>
            <a:endParaRPr lang="sk-SK" noProof="0" dirty="0"/>
          </a:p>
        </p:txBody>
      </p:sp>
      <p:sp>
        <p:nvSpPr>
          <p:cNvPr id="18" name="Obdĺžnik 17">
            <a:extLst>
              <a:ext uri="{FF2B5EF4-FFF2-40B4-BE49-F238E27FC236}">
                <a16:creationId xmlns:a16="http://schemas.microsoft.com/office/drawing/2014/main" id="{797D9670-21F5-4046-B0A6-CD3589AEAF95}"/>
              </a:ext>
            </a:extLst>
          </p:cNvPr>
          <p:cNvSpPr>
            <a:spLocks noGrp="1"/>
          </p:cNvSpPr>
          <p:nvPr/>
        </p:nvSpPr>
        <p:spPr>
          <a:xfrm>
            <a:off x="533400" y="4690498"/>
            <a:ext cx="571500" cy="361950"/>
          </a:xfrm>
          <a:prstGeom prst="rect">
            <a:avLst/>
          </a:prstGeom>
          <a:noFill/>
          <a:ln w="0">
            <a:noFill/>
            <a:prstDash val="solid"/>
          </a:ln>
        </p:spPr>
        <p:txBody>
          <a:bodyPr wrap="square" lIns="0" tIns="0" rIns="0" bIns="0" anchor="t">
            <a:noAutofit/>
          </a:bodyPr>
          <a:lstStyle/>
          <a:p>
            <a:pPr algn="l">
              <a:buNone/>
              <a:defRPr sz="1800" b="1">
                <a:solidFill>
                  <a:srgbClr val="24B8E6"/>
                </a:solidFill>
                <a:latin typeface="Arial"/>
                <a:ea typeface="Arial"/>
                <a:cs typeface="Arial"/>
              </a:defRPr>
            </a:pPr>
            <a:r>
              <a:rPr lang="sk-SK" sz="1800" b="1" noProof="0" dirty="0">
                <a:solidFill>
                  <a:schemeClr val="tx1">
                    <a:lumMod val="95000"/>
                  </a:schemeClr>
                </a:solidFill>
                <a:latin typeface="Arial"/>
                <a:ea typeface="Arial"/>
                <a:cs typeface="Arial"/>
              </a:rPr>
              <a:t>04</a:t>
            </a:r>
          </a:p>
        </p:txBody>
      </p:sp>
      <p:sp>
        <p:nvSpPr>
          <p:cNvPr id="19" name="Obdĺžnik 18">
            <a:extLst>
              <a:ext uri="{FF2B5EF4-FFF2-40B4-BE49-F238E27FC236}">
                <a16:creationId xmlns:a16="http://schemas.microsoft.com/office/drawing/2014/main" id="{A0B9569E-AAB7-426E-98D5-66E372920782}"/>
              </a:ext>
            </a:extLst>
          </p:cNvPr>
          <p:cNvSpPr>
            <a:spLocks noGrp="1"/>
          </p:cNvSpPr>
          <p:nvPr/>
        </p:nvSpPr>
        <p:spPr>
          <a:xfrm>
            <a:off x="1314450" y="4671448"/>
            <a:ext cx="1809750" cy="381000"/>
          </a:xfrm>
          <a:prstGeom prst="rect">
            <a:avLst/>
          </a:prstGeom>
          <a:noFill/>
          <a:ln w="0">
            <a:noFill/>
            <a:prstDash val="solid"/>
          </a:ln>
        </p:spPr>
        <p:txBody>
          <a:bodyPr wrap="square" lIns="0" tIns="0" rIns="0" bIns="0" anchor="t">
            <a:noAutofit/>
          </a:bodyPr>
          <a:lstStyle/>
          <a:p>
            <a:pPr algn="l">
              <a:buNone/>
              <a:defRPr sz="1875" b="1">
                <a:solidFill>
                  <a:srgbClr val="FFFFFF"/>
                </a:solidFill>
                <a:latin typeface="Arial"/>
                <a:ea typeface="Arial"/>
                <a:cs typeface="Arial"/>
              </a:defRPr>
            </a:pPr>
            <a:r>
              <a:rPr lang="sk-SK" sz="1875" b="1" noProof="0" dirty="0">
                <a:solidFill>
                  <a:srgbClr val="FFFFFF"/>
                </a:solidFill>
                <a:latin typeface="Arial"/>
                <a:ea typeface="Arial"/>
                <a:cs typeface="Arial"/>
              </a:rPr>
              <a:t>Projekty</a:t>
            </a:r>
          </a:p>
        </p:txBody>
      </p:sp>
      <p:sp>
        <p:nvSpPr>
          <p:cNvPr id="20" name="Obdĺžnik 19">
            <a:extLst>
              <a:ext uri="{FF2B5EF4-FFF2-40B4-BE49-F238E27FC236}">
                <a16:creationId xmlns:a16="http://schemas.microsoft.com/office/drawing/2014/main" id="{7D5042F0-2422-48EF-BC73-230420C6FE39}"/>
              </a:ext>
            </a:extLst>
          </p:cNvPr>
          <p:cNvSpPr>
            <a:spLocks noGrp="1"/>
          </p:cNvSpPr>
          <p:nvPr/>
        </p:nvSpPr>
        <p:spPr>
          <a:xfrm>
            <a:off x="3352800" y="4690498"/>
            <a:ext cx="7981950" cy="342900"/>
          </a:xfrm>
          <a:prstGeom prst="rect">
            <a:avLst/>
          </a:prstGeom>
          <a:noFill/>
          <a:ln w="0">
            <a:noFill/>
            <a:prstDash val="solid"/>
          </a:ln>
        </p:spPr>
        <p:txBody>
          <a:bodyPr wrap="square" lIns="0" tIns="0" rIns="0" bIns="0" anchor="t">
            <a:noAutofit/>
          </a:bodyPr>
          <a:lstStyle/>
          <a:p>
            <a:pPr algn="l">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Založte aspoň Výučbu a Výskum; nepridávajte všetko do jedného.</a:t>
            </a:r>
          </a:p>
        </p:txBody>
      </p:sp>
      <p:sp>
        <p:nvSpPr>
          <p:cNvPr id="21" name="Obdĺžnik 20">
            <a:extLst>
              <a:ext uri="{FF2B5EF4-FFF2-40B4-BE49-F238E27FC236}">
                <a16:creationId xmlns:a16="http://schemas.microsoft.com/office/drawing/2014/main" id="{ED1D4E87-DD64-4805-A550-19DAD273A69C}"/>
              </a:ext>
            </a:extLst>
          </p:cNvPr>
          <p:cNvSpPr>
            <a:spLocks noGrp="1"/>
          </p:cNvSpPr>
          <p:nvPr/>
        </p:nvSpPr>
        <p:spPr>
          <a:xfrm>
            <a:off x="533400" y="5204848"/>
            <a:ext cx="10801350" cy="9525"/>
          </a:xfrm>
          <a:prstGeom prst="rect">
            <a:avLst/>
          </a:prstGeom>
          <a:solidFill>
            <a:srgbClr val="B8BCC4"/>
          </a:solidFill>
          <a:ln w="0">
            <a:solidFill>
              <a:srgbClr val="B8BCC4"/>
            </a:solidFill>
            <a:prstDash val="solid"/>
          </a:ln>
        </p:spPr>
        <p:txBody>
          <a:bodyPr/>
          <a:lstStyle/>
          <a:p>
            <a:endParaRPr lang="sk-SK" noProof="0" dirty="0"/>
          </a:p>
        </p:txBody>
      </p:sp>
      <p:sp>
        <p:nvSpPr>
          <p:cNvPr id="22" name="Obdĺžnik 21">
            <a:extLst>
              <a:ext uri="{FF2B5EF4-FFF2-40B4-BE49-F238E27FC236}">
                <a16:creationId xmlns:a16="http://schemas.microsoft.com/office/drawing/2014/main" id="{B8286D79-EF39-456F-AEAE-95BC16562CA6}"/>
              </a:ext>
            </a:extLst>
          </p:cNvPr>
          <p:cNvSpPr>
            <a:spLocks noGrp="1"/>
          </p:cNvSpPr>
          <p:nvPr/>
        </p:nvSpPr>
        <p:spPr>
          <a:xfrm>
            <a:off x="533400" y="5528698"/>
            <a:ext cx="571500" cy="361950"/>
          </a:xfrm>
          <a:prstGeom prst="rect">
            <a:avLst/>
          </a:prstGeom>
          <a:noFill/>
          <a:ln w="0">
            <a:noFill/>
            <a:prstDash val="solid"/>
          </a:ln>
        </p:spPr>
        <p:txBody>
          <a:bodyPr wrap="square" lIns="0" tIns="0" rIns="0" bIns="0" anchor="t">
            <a:noAutofit/>
          </a:bodyPr>
          <a:lstStyle/>
          <a:p>
            <a:pPr algn="l">
              <a:buNone/>
              <a:defRPr sz="1800" b="1">
                <a:solidFill>
                  <a:srgbClr val="24B8E6"/>
                </a:solidFill>
                <a:latin typeface="Arial"/>
                <a:ea typeface="Arial"/>
                <a:cs typeface="Arial"/>
              </a:defRPr>
            </a:pPr>
            <a:r>
              <a:rPr lang="sk-SK" sz="1800" b="1" noProof="0" dirty="0">
                <a:solidFill>
                  <a:schemeClr val="tx1">
                    <a:lumMod val="95000"/>
                  </a:schemeClr>
                </a:solidFill>
                <a:latin typeface="Arial"/>
                <a:ea typeface="Arial"/>
                <a:cs typeface="Arial"/>
              </a:rPr>
              <a:t>05</a:t>
            </a:r>
          </a:p>
        </p:txBody>
      </p:sp>
      <p:sp>
        <p:nvSpPr>
          <p:cNvPr id="23" name="Obdĺžnik 22">
            <a:extLst>
              <a:ext uri="{FF2B5EF4-FFF2-40B4-BE49-F238E27FC236}">
                <a16:creationId xmlns:a16="http://schemas.microsoft.com/office/drawing/2014/main" id="{12FE7594-3FE8-4D2D-906F-ACCA886E7E75}"/>
              </a:ext>
            </a:extLst>
          </p:cNvPr>
          <p:cNvSpPr>
            <a:spLocks noGrp="1"/>
          </p:cNvSpPr>
          <p:nvPr/>
        </p:nvSpPr>
        <p:spPr>
          <a:xfrm>
            <a:off x="1314450" y="5509648"/>
            <a:ext cx="1809750" cy="381000"/>
          </a:xfrm>
          <a:prstGeom prst="rect">
            <a:avLst/>
          </a:prstGeom>
          <a:noFill/>
          <a:ln w="0">
            <a:noFill/>
            <a:prstDash val="solid"/>
          </a:ln>
        </p:spPr>
        <p:txBody>
          <a:bodyPr wrap="square" lIns="0" tIns="0" rIns="0" bIns="0" anchor="t">
            <a:noAutofit/>
          </a:bodyPr>
          <a:lstStyle/>
          <a:p>
            <a:pPr algn="l">
              <a:buNone/>
              <a:defRPr sz="1875" b="1">
                <a:solidFill>
                  <a:srgbClr val="FFFFFF"/>
                </a:solidFill>
                <a:latin typeface="Arial"/>
                <a:ea typeface="Arial"/>
                <a:cs typeface="Arial"/>
              </a:defRPr>
            </a:pPr>
            <a:r>
              <a:rPr lang="sk-SK" sz="1875" b="1" noProof="0" dirty="0">
                <a:solidFill>
                  <a:srgbClr val="FFFFFF"/>
                </a:solidFill>
                <a:latin typeface="Arial"/>
                <a:ea typeface="Arial"/>
                <a:cs typeface="Arial"/>
              </a:rPr>
              <a:t>Test</a:t>
            </a:r>
          </a:p>
        </p:txBody>
      </p:sp>
      <p:sp>
        <p:nvSpPr>
          <p:cNvPr id="24" name="Obdĺžnik 23">
            <a:extLst>
              <a:ext uri="{FF2B5EF4-FFF2-40B4-BE49-F238E27FC236}">
                <a16:creationId xmlns:a16="http://schemas.microsoft.com/office/drawing/2014/main" id="{55B8C478-B43F-483B-8D8D-F70223DC72EB}"/>
              </a:ext>
            </a:extLst>
          </p:cNvPr>
          <p:cNvSpPr>
            <a:spLocks noGrp="1"/>
          </p:cNvSpPr>
          <p:nvPr/>
        </p:nvSpPr>
        <p:spPr>
          <a:xfrm>
            <a:off x="3352800" y="5528698"/>
            <a:ext cx="7981950" cy="342900"/>
          </a:xfrm>
          <a:prstGeom prst="rect">
            <a:avLst/>
          </a:prstGeom>
          <a:noFill/>
          <a:ln w="0">
            <a:noFill/>
            <a:prstDash val="solid"/>
          </a:ln>
        </p:spPr>
        <p:txBody>
          <a:bodyPr wrap="square" lIns="0" tIns="0" rIns="0" bIns="0" anchor="t">
            <a:noAutofit/>
          </a:bodyPr>
          <a:lstStyle/>
          <a:p>
            <a:pPr algn="l">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Skúste typickú úlohu a upravte pokyny podľa chýb vo výstupe.</a:t>
            </a:r>
          </a:p>
        </p:txBody>
      </p:sp>
      <p:sp>
        <p:nvSpPr>
          <p:cNvPr id="25" name="Obdĺžnik 24">
            <a:extLst>
              <a:ext uri="{FF2B5EF4-FFF2-40B4-BE49-F238E27FC236}">
                <a16:creationId xmlns:a16="http://schemas.microsoft.com/office/drawing/2014/main" id="{150CC5B0-6B30-4F11-84D2-5F001A9FDE11}"/>
              </a:ext>
            </a:extLst>
          </p:cNvPr>
          <p:cNvSpPr>
            <a:spLocks noGrp="1"/>
          </p:cNvSpPr>
          <p:nvPr/>
        </p:nvSpPr>
        <p:spPr>
          <a:xfrm>
            <a:off x="533400" y="6043048"/>
            <a:ext cx="10801350" cy="9525"/>
          </a:xfrm>
          <a:prstGeom prst="rect">
            <a:avLst/>
          </a:prstGeom>
          <a:solidFill>
            <a:srgbClr val="B8BCC4"/>
          </a:solidFill>
          <a:ln w="0">
            <a:solidFill>
              <a:srgbClr val="B8BCC4"/>
            </a:solidFill>
            <a:prstDash val="solid"/>
          </a:ln>
        </p:spPr>
        <p:txBody>
          <a:bodyPr/>
          <a:lstStyle/>
          <a:p>
            <a:endParaRPr lang="sk-SK" noProof="0" dirty="0"/>
          </a:p>
        </p:txBody>
      </p:sp>
    </p:spTree>
    <p:extLst>
      <p:ext uri="{BB962C8B-B14F-4D97-AF65-F5344CB8AC3E}">
        <p14:creationId xmlns:p14="http://schemas.microsoft.com/office/powerpoint/2010/main" val="3767899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 name="Picture 12">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5" name="Rectangle 14">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7" name="Rectangle 16">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19" name="Rectangle 18">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23" name="Rectangle 22">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7" name="Rectangle 26">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85A4CA67-D97F-7FB1-D5CD-AA33E37CC77D}"/>
              </a:ext>
            </a:extLst>
          </p:cNvPr>
          <p:cNvSpPr>
            <a:spLocks noGrp="1"/>
          </p:cNvSpPr>
          <p:nvPr>
            <p:ph type="title"/>
          </p:nvPr>
        </p:nvSpPr>
        <p:spPr>
          <a:xfrm>
            <a:off x="680322" y="2063262"/>
            <a:ext cx="3739278" cy="2661138"/>
          </a:xfrm>
        </p:spPr>
        <p:txBody>
          <a:bodyPr vert="horz" lIns="91440" tIns="45720" rIns="91440" bIns="45720" rtlCol="0" anchor="b">
            <a:normAutofit/>
          </a:bodyPr>
          <a:lstStyle/>
          <a:p>
            <a:r>
              <a:rPr lang="sk-SK" sz="5400" dirty="0"/>
              <a:t>Všeobecné nastavenia</a:t>
            </a:r>
            <a:endParaRPr lang="en-US" sz="5400" dirty="0"/>
          </a:p>
        </p:txBody>
      </p:sp>
      <p:pic>
        <p:nvPicPr>
          <p:cNvPr id="4" name="Obrázok 3">
            <a:extLst>
              <a:ext uri="{FF2B5EF4-FFF2-40B4-BE49-F238E27FC236}">
                <a16:creationId xmlns:a16="http://schemas.microsoft.com/office/drawing/2014/main" id="{922451EC-8B6F-B3F3-EA34-4DB2EE4BA160}"/>
              </a:ext>
            </a:extLst>
          </p:cNvPr>
          <p:cNvPicPr>
            <a:picLocks noChangeAspect="1"/>
          </p:cNvPicPr>
          <p:nvPr/>
        </p:nvPicPr>
        <p:blipFill>
          <a:blip r:embed="rId7"/>
          <a:stretch>
            <a:fillRect/>
          </a:stretch>
        </p:blipFill>
        <p:spPr>
          <a:xfrm>
            <a:off x="5284606" y="721134"/>
            <a:ext cx="6260963" cy="5415732"/>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442924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 name="Picture 12">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5" name="Rectangle 14">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7" name="Rectangle 16">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19" name="Rectangle 18">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23" name="Rectangle 22">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7" name="Rectangle 26">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E27FD2D8-BFCE-127F-1B0D-18BAA709C5A4}"/>
              </a:ext>
            </a:extLst>
          </p:cNvPr>
          <p:cNvSpPr>
            <a:spLocks noGrp="1"/>
          </p:cNvSpPr>
          <p:nvPr>
            <p:ph type="title"/>
          </p:nvPr>
        </p:nvSpPr>
        <p:spPr>
          <a:xfrm>
            <a:off x="221382" y="2063262"/>
            <a:ext cx="4419970" cy="2661138"/>
          </a:xfrm>
        </p:spPr>
        <p:txBody>
          <a:bodyPr vert="horz" lIns="91440" tIns="45720" rIns="91440" bIns="45720" rtlCol="0" anchor="b">
            <a:normAutofit/>
          </a:bodyPr>
          <a:lstStyle/>
          <a:p>
            <a:pPr algn="r"/>
            <a:r>
              <a:rPr lang="sk-SK" sz="5400" dirty="0"/>
              <a:t>Prispôsobenie</a:t>
            </a:r>
            <a:endParaRPr lang="en-US" sz="5400" dirty="0"/>
          </a:p>
        </p:txBody>
      </p:sp>
      <p:pic>
        <p:nvPicPr>
          <p:cNvPr id="4" name="Obrázok 3">
            <a:extLst>
              <a:ext uri="{FF2B5EF4-FFF2-40B4-BE49-F238E27FC236}">
                <a16:creationId xmlns:a16="http://schemas.microsoft.com/office/drawing/2014/main" id="{643DDAA0-0D11-0E2D-E989-E31F055573E5}"/>
              </a:ext>
            </a:extLst>
          </p:cNvPr>
          <p:cNvPicPr>
            <a:picLocks noChangeAspect="1"/>
          </p:cNvPicPr>
          <p:nvPr/>
        </p:nvPicPr>
        <p:blipFill>
          <a:blip r:embed="rId7"/>
          <a:stretch>
            <a:fillRect/>
          </a:stretch>
        </p:blipFill>
        <p:spPr>
          <a:xfrm>
            <a:off x="5284606" y="682002"/>
            <a:ext cx="6260963" cy="5493995"/>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60663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 name="Picture 12">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5" name="Rectangle 14">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7" name="Rectangle 16">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19" name="Rectangle 18">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23" name="Rectangle 22">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7" name="Rectangle 26">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F928A8F9-0566-538B-EC71-4226A0668211}"/>
              </a:ext>
            </a:extLst>
          </p:cNvPr>
          <p:cNvSpPr>
            <a:spLocks noGrp="1"/>
          </p:cNvSpPr>
          <p:nvPr>
            <p:ph type="title"/>
          </p:nvPr>
        </p:nvSpPr>
        <p:spPr>
          <a:xfrm>
            <a:off x="125128" y="2063262"/>
            <a:ext cx="4513928" cy="2661138"/>
          </a:xfrm>
        </p:spPr>
        <p:txBody>
          <a:bodyPr vert="horz" lIns="91440" tIns="45720" rIns="91440" bIns="45720" rtlCol="0" anchor="b">
            <a:normAutofit/>
          </a:bodyPr>
          <a:lstStyle/>
          <a:p>
            <a:pPr algn="r"/>
            <a:r>
              <a:rPr lang="sk-SK" sz="5400" dirty="0"/>
              <a:t>Prispôsobenie</a:t>
            </a:r>
            <a:endParaRPr lang="en-US" sz="5400" dirty="0"/>
          </a:p>
        </p:txBody>
      </p:sp>
      <p:pic>
        <p:nvPicPr>
          <p:cNvPr id="4" name="Obrázok 3">
            <a:extLst>
              <a:ext uri="{FF2B5EF4-FFF2-40B4-BE49-F238E27FC236}">
                <a16:creationId xmlns:a16="http://schemas.microsoft.com/office/drawing/2014/main" id="{60D6287A-24A6-DE6D-BBAB-9FD29BC80819}"/>
              </a:ext>
            </a:extLst>
          </p:cNvPr>
          <p:cNvPicPr>
            <a:picLocks noChangeAspect="1"/>
          </p:cNvPicPr>
          <p:nvPr/>
        </p:nvPicPr>
        <p:blipFill>
          <a:blip r:embed="rId7"/>
          <a:stretch>
            <a:fillRect/>
          </a:stretch>
        </p:blipFill>
        <p:spPr>
          <a:xfrm>
            <a:off x="5290247" y="640080"/>
            <a:ext cx="6249680" cy="55778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693004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Picture 33">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36" name="Picture 35">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38" name="Rectangle 37">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40" name="Rectangle 39">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42" name="Rectangle 41">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46" name="Rectangle 45">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50" name="Rectangle 49">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3E6C4ABB-1181-9914-AB87-F8308AB0984E}"/>
              </a:ext>
            </a:extLst>
          </p:cNvPr>
          <p:cNvSpPr>
            <a:spLocks noGrp="1"/>
          </p:cNvSpPr>
          <p:nvPr>
            <p:ph type="title"/>
          </p:nvPr>
        </p:nvSpPr>
        <p:spPr>
          <a:xfrm>
            <a:off x="259080" y="2063262"/>
            <a:ext cx="4379976" cy="2661138"/>
          </a:xfrm>
        </p:spPr>
        <p:txBody>
          <a:bodyPr vert="horz" lIns="91440" tIns="45720" rIns="91440" bIns="45720" rtlCol="0" anchor="b">
            <a:normAutofit/>
          </a:bodyPr>
          <a:lstStyle/>
          <a:p>
            <a:pPr algn="r"/>
            <a:r>
              <a:rPr lang="sk-SK" sz="5400" noProof="0" dirty="0"/>
              <a:t>Prispôsobenie</a:t>
            </a:r>
          </a:p>
        </p:txBody>
      </p:sp>
      <p:pic>
        <p:nvPicPr>
          <p:cNvPr id="6" name="Obrázok 5">
            <a:extLst>
              <a:ext uri="{FF2B5EF4-FFF2-40B4-BE49-F238E27FC236}">
                <a16:creationId xmlns:a16="http://schemas.microsoft.com/office/drawing/2014/main" id="{DF6052B5-60A3-29FA-8EC9-FEF82169D28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287883" y="682002"/>
            <a:ext cx="6254409" cy="5493995"/>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1847607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 name="Picture 12">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5" name="Rectangle 14">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7" name="Rectangle 16">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19" name="Rectangle 18">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23" name="Rectangle 22">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7" name="Rectangle 26">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E6F5C8AD-BCAF-7BA9-DF78-894EB140FAD4}"/>
              </a:ext>
            </a:extLst>
          </p:cNvPr>
          <p:cNvSpPr>
            <a:spLocks noGrp="1"/>
          </p:cNvSpPr>
          <p:nvPr>
            <p:ph type="title"/>
          </p:nvPr>
        </p:nvSpPr>
        <p:spPr>
          <a:xfrm>
            <a:off x="192505" y="2063262"/>
            <a:ext cx="4446551" cy="2661138"/>
          </a:xfrm>
        </p:spPr>
        <p:txBody>
          <a:bodyPr vert="horz" lIns="91440" tIns="45720" rIns="91440" bIns="45720" rtlCol="0" anchor="b">
            <a:normAutofit/>
          </a:bodyPr>
          <a:lstStyle/>
          <a:p>
            <a:pPr algn="r"/>
            <a:r>
              <a:rPr lang="sk-SK" sz="5400" dirty="0"/>
              <a:t>Prispôsobenie</a:t>
            </a:r>
            <a:endParaRPr lang="en-US" sz="5400" dirty="0"/>
          </a:p>
        </p:txBody>
      </p:sp>
      <p:pic>
        <p:nvPicPr>
          <p:cNvPr id="4" name="Obrázok 3">
            <a:extLst>
              <a:ext uri="{FF2B5EF4-FFF2-40B4-BE49-F238E27FC236}">
                <a16:creationId xmlns:a16="http://schemas.microsoft.com/office/drawing/2014/main" id="{BF8844FD-8B47-5FAA-01D5-70904DEB10B8}"/>
              </a:ext>
            </a:extLst>
          </p:cNvPr>
          <p:cNvPicPr>
            <a:picLocks noChangeAspect="1"/>
          </p:cNvPicPr>
          <p:nvPr/>
        </p:nvPicPr>
        <p:blipFill>
          <a:blip r:embed="rId7"/>
          <a:stretch>
            <a:fillRect/>
          </a:stretch>
        </p:blipFill>
        <p:spPr>
          <a:xfrm>
            <a:off x="5284606" y="682002"/>
            <a:ext cx="6260963" cy="5493995"/>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546714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 name="Picture 12">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5" name="Rectangle 14">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7" name="Rectangle 16">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19" name="Rectangle 18">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23" name="Rectangle 22">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7" name="Rectangle 26">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06B818E5-3C31-6E8A-6AA1-6D7FCAC0959B}"/>
              </a:ext>
            </a:extLst>
          </p:cNvPr>
          <p:cNvSpPr>
            <a:spLocks noGrp="1"/>
          </p:cNvSpPr>
          <p:nvPr>
            <p:ph type="title"/>
          </p:nvPr>
        </p:nvSpPr>
        <p:spPr>
          <a:xfrm>
            <a:off x="680322" y="2063262"/>
            <a:ext cx="3739278" cy="2661138"/>
          </a:xfrm>
        </p:spPr>
        <p:txBody>
          <a:bodyPr vert="horz" lIns="91440" tIns="45720" rIns="91440" bIns="45720" rtlCol="0" anchor="b">
            <a:normAutofit/>
          </a:bodyPr>
          <a:lstStyle/>
          <a:p>
            <a:r>
              <a:rPr lang="sk-SK" sz="5400" dirty="0"/>
              <a:t>Ovládacie prvky údajov</a:t>
            </a:r>
            <a:endParaRPr lang="en-US" sz="5400" dirty="0"/>
          </a:p>
        </p:txBody>
      </p:sp>
      <p:pic>
        <p:nvPicPr>
          <p:cNvPr id="4" name="Obrázok 3">
            <a:extLst>
              <a:ext uri="{FF2B5EF4-FFF2-40B4-BE49-F238E27FC236}">
                <a16:creationId xmlns:a16="http://schemas.microsoft.com/office/drawing/2014/main" id="{501D179B-78F0-DAF9-62F4-9E391E246D47}"/>
              </a:ext>
            </a:extLst>
          </p:cNvPr>
          <p:cNvPicPr>
            <a:picLocks noChangeAspect="1"/>
          </p:cNvPicPr>
          <p:nvPr/>
        </p:nvPicPr>
        <p:blipFill>
          <a:blip r:embed="rId7"/>
          <a:stretch>
            <a:fillRect/>
          </a:stretch>
        </p:blipFill>
        <p:spPr>
          <a:xfrm>
            <a:off x="5284606" y="728960"/>
            <a:ext cx="6260963" cy="5400080"/>
          </a:xfrm>
          <a:prstGeom prst="rect">
            <a:avLst/>
          </a:prstGeom>
          <a:ln>
            <a:noFill/>
          </a:ln>
          <a:effectLst>
            <a:outerShdw blurRad="76200" dist="63500" dir="5040000" algn="tl" rotWithShape="0">
              <a:srgbClr val="000000">
                <a:alpha val="41000"/>
              </a:srgbClr>
            </a:outerShdw>
          </a:effectLst>
        </p:spPr>
      </p:pic>
      <p:sp>
        <p:nvSpPr>
          <p:cNvPr id="5" name="Ovál 4">
            <a:extLst>
              <a:ext uri="{FF2B5EF4-FFF2-40B4-BE49-F238E27FC236}">
                <a16:creationId xmlns:a16="http://schemas.microsoft.com/office/drawing/2014/main" id="{3D808172-D44C-8987-512D-CCBDC5C949E0}"/>
              </a:ext>
            </a:extLst>
          </p:cNvPr>
          <p:cNvSpPr/>
          <p:nvPr/>
        </p:nvSpPr>
        <p:spPr>
          <a:xfrm>
            <a:off x="10879043" y="1274368"/>
            <a:ext cx="534024" cy="52939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ln>
                <a:solidFill>
                  <a:srgbClr val="FF0000"/>
                </a:solidFill>
              </a:ln>
              <a:solidFill>
                <a:srgbClr val="FF0000"/>
              </a:solidFill>
            </a:endParaRPr>
          </a:p>
        </p:txBody>
      </p:sp>
    </p:spTree>
    <p:extLst>
      <p:ext uri="{BB962C8B-B14F-4D97-AF65-F5344CB8AC3E}">
        <p14:creationId xmlns:p14="http://schemas.microsoft.com/office/powerpoint/2010/main" val="2321115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3" name="Picture 12">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5" name="Rectangle 14">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17" name="Rectangle 16">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19" name="Rectangle 18">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23" name="Rectangle 22">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7" name="Rectangle 26">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6F0194A9-47AC-7E59-B85E-832C9C680CA3}"/>
              </a:ext>
            </a:extLst>
          </p:cNvPr>
          <p:cNvSpPr>
            <a:spLocks noGrp="1"/>
          </p:cNvSpPr>
          <p:nvPr>
            <p:ph type="title"/>
          </p:nvPr>
        </p:nvSpPr>
        <p:spPr>
          <a:xfrm>
            <a:off x="680322" y="2063262"/>
            <a:ext cx="3739278" cy="2661138"/>
          </a:xfrm>
        </p:spPr>
        <p:txBody>
          <a:bodyPr vert="horz" lIns="91440" tIns="45720" rIns="91440" bIns="45720" rtlCol="0" anchor="b">
            <a:normAutofit/>
          </a:bodyPr>
          <a:lstStyle/>
          <a:p>
            <a:r>
              <a:rPr lang="sk-SK" sz="5400" dirty="0"/>
              <a:t>Cloudový prehliadač</a:t>
            </a:r>
            <a:endParaRPr lang="en-US" sz="5400" dirty="0"/>
          </a:p>
        </p:txBody>
      </p:sp>
      <p:pic>
        <p:nvPicPr>
          <p:cNvPr id="4" name="Obrázok 3">
            <a:extLst>
              <a:ext uri="{FF2B5EF4-FFF2-40B4-BE49-F238E27FC236}">
                <a16:creationId xmlns:a16="http://schemas.microsoft.com/office/drawing/2014/main" id="{D59BB7FB-B848-0A5E-7CD8-83B32FD876D4}"/>
              </a:ext>
            </a:extLst>
          </p:cNvPr>
          <p:cNvPicPr>
            <a:picLocks noChangeAspect="1"/>
          </p:cNvPicPr>
          <p:nvPr/>
        </p:nvPicPr>
        <p:blipFill>
          <a:blip r:embed="rId7"/>
          <a:stretch>
            <a:fillRect/>
          </a:stretch>
        </p:blipFill>
        <p:spPr>
          <a:xfrm>
            <a:off x="5284606" y="682002"/>
            <a:ext cx="6260963" cy="5493995"/>
          </a:xfrm>
          <a:prstGeom prst="rect">
            <a:avLst/>
          </a:prstGeom>
          <a:ln>
            <a:noFill/>
          </a:ln>
          <a:effectLst>
            <a:outerShdw blurRad="76200" dist="63500" dir="5040000" algn="tl" rotWithShape="0">
              <a:srgbClr val="000000">
                <a:alpha val="41000"/>
              </a:srgbClr>
            </a:outerShdw>
          </a:effectLst>
        </p:spPr>
      </p:pic>
      <p:sp>
        <p:nvSpPr>
          <p:cNvPr id="6" name="Ovál 5">
            <a:extLst>
              <a:ext uri="{FF2B5EF4-FFF2-40B4-BE49-F238E27FC236}">
                <a16:creationId xmlns:a16="http://schemas.microsoft.com/office/drawing/2014/main" id="{FF64194D-3C5B-ED0E-98ED-C7A971412574}"/>
              </a:ext>
            </a:extLst>
          </p:cNvPr>
          <p:cNvSpPr/>
          <p:nvPr/>
        </p:nvSpPr>
        <p:spPr>
          <a:xfrm>
            <a:off x="10187941" y="1274368"/>
            <a:ext cx="1280160" cy="52939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ln>
                <a:solidFill>
                  <a:srgbClr val="FF0000"/>
                </a:solidFill>
              </a:ln>
              <a:solidFill>
                <a:srgbClr val="FF0000"/>
              </a:solidFill>
            </a:endParaRPr>
          </a:p>
        </p:txBody>
      </p:sp>
    </p:spTree>
    <p:extLst>
      <p:ext uri="{BB962C8B-B14F-4D97-AF65-F5344CB8AC3E}">
        <p14:creationId xmlns:p14="http://schemas.microsoft.com/office/powerpoint/2010/main" val="333258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dĺžnik 19">
            <a:extLst>
              <a:ext uri="{FF2B5EF4-FFF2-40B4-BE49-F238E27FC236}">
                <a16:creationId xmlns:a16="http://schemas.microsoft.com/office/drawing/2014/main" id="{F3D571D4-C3F4-4BBF-8CDB-338605242116}"/>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87476D8C-B697-4504-95FB-C067BE0E01A0}"/>
              </a:ext>
            </a:extLst>
          </p:cNvPr>
          <p:cNvSpPr>
            <a:spLocks noGrp="1"/>
          </p:cNvSpPr>
          <p:nvPr/>
        </p:nvSpPr>
        <p:spPr>
          <a:xfrm>
            <a:off x="533400" y="1028700"/>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Projekty oddeľujú kontext a znižujú omyly</a:t>
            </a:r>
          </a:p>
        </p:txBody>
      </p:sp>
      <p:sp>
        <p:nvSpPr>
          <p:cNvPr id="3" name="Obdĺžnik 2">
            <a:extLst>
              <a:ext uri="{FF2B5EF4-FFF2-40B4-BE49-F238E27FC236}">
                <a16:creationId xmlns:a16="http://schemas.microsoft.com/office/drawing/2014/main" id="{DB0190D7-3C76-4B91-B96E-B90A20484F37}"/>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1C9D12F4-2183-465E-9AE1-BA8578958FAD}"/>
              </a:ext>
            </a:extLst>
          </p:cNvPr>
          <p:cNvSpPr>
            <a:spLocks noGrp="1"/>
          </p:cNvSpPr>
          <p:nvPr/>
        </p:nvSpPr>
        <p:spPr>
          <a:xfrm>
            <a:off x="533400" y="2247900"/>
            <a:ext cx="552450" cy="323850"/>
          </a:xfrm>
          <a:prstGeom prst="rect">
            <a:avLst/>
          </a:prstGeom>
          <a:noFill/>
          <a:ln w="0">
            <a:noFill/>
            <a:prstDash val="solid"/>
          </a:ln>
        </p:spPr>
        <p:txBody>
          <a:bodyPr wrap="square" lIns="0" tIns="0" rIns="0" bIns="0" anchor="t">
            <a:noAutofit/>
          </a:bodyPr>
          <a:lstStyle/>
          <a:p>
            <a:pPr algn="l">
              <a:buNone/>
              <a:defRPr sz="1650" b="1">
                <a:solidFill>
                  <a:srgbClr val="24B8E6"/>
                </a:solidFill>
                <a:latin typeface="Arial"/>
                <a:ea typeface="Arial"/>
                <a:cs typeface="Arial"/>
              </a:defRPr>
            </a:pPr>
            <a:r>
              <a:rPr lang="sk-SK" sz="1650" b="1" noProof="0" dirty="0">
                <a:solidFill>
                  <a:srgbClr val="24B8E6"/>
                </a:solidFill>
                <a:latin typeface="Arial"/>
                <a:ea typeface="Arial"/>
                <a:cs typeface="Arial"/>
              </a:rPr>
              <a:t>01</a:t>
            </a:r>
          </a:p>
        </p:txBody>
      </p:sp>
      <p:sp>
        <p:nvSpPr>
          <p:cNvPr id="7" name="Obdĺžnik 6">
            <a:extLst>
              <a:ext uri="{FF2B5EF4-FFF2-40B4-BE49-F238E27FC236}">
                <a16:creationId xmlns:a16="http://schemas.microsoft.com/office/drawing/2014/main" id="{164F0A83-8DD6-4806-BC6A-DEF8F7E2881D}"/>
              </a:ext>
            </a:extLst>
          </p:cNvPr>
          <p:cNvSpPr>
            <a:spLocks noGrp="1"/>
          </p:cNvSpPr>
          <p:nvPr/>
        </p:nvSpPr>
        <p:spPr>
          <a:xfrm>
            <a:off x="533400" y="2724150"/>
            <a:ext cx="3143250" cy="19050"/>
          </a:xfrm>
          <a:prstGeom prst="rect">
            <a:avLst/>
          </a:prstGeom>
          <a:solidFill>
            <a:srgbClr val="3D8DFF"/>
          </a:solidFill>
          <a:ln w="0">
            <a:solidFill>
              <a:srgbClr val="3D8DFF"/>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B305AC80-5144-4BEB-99A5-DF239F7A0053}"/>
              </a:ext>
            </a:extLst>
          </p:cNvPr>
          <p:cNvSpPr>
            <a:spLocks noGrp="1"/>
          </p:cNvSpPr>
          <p:nvPr/>
        </p:nvSpPr>
        <p:spPr>
          <a:xfrm>
            <a:off x="533400" y="2933700"/>
            <a:ext cx="3143250" cy="457200"/>
          </a:xfrm>
          <a:prstGeom prst="rect">
            <a:avLst/>
          </a:prstGeom>
          <a:noFill/>
          <a:ln w="0">
            <a:noFill/>
            <a:prstDash val="solid"/>
          </a:ln>
        </p:spPr>
        <p:txBody>
          <a:bodyPr wrap="square" lIns="0" tIns="0" rIns="0" bIns="0" anchor="t">
            <a:normAutofit/>
          </a:bodyPr>
          <a:lstStyle/>
          <a:p>
            <a:pPr algn="l">
              <a:buNone/>
              <a:defRPr sz="2100" b="1">
                <a:solidFill>
                  <a:srgbClr val="FFFFFF"/>
                </a:solidFill>
                <a:latin typeface="Arial"/>
                <a:ea typeface="Arial"/>
                <a:cs typeface="Arial"/>
              </a:defRPr>
            </a:pPr>
            <a:r>
              <a:rPr lang="sk-SK" sz="2100" b="1" noProof="0" dirty="0">
                <a:solidFill>
                  <a:srgbClr val="FFFFFF"/>
                </a:solidFill>
                <a:latin typeface="Arial"/>
                <a:ea typeface="Arial"/>
                <a:cs typeface="Arial"/>
              </a:rPr>
              <a:t>Jeden účel</a:t>
            </a:r>
          </a:p>
        </p:txBody>
      </p:sp>
      <p:sp>
        <p:nvSpPr>
          <p:cNvPr id="9" name="Obdĺžnik 8">
            <a:extLst>
              <a:ext uri="{FF2B5EF4-FFF2-40B4-BE49-F238E27FC236}">
                <a16:creationId xmlns:a16="http://schemas.microsoft.com/office/drawing/2014/main" id="{F87C563C-CECE-440D-9023-A2022BF9F6D9}"/>
              </a:ext>
            </a:extLst>
          </p:cNvPr>
          <p:cNvSpPr>
            <a:spLocks noGrp="1"/>
          </p:cNvSpPr>
          <p:nvPr/>
        </p:nvSpPr>
        <p:spPr>
          <a:xfrm>
            <a:off x="533400" y="3505200"/>
            <a:ext cx="3143250" cy="1485900"/>
          </a:xfrm>
          <a:prstGeom prst="rect">
            <a:avLst/>
          </a:prstGeom>
          <a:noFill/>
          <a:ln w="0">
            <a:noFill/>
            <a:prstDash val="solid"/>
          </a:ln>
        </p:spPr>
        <p:txBody>
          <a:bodyPr wrap="square" lIns="0" tIns="0" rIns="0" bIns="0" anchor="t">
            <a:normAutofit/>
          </a:bodyPr>
          <a:lstStyle/>
          <a:p>
            <a:pPr algn="l">
              <a:lnSpc>
                <a:spcPct val="108000"/>
              </a:lnSpc>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Jeden predmet, výskumný projekt, administratívna agenda alebo podujatie.</a:t>
            </a:r>
          </a:p>
        </p:txBody>
      </p:sp>
      <p:sp>
        <p:nvSpPr>
          <p:cNvPr id="10" name="Obdĺžnik 9">
            <a:extLst>
              <a:ext uri="{FF2B5EF4-FFF2-40B4-BE49-F238E27FC236}">
                <a16:creationId xmlns:a16="http://schemas.microsoft.com/office/drawing/2014/main" id="{99263930-1208-475F-9C5C-76624A44A42A}"/>
              </a:ext>
            </a:extLst>
          </p:cNvPr>
          <p:cNvSpPr>
            <a:spLocks noGrp="1"/>
          </p:cNvSpPr>
          <p:nvPr/>
        </p:nvSpPr>
        <p:spPr>
          <a:xfrm>
            <a:off x="4514850" y="2247900"/>
            <a:ext cx="552450" cy="32385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02</a:t>
            </a:r>
          </a:p>
        </p:txBody>
      </p:sp>
      <p:sp>
        <p:nvSpPr>
          <p:cNvPr id="11" name="Obdĺžnik 10">
            <a:extLst>
              <a:ext uri="{FF2B5EF4-FFF2-40B4-BE49-F238E27FC236}">
                <a16:creationId xmlns:a16="http://schemas.microsoft.com/office/drawing/2014/main" id="{45A3B7F6-D1BB-4407-ACCC-5B63D8763E25}"/>
              </a:ext>
            </a:extLst>
          </p:cNvPr>
          <p:cNvSpPr>
            <a:spLocks noGrp="1"/>
          </p:cNvSpPr>
          <p:nvPr/>
        </p:nvSpPr>
        <p:spPr>
          <a:xfrm>
            <a:off x="4514850" y="2724150"/>
            <a:ext cx="3143250" cy="19050"/>
          </a:xfrm>
          <a:prstGeom prst="rect">
            <a:avLst/>
          </a:prstGeom>
          <a:solidFill>
            <a:srgbClr val="6DCBF4"/>
          </a:solidFill>
          <a:ln w="0">
            <a:solidFill>
              <a:srgbClr val="6DCBF4"/>
            </a:solidFill>
            <a:prstDash val="solid"/>
          </a:ln>
        </p:spPr>
        <p:txBody>
          <a:bodyPr/>
          <a:lstStyle/>
          <a:p>
            <a:endParaRPr lang="sk-SK" noProof="0" dirty="0"/>
          </a:p>
        </p:txBody>
      </p:sp>
      <p:sp>
        <p:nvSpPr>
          <p:cNvPr id="12" name="Obdĺžnik 11">
            <a:extLst>
              <a:ext uri="{FF2B5EF4-FFF2-40B4-BE49-F238E27FC236}">
                <a16:creationId xmlns:a16="http://schemas.microsoft.com/office/drawing/2014/main" id="{56A4B2AE-B96C-4C9D-84EE-3BBC4B905ADB}"/>
              </a:ext>
            </a:extLst>
          </p:cNvPr>
          <p:cNvSpPr>
            <a:spLocks noGrp="1"/>
          </p:cNvSpPr>
          <p:nvPr/>
        </p:nvSpPr>
        <p:spPr>
          <a:xfrm>
            <a:off x="4514850" y="2933700"/>
            <a:ext cx="3143250" cy="457200"/>
          </a:xfrm>
          <a:prstGeom prst="rect">
            <a:avLst/>
          </a:prstGeom>
          <a:noFill/>
          <a:ln w="0">
            <a:noFill/>
            <a:prstDash val="solid"/>
          </a:ln>
        </p:spPr>
        <p:txBody>
          <a:bodyPr wrap="square" lIns="0" tIns="0" rIns="0" bIns="0" anchor="t">
            <a:normAutofit/>
          </a:bodyPr>
          <a:lstStyle/>
          <a:p>
            <a:pPr algn="l">
              <a:buNone/>
              <a:defRPr sz="2100" b="1">
                <a:solidFill>
                  <a:srgbClr val="FFFFFF"/>
                </a:solidFill>
                <a:latin typeface="Arial"/>
                <a:ea typeface="Arial"/>
                <a:cs typeface="Arial"/>
              </a:defRPr>
            </a:pPr>
            <a:r>
              <a:rPr lang="sk-SK" sz="2100" b="1" noProof="0" dirty="0">
                <a:solidFill>
                  <a:srgbClr val="FFFFFF"/>
                </a:solidFill>
                <a:latin typeface="Arial"/>
                <a:ea typeface="Arial"/>
                <a:cs typeface="Arial"/>
              </a:rPr>
              <a:t>Jedna </a:t>
            </a:r>
            <a:r>
              <a:rPr lang="sk-SK" sz="2100" b="1" noProof="0" dirty="0" err="1">
                <a:solidFill>
                  <a:srgbClr val="FFFFFF"/>
                </a:solidFill>
                <a:latin typeface="Arial"/>
                <a:ea typeface="Arial"/>
                <a:cs typeface="Arial"/>
              </a:rPr>
              <a:t>sada</a:t>
            </a:r>
            <a:r>
              <a:rPr lang="sk-SK" sz="2100" b="1" noProof="0" dirty="0">
                <a:solidFill>
                  <a:srgbClr val="FFFFFF"/>
                </a:solidFill>
                <a:latin typeface="Arial"/>
                <a:ea typeface="Arial"/>
                <a:cs typeface="Arial"/>
              </a:rPr>
              <a:t> pravidiel</a:t>
            </a:r>
          </a:p>
        </p:txBody>
      </p:sp>
      <p:sp>
        <p:nvSpPr>
          <p:cNvPr id="13" name="Obdĺžnik 12">
            <a:extLst>
              <a:ext uri="{FF2B5EF4-FFF2-40B4-BE49-F238E27FC236}">
                <a16:creationId xmlns:a16="http://schemas.microsoft.com/office/drawing/2014/main" id="{8C10B307-E2C6-463A-85D7-09DB8DEBD0C5}"/>
              </a:ext>
            </a:extLst>
          </p:cNvPr>
          <p:cNvSpPr>
            <a:spLocks noGrp="1"/>
          </p:cNvSpPr>
          <p:nvPr/>
        </p:nvSpPr>
        <p:spPr>
          <a:xfrm>
            <a:off x="4514850" y="3505200"/>
            <a:ext cx="3143250" cy="1485900"/>
          </a:xfrm>
          <a:prstGeom prst="rect">
            <a:avLst/>
          </a:prstGeom>
          <a:noFill/>
          <a:ln w="0">
            <a:noFill/>
            <a:prstDash val="solid"/>
          </a:ln>
        </p:spPr>
        <p:txBody>
          <a:bodyPr wrap="square" lIns="0" tIns="0" rIns="0" bIns="0" anchor="t">
            <a:normAutofit/>
          </a:bodyPr>
          <a:lstStyle/>
          <a:p>
            <a:pPr algn="l">
              <a:lnSpc>
                <a:spcPct val="108000"/>
              </a:lnSpc>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Projektové pokyny, terminológia, publikum, výstupné formáty a zakázané skratky.</a:t>
            </a:r>
          </a:p>
        </p:txBody>
      </p:sp>
      <p:sp>
        <p:nvSpPr>
          <p:cNvPr id="14" name="Obdĺžnik 13">
            <a:extLst>
              <a:ext uri="{FF2B5EF4-FFF2-40B4-BE49-F238E27FC236}">
                <a16:creationId xmlns:a16="http://schemas.microsoft.com/office/drawing/2014/main" id="{843B182D-E4A2-4A71-B1D5-414864C5C320}"/>
              </a:ext>
            </a:extLst>
          </p:cNvPr>
          <p:cNvSpPr>
            <a:spLocks noGrp="1"/>
          </p:cNvSpPr>
          <p:nvPr/>
        </p:nvSpPr>
        <p:spPr>
          <a:xfrm>
            <a:off x="8496300" y="2247900"/>
            <a:ext cx="552450" cy="32385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03</a:t>
            </a:r>
          </a:p>
        </p:txBody>
      </p:sp>
      <p:sp>
        <p:nvSpPr>
          <p:cNvPr id="15" name="Obdĺžnik 14">
            <a:extLst>
              <a:ext uri="{FF2B5EF4-FFF2-40B4-BE49-F238E27FC236}">
                <a16:creationId xmlns:a16="http://schemas.microsoft.com/office/drawing/2014/main" id="{1D618C39-7F17-435F-BE46-289554001B54}"/>
              </a:ext>
            </a:extLst>
          </p:cNvPr>
          <p:cNvSpPr>
            <a:spLocks noGrp="1"/>
          </p:cNvSpPr>
          <p:nvPr/>
        </p:nvSpPr>
        <p:spPr>
          <a:xfrm>
            <a:off x="8496300" y="2724150"/>
            <a:ext cx="3143250" cy="19050"/>
          </a:xfrm>
          <a:prstGeom prst="rect">
            <a:avLst/>
          </a:prstGeom>
          <a:solidFill>
            <a:srgbClr val="123B63"/>
          </a:solidFill>
          <a:ln w="0">
            <a:solidFill>
              <a:srgbClr val="123B63"/>
            </a:solidFill>
            <a:prstDash val="solid"/>
          </a:ln>
        </p:spPr>
        <p:txBody>
          <a:bodyPr/>
          <a:lstStyle/>
          <a:p>
            <a:endParaRPr lang="sk-SK" noProof="0" dirty="0"/>
          </a:p>
        </p:txBody>
      </p:sp>
      <p:sp>
        <p:nvSpPr>
          <p:cNvPr id="16" name="Obdĺžnik 15">
            <a:extLst>
              <a:ext uri="{FF2B5EF4-FFF2-40B4-BE49-F238E27FC236}">
                <a16:creationId xmlns:a16="http://schemas.microsoft.com/office/drawing/2014/main" id="{A1625310-3FF4-4FDF-8825-07095CACBC11}"/>
              </a:ext>
            </a:extLst>
          </p:cNvPr>
          <p:cNvSpPr>
            <a:spLocks noGrp="1"/>
          </p:cNvSpPr>
          <p:nvPr/>
        </p:nvSpPr>
        <p:spPr>
          <a:xfrm>
            <a:off x="8496300" y="2933700"/>
            <a:ext cx="3143250" cy="457200"/>
          </a:xfrm>
          <a:prstGeom prst="rect">
            <a:avLst/>
          </a:prstGeom>
          <a:noFill/>
          <a:ln w="0">
            <a:noFill/>
            <a:prstDash val="solid"/>
          </a:ln>
        </p:spPr>
        <p:txBody>
          <a:bodyPr wrap="square" lIns="0" tIns="0" rIns="0" bIns="0" anchor="t">
            <a:normAutofit/>
          </a:bodyPr>
          <a:lstStyle/>
          <a:p>
            <a:pPr algn="l">
              <a:buNone/>
              <a:defRPr sz="2100" b="1">
                <a:solidFill>
                  <a:srgbClr val="FFFFFF"/>
                </a:solidFill>
                <a:latin typeface="Arial"/>
                <a:ea typeface="Arial"/>
                <a:cs typeface="Arial"/>
              </a:defRPr>
            </a:pPr>
            <a:r>
              <a:rPr lang="sk-SK" sz="2100" b="1" noProof="0" dirty="0">
                <a:solidFill>
                  <a:srgbClr val="FFFFFF"/>
                </a:solidFill>
                <a:latin typeface="Arial"/>
                <a:ea typeface="Arial"/>
                <a:cs typeface="Arial"/>
              </a:rPr>
              <a:t>Kontrolované zdroje</a:t>
            </a:r>
          </a:p>
        </p:txBody>
      </p:sp>
      <p:sp>
        <p:nvSpPr>
          <p:cNvPr id="17" name="Obdĺžnik 16">
            <a:extLst>
              <a:ext uri="{FF2B5EF4-FFF2-40B4-BE49-F238E27FC236}">
                <a16:creationId xmlns:a16="http://schemas.microsoft.com/office/drawing/2014/main" id="{BD933E59-6BC0-437E-8786-8F325FB93352}"/>
              </a:ext>
            </a:extLst>
          </p:cNvPr>
          <p:cNvSpPr>
            <a:spLocks noGrp="1"/>
          </p:cNvSpPr>
          <p:nvPr/>
        </p:nvSpPr>
        <p:spPr>
          <a:xfrm>
            <a:off x="8496300" y="3505200"/>
            <a:ext cx="3143250" cy="1485900"/>
          </a:xfrm>
          <a:prstGeom prst="rect">
            <a:avLst/>
          </a:prstGeom>
          <a:noFill/>
          <a:ln w="0">
            <a:noFill/>
            <a:prstDash val="solid"/>
          </a:ln>
        </p:spPr>
        <p:txBody>
          <a:bodyPr wrap="square" lIns="0" tIns="0" rIns="0" bIns="0" anchor="t">
            <a:normAutofit/>
          </a:bodyPr>
          <a:lstStyle/>
          <a:p>
            <a:pPr algn="l">
              <a:lnSpc>
                <a:spcPct val="108000"/>
              </a:lnSpc>
              <a:buNone/>
              <a:defRPr sz="1575">
                <a:solidFill>
                  <a:srgbClr val="D8EEF7"/>
                </a:solidFill>
                <a:latin typeface="Arial"/>
                <a:ea typeface="Arial"/>
                <a:cs typeface="Arial"/>
              </a:defRPr>
            </a:pPr>
            <a:r>
              <a:rPr lang="sk-SK" sz="1575" noProof="0" dirty="0">
                <a:solidFill>
                  <a:srgbClr val="D8EEF7"/>
                </a:solidFill>
                <a:latin typeface="Arial"/>
                <a:ea typeface="Arial"/>
                <a:cs typeface="Arial"/>
              </a:rPr>
              <a:t>Pridávajte iba aktuálne a oprávnené súbory. Staré verzie označte alebo odstráňte.</a:t>
            </a:r>
          </a:p>
        </p:txBody>
      </p:sp>
      <p:sp>
        <p:nvSpPr>
          <p:cNvPr id="18" name="Obdĺžnik 17">
            <a:extLst>
              <a:ext uri="{FF2B5EF4-FFF2-40B4-BE49-F238E27FC236}">
                <a16:creationId xmlns:a16="http://schemas.microsoft.com/office/drawing/2014/main" id="{D529524D-2CA8-4704-87C5-2FC3BD462C64}"/>
              </a:ext>
            </a:extLst>
          </p:cNvPr>
          <p:cNvSpPr>
            <a:spLocks noGrp="1"/>
          </p:cNvSpPr>
          <p:nvPr/>
        </p:nvSpPr>
        <p:spPr>
          <a:xfrm>
            <a:off x="533400" y="5524500"/>
            <a:ext cx="11106150" cy="609600"/>
          </a:xfrm>
          <a:prstGeom prst="rect">
            <a:avLst/>
          </a:prstGeom>
          <a:solidFill>
            <a:srgbClr val="EEF1F4"/>
          </a:solidFill>
          <a:ln w="9525">
            <a:solidFill>
              <a:srgbClr val="B8BCC4"/>
            </a:solidFill>
            <a:prstDash val="solid"/>
          </a:ln>
        </p:spPr>
        <p:txBody>
          <a:bodyPr/>
          <a:lstStyle/>
          <a:p>
            <a:endParaRPr lang="sk-SK" noProof="0" dirty="0"/>
          </a:p>
        </p:txBody>
      </p:sp>
      <p:sp>
        <p:nvSpPr>
          <p:cNvPr id="19" name="Obdĺžnik 18">
            <a:extLst>
              <a:ext uri="{FF2B5EF4-FFF2-40B4-BE49-F238E27FC236}">
                <a16:creationId xmlns:a16="http://schemas.microsoft.com/office/drawing/2014/main" id="{D211D9DF-D058-4A78-A2F5-6EB3545CD982}"/>
              </a:ext>
            </a:extLst>
          </p:cNvPr>
          <p:cNvSpPr>
            <a:spLocks noGrp="1"/>
          </p:cNvSpPr>
          <p:nvPr/>
        </p:nvSpPr>
        <p:spPr>
          <a:xfrm>
            <a:off x="742950" y="5695950"/>
            <a:ext cx="10687050" cy="285750"/>
          </a:xfrm>
          <a:prstGeom prst="rect">
            <a:avLst/>
          </a:prstGeom>
          <a:noFill/>
          <a:ln w="0">
            <a:noFill/>
            <a:prstDash val="solid"/>
          </a:ln>
        </p:spPr>
        <p:txBody>
          <a:bodyPr wrap="square" lIns="0" tIns="0" rIns="0" bIns="0" anchor="t">
            <a:noAutofit/>
          </a:bodyPr>
          <a:lstStyle/>
          <a:p>
            <a:pPr algn="ctr">
              <a:buNone/>
              <a:defRPr sz="1538">
                <a:solidFill>
                  <a:srgbClr val="0B1B31"/>
                </a:solidFill>
                <a:latin typeface="Arial"/>
                <a:ea typeface="Arial"/>
                <a:cs typeface="Arial"/>
              </a:defRPr>
            </a:pPr>
            <a:r>
              <a:rPr lang="sk-SK" sz="1538" noProof="0" dirty="0">
                <a:solidFill>
                  <a:srgbClr val="0B1B31"/>
                </a:solidFill>
                <a:latin typeface="Arial"/>
                <a:ea typeface="Arial"/>
                <a:cs typeface="Arial"/>
              </a:rPr>
              <a:t>Príklady názvov: Didaktika techniky 2026/27 · Grant VEGA 2027 · Zápisnice vedenia · Podujatie STO 2027</a:t>
            </a:r>
          </a:p>
        </p:txBody>
      </p:sp>
    </p:spTree>
    <p:extLst>
      <p:ext uri="{BB962C8B-B14F-4D97-AF65-F5344CB8AC3E}">
        <p14:creationId xmlns:p14="http://schemas.microsoft.com/office/powerpoint/2010/main" val="923892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92000"/>
                <a:satMod val="200000"/>
                <a:lumMod val="128000"/>
              </a:schemeClr>
            </a:gs>
            <a:gs pos="50000">
              <a:schemeClr val="bg2">
                <a:shade val="100000"/>
                <a:hueMod val="100000"/>
                <a:satMod val="110000"/>
                <a:lumMod val="130000"/>
              </a:schemeClr>
            </a:gs>
            <a:gs pos="100000">
              <a:schemeClr val="bg2">
                <a:shade val="78000"/>
                <a:hueMod val="118000"/>
                <a:satMod val="120000"/>
                <a:lumMod val="69000"/>
              </a:schemeClr>
            </a:gs>
          </a:gsLst>
          <a:lin ang="2520000" scaled="0"/>
        </a:gradFill>
        <a:effectLst/>
      </p:bgPr>
    </p:bg>
    <p:spTree>
      <p:nvGrpSpPr>
        <p:cNvPr id="1" name=""/>
        <p:cNvGrpSpPr/>
        <p:nvPr/>
      </p:nvGrpSpPr>
      <p:grpSpPr>
        <a:xfrm>
          <a:off x="0" y="0"/>
          <a:ext cx="0" cy="0"/>
          <a:chOff x="0" y="0"/>
          <a:chExt cx="0" cy="0"/>
        </a:xfrm>
      </p:grpSpPr>
      <p:pic>
        <p:nvPicPr>
          <p:cNvPr id="48" name="Picture 8">
            <a:extLst>
              <a:ext uri="{FF2B5EF4-FFF2-40B4-BE49-F238E27FC236}">
                <a16:creationId xmlns:a16="http://schemas.microsoft.com/office/drawing/2014/main" id="{9B9C2B48-3899-4B1D-B526-C35DFD16BC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9" name="Picture 10">
            <a:extLst>
              <a:ext uri="{FF2B5EF4-FFF2-40B4-BE49-F238E27FC236}">
                <a16:creationId xmlns:a16="http://schemas.microsoft.com/office/drawing/2014/main" id="{1A89A43D-53DA-411B-94AD-DEEF9B654A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50" name="Picture 12">
            <a:extLst>
              <a:ext uri="{FF2B5EF4-FFF2-40B4-BE49-F238E27FC236}">
                <a16:creationId xmlns:a16="http://schemas.microsoft.com/office/drawing/2014/main" id="{5D844A84-2EA4-4FF5-83FD-E14C9E8D72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51" name="Rectangle 14">
            <a:extLst>
              <a:ext uri="{FF2B5EF4-FFF2-40B4-BE49-F238E27FC236}">
                <a16:creationId xmlns:a16="http://schemas.microsoft.com/office/drawing/2014/main" id="{6A23D1B2-B408-4913-9A1D-051C9DB38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52" name="Rectangle 16">
            <a:extLst>
              <a:ext uri="{FF2B5EF4-FFF2-40B4-BE49-F238E27FC236}">
                <a16:creationId xmlns:a16="http://schemas.microsoft.com/office/drawing/2014/main" id="{0189E329-C38B-4230-A181-B6B8BB9E1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useBgFill="1">
        <p:nvSpPr>
          <p:cNvPr id="53" name="Rectangle 18">
            <a:extLst>
              <a:ext uri="{FF2B5EF4-FFF2-40B4-BE49-F238E27FC236}">
                <a16:creationId xmlns:a16="http://schemas.microsoft.com/office/drawing/2014/main" id="{D77D54DE-D35C-41CF-B0BE-209030A71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20">
            <a:extLst>
              <a:ext uri="{FF2B5EF4-FFF2-40B4-BE49-F238E27FC236}">
                <a16:creationId xmlns:a16="http://schemas.microsoft.com/office/drawing/2014/main" id="{C1BE412D-E43A-40F7-9D40-9A608E43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55" name="Rectangle 22">
            <a:extLst>
              <a:ext uri="{FF2B5EF4-FFF2-40B4-BE49-F238E27FC236}">
                <a16:creationId xmlns:a16="http://schemas.microsoft.com/office/drawing/2014/main" id="{7F1DCE60-EE3E-40AD-A094-D46BBD7D9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24">
            <a:extLst>
              <a:ext uri="{FF2B5EF4-FFF2-40B4-BE49-F238E27FC236}">
                <a16:creationId xmlns:a16="http://schemas.microsoft.com/office/drawing/2014/main" id="{0FD92A14-1D99-4216-ACAD-12048C4DF9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57" name="Rectangle 26">
            <a:extLst>
              <a:ext uri="{FF2B5EF4-FFF2-40B4-BE49-F238E27FC236}">
                <a16:creationId xmlns:a16="http://schemas.microsoft.com/office/drawing/2014/main" id="{85AB53B8-E9E6-4D13-AEB2-716CF5D06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k-SK"/>
          </a:p>
        </p:txBody>
      </p:sp>
      <p:sp>
        <p:nvSpPr>
          <p:cNvPr id="2" name="Nadpis 1">
            <a:extLst>
              <a:ext uri="{FF2B5EF4-FFF2-40B4-BE49-F238E27FC236}">
                <a16:creationId xmlns:a16="http://schemas.microsoft.com/office/drawing/2014/main" id="{72561398-F76D-B59B-9022-F6A962F65A72}"/>
              </a:ext>
            </a:extLst>
          </p:cNvPr>
          <p:cNvSpPr>
            <a:spLocks noGrp="1"/>
          </p:cNvSpPr>
          <p:nvPr>
            <p:ph type="title"/>
          </p:nvPr>
        </p:nvSpPr>
        <p:spPr>
          <a:xfrm>
            <a:off x="680322" y="2063262"/>
            <a:ext cx="3739278" cy="2661138"/>
          </a:xfrm>
        </p:spPr>
        <p:txBody>
          <a:bodyPr vert="horz" lIns="91440" tIns="45720" rIns="91440" bIns="45720" rtlCol="0" anchor="b">
            <a:normAutofit/>
          </a:bodyPr>
          <a:lstStyle/>
          <a:p>
            <a:r>
              <a:rPr lang="sk-SK" sz="5400" dirty="0"/>
              <a:t>Nastavenie projektu</a:t>
            </a:r>
            <a:endParaRPr lang="en-US" sz="5400" dirty="0"/>
          </a:p>
        </p:txBody>
      </p:sp>
      <p:pic>
        <p:nvPicPr>
          <p:cNvPr id="4" name="Obrázok 3">
            <a:extLst>
              <a:ext uri="{FF2B5EF4-FFF2-40B4-BE49-F238E27FC236}">
                <a16:creationId xmlns:a16="http://schemas.microsoft.com/office/drawing/2014/main" id="{349D274B-6BA8-010A-6397-EB484E06B140}"/>
              </a:ext>
            </a:extLst>
          </p:cNvPr>
          <p:cNvPicPr>
            <a:picLocks noChangeAspect="1"/>
          </p:cNvPicPr>
          <p:nvPr/>
        </p:nvPicPr>
        <p:blipFill>
          <a:blip r:embed="rId7"/>
          <a:stretch>
            <a:fillRect/>
          </a:stretch>
        </p:blipFill>
        <p:spPr>
          <a:xfrm>
            <a:off x="6257364" y="-37221"/>
            <a:ext cx="4287165" cy="6887014"/>
          </a:xfrm>
          <a:prstGeom prst="rect">
            <a:avLst/>
          </a:prstGeom>
          <a:ln>
            <a:noFill/>
          </a:ln>
          <a:effectLst>
            <a:outerShdw blurRad="76200" dist="63500" dir="5040000" algn="tl" rotWithShape="0">
              <a:srgbClr val="000000">
                <a:alpha val="41000"/>
              </a:srgbClr>
            </a:outerShdw>
          </a:effectLst>
        </p:spPr>
      </p:pic>
      <p:sp>
        <p:nvSpPr>
          <p:cNvPr id="6" name="Ovál 5">
            <a:extLst>
              <a:ext uri="{FF2B5EF4-FFF2-40B4-BE49-F238E27FC236}">
                <a16:creationId xmlns:a16="http://schemas.microsoft.com/office/drawing/2014/main" id="{D69CE0BA-0FEF-92D5-BE19-F9397F71047D}"/>
              </a:ext>
            </a:extLst>
          </p:cNvPr>
          <p:cNvSpPr/>
          <p:nvPr/>
        </p:nvSpPr>
        <p:spPr>
          <a:xfrm>
            <a:off x="6094411" y="5568462"/>
            <a:ext cx="3077107" cy="67993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a:ln>
                <a:solidFill>
                  <a:srgbClr val="FF0000"/>
                </a:solidFill>
              </a:ln>
              <a:solidFill>
                <a:srgbClr val="FF0000"/>
              </a:solidFill>
            </a:endParaRPr>
          </a:p>
        </p:txBody>
      </p:sp>
    </p:spTree>
    <p:extLst>
      <p:ext uri="{BB962C8B-B14F-4D97-AF65-F5344CB8AC3E}">
        <p14:creationId xmlns:p14="http://schemas.microsoft.com/office/powerpoint/2010/main" val="564350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dĺžnik 15">
            <a:extLst>
              <a:ext uri="{FF2B5EF4-FFF2-40B4-BE49-F238E27FC236}">
                <a16:creationId xmlns:a16="http://schemas.microsoft.com/office/drawing/2014/main" id="{854F60EF-AF09-5E73-AFD4-9AEABD505BEC}"/>
              </a:ext>
            </a:extLst>
          </p:cNvPr>
          <p:cNvSpPr>
            <a:spLocks noGrp="1"/>
          </p:cNvSpPr>
          <p:nvPr/>
        </p:nvSpPr>
        <p:spPr>
          <a:xfrm>
            <a:off x="533400" y="2479406"/>
            <a:ext cx="5143500" cy="3086100"/>
          </a:xfrm>
          <a:prstGeom prst="rect">
            <a:avLst/>
          </a:prstGeom>
          <a:solidFill>
            <a:srgbClr val="F7F8FA"/>
          </a:solidFill>
          <a:ln w="9525">
            <a:solidFill>
              <a:srgbClr val="B8BCC4"/>
            </a:solidFill>
            <a:prstDash val="solid"/>
          </a:ln>
        </p:spPr>
        <p:txBody>
          <a:bodyPr/>
          <a:lstStyle/>
          <a:p>
            <a:endParaRPr lang="sk-SK" noProof="0" dirty="0"/>
          </a:p>
        </p:txBody>
      </p:sp>
      <p:sp>
        <p:nvSpPr>
          <p:cNvPr id="14" name="Obdĺžnik 13">
            <a:extLst>
              <a:ext uri="{FF2B5EF4-FFF2-40B4-BE49-F238E27FC236}">
                <a16:creationId xmlns:a16="http://schemas.microsoft.com/office/drawing/2014/main" id="{D67A6262-E275-4955-A37E-48E8347C8791}"/>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AKADEMICKÝ PROFIL</a:t>
            </a:r>
          </a:p>
        </p:txBody>
      </p:sp>
      <p:sp>
        <p:nvSpPr>
          <p:cNvPr id="2" name="Obdĺžnik 1">
            <a:extLst>
              <a:ext uri="{FF2B5EF4-FFF2-40B4-BE49-F238E27FC236}">
                <a16:creationId xmlns:a16="http://schemas.microsoft.com/office/drawing/2014/main" id="{E11CEF1E-C436-4345-9716-5F664BD00DD8}"/>
              </a:ext>
            </a:extLst>
          </p:cNvPr>
          <p:cNvSpPr>
            <a:spLocks noGrp="1"/>
          </p:cNvSpPr>
          <p:nvPr/>
        </p:nvSpPr>
        <p:spPr>
          <a:xfrm>
            <a:off x="533400" y="1003031"/>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Jeden predmet, jeden projekt, menej chaosu</a:t>
            </a:r>
          </a:p>
        </p:txBody>
      </p:sp>
      <p:sp>
        <p:nvSpPr>
          <p:cNvPr id="3" name="Obdĺžnik 2">
            <a:extLst>
              <a:ext uri="{FF2B5EF4-FFF2-40B4-BE49-F238E27FC236}">
                <a16:creationId xmlns:a16="http://schemas.microsoft.com/office/drawing/2014/main" id="{B7432E05-7633-4390-9732-5D2E116ADA79}"/>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ln>
                <a:solidFill>
                  <a:schemeClr val="tx1">
                    <a:lumMod val="95000"/>
                  </a:schemeClr>
                </a:solidFill>
              </a:ln>
            </a:endParaRPr>
          </a:p>
        </p:txBody>
      </p:sp>
      <p:sp>
        <p:nvSpPr>
          <p:cNvPr id="6" name="Obdĺžnik 5">
            <a:extLst>
              <a:ext uri="{FF2B5EF4-FFF2-40B4-BE49-F238E27FC236}">
                <a16:creationId xmlns:a16="http://schemas.microsoft.com/office/drawing/2014/main" id="{C4276644-3369-4792-94BC-B1B8EE427366}"/>
              </a:ext>
            </a:extLst>
          </p:cNvPr>
          <p:cNvSpPr>
            <a:spLocks noGrp="1"/>
          </p:cNvSpPr>
          <p:nvPr/>
        </p:nvSpPr>
        <p:spPr>
          <a:xfrm>
            <a:off x="676275" y="2117456"/>
            <a:ext cx="66675" cy="238125"/>
          </a:xfrm>
          <a:prstGeom prst="rect">
            <a:avLst/>
          </a:prstGeom>
          <a:solidFill>
            <a:srgbClr val="3D8DFF"/>
          </a:solidFill>
          <a:ln w="0">
            <a:solidFill>
              <a:srgbClr val="3D8DFF"/>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E4F7D4BF-65EF-4EE1-8230-66EF399F02F5}"/>
              </a:ext>
            </a:extLst>
          </p:cNvPr>
          <p:cNvSpPr>
            <a:spLocks noGrp="1"/>
          </p:cNvSpPr>
          <p:nvPr/>
        </p:nvSpPr>
        <p:spPr>
          <a:xfrm>
            <a:off x="847725" y="2098406"/>
            <a:ext cx="4781550" cy="304800"/>
          </a:xfrm>
          <a:prstGeom prst="rect">
            <a:avLst/>
          </a:prstGeom>
          <a:noFill/>
          <a:ln w="0">
            <a:noFill/>
            <a:prstDash val="solid"/>
          </a:ln>
        </p:spPr>
        <p:txBody>
          <a:bodyPr wrap="square" lIns="0" tIns="0" rIns="0" bIns="0" anchor="t">
            <a:noAutofit/>
          </a:bodyPr>
          <a:lstStyle/>
          <a:p>
            <a:pPr algn="l">
              <a:buNone/>
              <a:defRPr sz="1950" b="1">
                <a:solidFill>
                  <a:srgbClr val="FFFFFF"/>
                </a:solidFill>
                <a:latin typeface="Arial"/>
                <a:ea typeface="Arial"/>
                <a:cs typeface="Arial"/>
              </a:defRPr>
            </a:pPr>
            <a:r>
              <a:rPr lang="sk-SK" sz="1950" b="1" noProof="0" dirty="0">
                <a:solidFill>
                  <a:srgbClr val="FFFFFF"/>
                </a:solidFill>
                <a:latin typeface="Arial"/>
                <a:ea typeface="Arial"/>
                <a:cs typeface="Arial"/>
              </a:rPr>
              <a:t>Do projektu vložte</a:t>
            </a:r>
          </a:p>
        </p:txBody>
      </p:sp>
      <p:sp>
        <p:nvSpPr>
          <p:cNvPr id="8" name="Obdĺžnik 7">
            <a:extLst>
              <a:ext uri="{FF2B5EF4-FFF2-40B4-BE49-F238E27FC236}">
                <a16:creationId xmlns:a16="http://schemas.microsoft.com/office/drawing/2014/main" id="{D1ED658C-F9B9-4E03-AD7F-55071C3370DD}"/>
              </a:ext>
            </a:extLst>
          </p:cNvPr>
          <p:cNvSpPr>
            <a:spLocks noGrp="1"/>
          </p:cNvSpPr>
          <p:nvPr/>
        </p:nvSpPr>
        <p:spPr>
          <a:xfrm>
            <a:off x="676275" y="2593706"/>
            <a:ext cx="4857750" cy="2647950"/>
          </a:xfrm>
          <a:prstGeom prst="rect">
            <a:avLst/>
          </a:prstGeom>
          <a:noFill/>
          <a:ln w="0">
            <a:noFill/>
            <a:prstDash val="solid"/>
          </a:ln>
        </p:spPr>
        <p:txBody>
          <a:bodyPr wrap="square" lIns="0" tIns="0" rIns="0" bIns="0" anchor="t">
            <a:noAutofit/>
          </a:bodyPr>
          <a:lstStyle/>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chemeClr val="bg1"/>
                </a:solidFill>
                <a:latin typeface="Arial"/>
                <a:ea typeface="Arial"/>
                <a:cs typeface="Arial"/>
              </a:rPr>
              <a:t>informačný list a ciele predmetu</a:t>
            </a:r>
          </a:p>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chemeClr val="bg1"/>
                </a:solidFill>
                <a:latin typeface="Arial"/>
                <a:ea typeface="Arial"/>
                <a:cs typeface="Arial"/>
              </a:rPr>
              <a:t>harmonogram a tematické plány</a:t>
            </a:r>
          </a:p>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chemeClr val="bg1"/>
                </a:solidFill>
                <a:latin typeface="Arial"/>
                <a:ea typeface="Arial"/>
                <a:cs typeface="Arial"/>
              </a:rPr>
              <a:t>hodnotiace kritériá a rubriky</a:t>
            </a:r>
          </a:p>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chemeClr val="bg1"/>
                </a:solidFill>
                <a:latin typeface="Arial"/>
                <a:ea typeface="Arial"/>
                <a:cs typeface="Arial"/>
              </a:rPr>
              <a:t>vzorové materiály a terminológiu</a:t>
            </a:r>
          </a:p>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chemeClr val="bg1"/>
                </a:solidFill>
                <a:latin typeface="Arial"/>
                <a:ea typeface="Arial"/>
                <a:cs typeface="Arial"/>
              </a:rPr>
              <a:t>pravidlá prístupnosti a formátu</a:t>
            </a:r>
          </a:p>
        </p:txBody>
      </p:sp>
      <p:sp>
        <p:nvSpPr>
          <p:cNvPr id="9" name="Obdĺžnik 8">
            <a:extLst>
              <a:ext uri="{FF2B5EF4-FFF2-40B4-BE49-F238E27FC236}">
                <a16:creationId xmlns:a16="http://schemas.microsoft.com/office/drawing/2014/main" id="{1E2C6EAA-5F4C-4189-8DC4-8C20835556B9}"/>
              </a:ext>
            </a:extLst>
          </p:cNvPr>
          <p:cNvSpPr>
            <a:spLocks noGrp="1"/>
          </p:cNvSpPr>
          <p:nvPr/>
        </p:nvSpPr>
        <p:spPr>
          <a:xfrm>
            <a:off x="6334125" y="2098406"/>
            <a:ext cx="5143500" cy="30480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PROJEKTOVÝ POKYN</a:t>
            </a:r>
          </a:p>
        </p:txBody>
      </p:sp>
      <p:sp>
        <p:nvSpPr>
          <p:cNvPr id="10" name="Obdĺžnik 9">
            <a:extLst>
              <a:ext uri="{FF2B5EF4-FFF2-40B4-BE49-F238E27FC236}">
                <a16:creationId xmlns:a16="http://schemas.microsoft.com/office/drawing/2014/main" id="{65B29302-7D89-45F2-A89D-449FA72AE4EE}"/>
              </a:ext>
            </a:extLst>
          </p:cNvPr>
          <p:cNvSpPr>
            <a:spLocks noGrp="1"/>
          </p:cNvSpPr>
          <p:nvPr/>
        </p:nvSpPr>
        <p:spPr>
          <a:xfrm>
            <a:off x="6334125" y="2498456"/>
            <a:ext cx="5143500" cy="308610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C071547E-236A-4E22-B603-4C127E38959C}"/>
              </a:ext>
            </a:extLst>
          </p:cNvPr>
          <p:cNvSpPr>
            <a:spLocks noGrp="1"/>
          </p:cNvSpPr>
          <p:nvPr/>
        </p:nvSpPr>
        <p:spPr>
          <a:xfrm>
            <a:off x="6543675" y="2688956"/>
            <a:ext cx="4724400" cy="27051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Pomáhaj mi pripravovať predmet [názov] pre [cieľová skupina]. Každý návrh prepájaj s výsledkami vzdelávania. Pri aktivite uveď cieľ, čas, postup, pomôcky, spôsob spätnej väzby a kritérium úspechu. Rozlišuj, čo je pripravené na použitie a čo je len návrh na odbornú kontrolu.</a:t>
            </a:r>
          </a:p>
        </p:txBody>
      </p:sp>
      <p:sp>
        <p:nvSpPr>
          <p:cNvPr id="12" name="Obdĺžnik 11">
            <a:extLst>
              <a:ext uri="{FF2B5EF4-FFF2-40B4-BE49-F238E27FC236}">
                <a16:creationId xmlns:a16="http://schemas.microsoft.com/office/drawing/2014/main" id="{A09F60B6-463A-4959-874C-B93EC187CBD2}"/>
              </a:ext>
            </a:extLst>
          </p:cNvPr>
          <p:cNvSpPr>
            <a:spLocks noGrp="1"/>
          </p:cNvSpPr>
          <p:nvPr/>
        </p:nvSpPr>
        <p:spPr>
          <a:xfrm>
            <a:off x="533400" y="5736956"/>
            <a:ext cx="10944225" cy="552450"/>
          </a:xfrm>
          <a:prstGeom prst="rect">
            <a:avLst/>
          </a:prstGeom>
          <a:solidFill>
            <a:srgbClr val="EEF1F4"/>
          </a:solidFill>
          <a:ln w="9525">
            <a:solidFill>
              <a:srgbClr val="B8BCC4"/>
            </a:solidFill>
            <a:prstDash val="solid"/>
          </a:ln>
        </p:spPr>
        <p:txBody>
          <a:bodyPr/>
          <a:lstStyle/>
          <a:p>
            <a:endParaRPr lang="sk-SK" noProof="0" dirty="0"/>
          </a:p>
        </p:txBody>
      </p:sp>
      <p:sp>
        <p:nvSpPr>
          <p:cNvPr id="13" name="Obdĺžnik 12">
            <a:extLst>
              <a:ext uri="{FF2B5EF4-FFF2-40B4-BE49-F238E27FC236}">
                <a16:creationId xmlns:a16="http://schemas.microsoft.com/office/drawing/2014/main" id="{5E649F60-58AA-4C4F-BC86-1C215AB28AD3}"/>
              </a:ext>
            </a:extLst>
          </p:cNvPr>
          <p:cNvSpPr>
            <a:spLocks noGrp="1"/>
          </p:cNvSpPr>
          <p:nvPr/>
        </p:nvSpPr>
        <p:spPr>
          <a:xfrm>
            <a:off x="904875" y="5908406"/>
            <a:ext cx="10344150" cy="266700"/>
          </a:xfrm>
          <a:prstGeom prst="rect">
            <a:avLst/>
          </a:prstGeom>
          <a:noFill/>
          <a:ln w="0">
            <a:noFill/>
            <a:prstDash val="solid"/>
          </a:ln>
        </p:spPr>
        <p:txBody>
          <a:bodyPr wrap="square" lIns="0" tIns="0" rIns="0" bIns="0" anchor="t">
            <a:noAutofit/>
          </a:bodyPr>
          <a:lstStyle/>
          <a:p>
            <a:pPr algn="ctr">
              <a:buNone/>
              <a:defRPr sz="1575" b="1">
                <a:solidFill>
                  <a:srgbClr val="0B1B31"/>
                </a:solidFill>
                <a:latin typeface="Arial"/>
                <a:ea typeface="Arial"/>
                <a:cs typeface="Arial"/>
              </a:defRPr>
            </a:pPr>
            <a:r>
              <a:rPr lang="sk-SK" sz="1575" b="1" noProof="0" dirty="0">
                <a:solidFill>
                  <a:srgbClr val="0B1B31"/>
                </a:solidFill>
                <a:latin typeface="Arial"/>
                <a:ea typeface="Arial"/>
                <a:cs typeface="Arial"/>
              </a:rPr>
              <a:t>Príklad: samostatný projekt pre Didaktiku techniky, ďalší pre Základy robotiky.</a:t>
            </a:r>
          </a:p>
        </p:txBody>
      </p:sp>
    </p:spTree>
    <p:extLst>
      <p:ext uri="{BB962C8B-B14F-4D97-AF65-F5344CB8AC3E}">
        <p14:creationId xmlns:p14="http://schemas.microsoft.com/office/powerpoint/2010/main" val="11537315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dĺžnik 13">
            <a:extLst>
              <a:ext uri="{FF2B5EF4-FFF2-40B4-BE49-F238E27FC236}">
                <a16:creationId xmlns:a16="http://schemas.microsoft.com/office/drawing/2014/main" id="{83ADA66A-F16C-4D50-8FE9-638FA92E8589}"/>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AKADEMICKÝ PROFIL</a:t>
            </a:r>
          </a:p>
        </p:txBody>
      </p:sp>
      <p:sp>
        <p:nvSpPr>
          <p:cNvPr id="2" name="Obdĺžnik 1">
            <a:extLst>
              <a:ext uri="{FF2B5EF4-FFF2-40B4-BE49-F238E27FC236}">
                <a16:creationId xmlns:a16="http://schemas.microsoft.com/office/drawing/2014/main" id="{B64CC8E9-683E-4750-9A81-36C777382FC7}"/>
              </a:ext>
            </a:extLst>
          </p:cNvPr>
          <p:cNvSpPr>
            <a:spLocks noGrp="1"/>
          </p:cNvSpPr>
          <p:nvPr/>
        </p:nvSpPr>
        <p:spPr>
          <a:xfrm>
            <a:off x="533400" y="952500"/>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Výskum potrebuje prísnejšie pravidlá</a:t>
            </a:r>
          </a:p>
        </p:txBody>
      </p:sp>
      <p:sp>
        <p:nvSpPr>
          <p:cNvPr id="3" name="Obdĺžnik 2">
            <a:extLst>
              <a:ext uri="{FF2B5EF4-FFF2-40B4-BE49-F238E27FC236}">
                <a16:creationId xmlns:a16="http://schemas.microsoft.com/office/drawing/2014/main" id="{A08B6357-AEE1-4F75-AC01-AC48139F4D80}"/>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DEA6B2EC-06F8-45BC-824A-888684AE2791}"/>
              </a:ext>
            </a:extLst>
          </p:cNvPr>
          <p:cNvSpPr>
            <a:spLocks noGrp="1"/>
          </p:cNvSpPr>
          <p:nvPr/>
        </p:nvSpPr>
        <p:spPr>
          <a:xfrm>
            <a:off x="533400" y="2114550"/>
            <a:ext cx="6286500" cy="30480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PROJEKTOVÝ POKYN</a:t>
            </a:r>
          </a:p>
        </p:txBody>
      </p:sp>
      <p:sp>
        <p:nvSpPr>
          <p:cNvPr id="7" name="Obdĺžnik 6">
            <a:extLst>
              <a:ext uri="{FF2B5EF4-FFF2-40B4-BE49-F238E27FC236}">
                <a16:creationId xmlns:a16="http://schemas.microsoft.com/office/drawing/2014/main" id="{A3E61994-6D0A-4F1F-BC36-B0429E04B713}"/>
              </a:ext>
            </a:extLst>
          </p:cNvPr>
          <p:cNvSpPr>
            <a:spLocks noGrp="1"/>
          </p:cNvSpPr>
          <p:nvPr/>
        </p:nvSpPr>
        <p:spPr>
          <a:xfrm>
            <a:off x="533400" y="2514600"/>
            <a:ext cx="6286500" cy="3429000"/>
          </a:xfrm>
          <a:prstGeom prst="rect">
            <a:avLst/>
          </a:prstGeom>
          <a:solidFill>
            <a:srgbClr val="F7F8FA"/>
          </a:solidFill>
          <a:ln w="9525">
            <a:solidFill>
              <a:srgbClr val="B8BCC4"/>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78D0E572-E21B-4B55-8C4F-1E2D9FD793D8}"/>
              </a:ext>
            </a:extLst>
          </p:cNvPr>
          <p:cNvSpPr>
            <a:spLocks noGrp="1"/>
          </p:cNvSpPr>
          <p:nvPr/>
        </p:nvSpPr>
        <p:spPr>
          <a:xfrm>
            <a:off x="742950" y="2705100"/>
            <a:ext cx="5867400" cy="30480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Pracujeme na [štúdia/grant/monografia]. Používaj iba zdroje vložené do projektu alebo zdroje, ktoré vieš presne citovať a overiť. Odlišuj text zo zdroja, parafrázu a vlastnú syntézu. Pri každom odbornom tvrdení uveď oporu. Nevytváraj chýbajúce údaje ani bibliografické záznamy. Zmeny metodiky, výsledkov a citácií vždy označ na moju kontrolu.</a:t>
            </a:r>
          </a:p>
        </p:txBody>
      </p:sp>
      <p:sp>
        <p:nvSpPr>
          <p:cNvPr id="9" name="Obdĺžnik 8">
            <a:extLst>
              <a:ext uri="{FF2B5EF4-FFF2-40B4-BE49-F238E27FC236}">
                <a16:creationId xmlns:a16="http://schemas.microsoft.com/office/drawing/2014/main" id="{6CA91281-70C4-420F-9CBD-118C8361FCEB}"/>
              </a:ext>
            </a:extLst>
          </p:cNvPr>
          <p:cNvSpPr>
            <a:spLocks noGrp="1"/>
          </p:cNvSpPr>
          <p:nvPr/>
        </p:nvSpPr>
        <p:spPr>
          <a:xfrm>
            <a:off x="7372350" y="2171700"/>
            <a:ext cx="66675" cy="238125"/>
          </a:xfrm>
          <a:prstGeom prst="rect">
            <a:avLst/>
          </a:prstGeom>
          <a:solidFill>
            <a:srgbClr val="3D8DFF"/>
          </a:solidFill>
          <a:ln w="0">
            <a:solidFill>
              <a:srgbClr val="3D8DFF"/>
            </a:solidFill>
            <a:prstDash val="solid"/>
          </a:ln>
        </p:spPr>
        <p:txBody>
          <a:bodyPr/>
          <a:lstStyle/>
          <a:p>
            <a:endParaRPr lang="sk-SK" noProof="0" dirty="0"/>
          </a:p>
        </p:txBody>
      </p:sp>
      <p:sp>
        <p:nvSpPr>
          <p:cNvPr id="10" name="Obdĺžnik 9">
            <a:extLst>
              <a:ext uri="{FF2B5EF4-FFF2-40B4-BE49-F238E27FC236}">
                <a16:creationId xmlns:a16="http://schemas.microsoft.com/office/drawing/2014/main" id="{EC9DED3F-4BB2-4C5D-8F66-9D7514DE0148}"/>
              </a:ext>
            </a:extLst>
          </p:cNvPr>
          <p:cNvSpPr>
            <a:spLocks noGrp="1"/>
          </p:cNvSpPr>
          <p:nvPr/>
        </p:nvSpPr>
        <p:spPr>
          <a:xfrm>
            <a:off x="7543800" y="2152650"/>
            <a:ext cx="3790950" cy="304800"/>
          </a:xfrm>
          <a:prstGeom prst="rect">
            <a:avLst/>
          </a:prstGeom>
          <a:noFill/>
          <a:ln w="0">
            <a:noFill/>
            <a:prstDash val="solid"/>
          </a:ln>
        </p:spPr>
        <p:txBody>
          <a:bodyPr wrap="square" lIns="0" tIns="0" rIns="0" bIns="0" anchor="t">
            <a:noAutofit/>
          </a:bodyPr>
          <a:lstStyle/>
          <a:p>
            <a:pPr algn="l">
              <a:buNone/>
              <a:defRPr sz="1950" b="1">
                <a:solidFill>
                  <a:srgbClr val="FFFFFF"/>
                </a:solidFill>
                <a:latin typeface="Arial"/>
                <a:ea typeface="Arial"/>
                <a:cs typeface="Arial"/>
              </a:defRPr>
            </a:pPr>
            <a:r>
              <a:rPr lang="sk-SK" sz="1950" b="1" noProof="0" dirty="0">
                <a:solidFill>
                  <a:srgbClr val="FFFFFF"/>
                </a:solidFill>
                <a:latin typeface="Arial"/>
                <a:ea typeface="Arial"/>
                <a:cs typeface="Arial"/>
              </a:rPr>
              <a:t>Oddeľte projekty</a:t>
            </a:r>
          </a:p>
        </p:txBody>
      </p:sp>
      <p:sp>
        <p:nvSpPr>
          <p:cNvPr id="11" name="Obdĺžnik 10">
            <a:extLst>
              <a:ext uri="{FF2B5EF4-FFF2-40B4-BE49-F238E27FC236}">
                <a16:creationId xmlns:a16="http://schemas.microsoft.com/office/drawing/2014/main" id="{C006B13E-0E15-4F15-8567-57241E850A12}"/>
              </a:ext>
            </a:extLst>
          </p:cNvPr>
          <p:cNvSpPr>
            <a:spLocks noGrp="1"/>
          </p:cNvSpPr>
          <p:nvPr/>
        </p:nvSpPr>
        <p:spPr>
          <a:xfrm>
            <a:off x="7372350" y="2667000"/>
            <a:ext cx="3962400" cy="2095500"/>
          </a:xfrm>
          <a:prstGeom prst="rect">
            <a:avLst/>
          </a:prstGeom>
          <a:noFill/>
          <a:ln w="0">
            <a:noFill/>
            <a:prstDash val="solid"/>
          </a:ln>
        </p:spPr>
        <p:txBody>
          <a:bodyPr wrap="square" lIns="0" tIns="0" rIns="0" bIns="0" anchor="t">
            <a:noAutofit/>
          </a:bodyPr>
          <a:lstStyle/>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jeden článok / jedna monografia</a:t>
            </a:r>
          </a:p>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jeden grantový návrh</a:t>
            </a:r>
          </a:p>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jedna dátová analýza</a:t>
            </a:r>
          </a:p>
          <a:p>
            <a:pPr marL="22" indent="-14" algn="l">
              <a:lnSpc>
                <a:spcPct val="110000"/>
              </a:lnSpc>
              <a:spcAft>
                <a:spcPts val="10"/>
              </a:spcAft>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jedna recenzia alebo posudok</a:t>
            </a:r>
          </a:p>
        </p:txBody>
      </p:sp>
      <p:sp>
        <p:nvSpPr>
          <p:cNvPr id="12" name="Obdĺžnik 11">
            <a:extLst>
              <a:ext uri="{FF2B5EF4-FFF2-40B4-BE49-F238E27FC236}">
                <a16:creationId xmlns:a16="http://schemas.microsoft.com/office/drawing/2014/main" id="{F1876E49-E13E-4283-9F1E-65C785E7F654}"/>
              </a:ext>
            </a:extLst>
          </p:cNvPr>
          <p:cNvSpPr>
            <a:spLocks noGrp="1"/>
          </p:cNvSpPr>
          <p:nvPr/>
        </p:nvSpPr>
        <p:spPr>
          <a:xfrm>
            <a:off x="7372350" y="5010150"/>
            <a:ext cx="3962400" cy="876300"/>
          </a:xfrm>
          <a:prstGeom prst="rect">
            <a:avLst/>
          </a:prstGeom>
          <a:noFill/>
          <a:ln w="0">
            <a:noFill/>
            <a:prstDash val="solid"/>
          </a:ln>
        </p:spPr>
        <p:txBody>
          <a:bodyPr wrap="square" lIns="0" tIns="0" rIns="0" bIns="0" anchor="t">
            <a:noAutofit/>
          </a:bodyPr>
          <a:lstStyle/>
          <a:p>
            <a:pPr algn="l">
              <a:lnSpc>
                <a:spcPct val="108000"/>
              </a:lnSpc>
              <a:buNone/>
              <a:defRPr sz="1538" b="1">
                <a:solidFill>
                  <a:srgbClr val="FFFFFF"/>
                </a:solidFill>
                <a:latin typeface="Arial"/>
                <a:ea typeface="Arial"/>
                <a:cs typeface="Arial"/>
              </a:defRPr>
            </a:pPr>
            <a:r>
              <a:rPr lang="sk-SK" sz="1538" b="1" noProof="0" dirty="0">
                <a:solidFill>
                  <a:schemeClr val="tx1">
                    <a:lumMod val="95000"/>
                  </a:schemeClr>
                </a:solidFill>
                <a:latin typeface="Arial"/>
                <a:ea typeface="Arial"/>
                <a:cs typeface="Arial"/>
              </a:rPr>
              <a:t>Dôvod: menšie riziko, že sa zmiešajú verzie, metodiky, citácie alebo publikačné pravidlá.</a:t>
            </a:r>
          </a:p>
        </p:txBody>
      </p:sp>
      <p:sp>
        <p:nvSpPr>
          <p:cNvPr id="13" name="Obdĺžnik 12">
            <a:extLst>
              <a:ext uri="{FF2B5EF4-FFF2-40B4-BE49-F238E27FC236}">
                <a16:creationId xmlns:a16="http://schemas.microsoft.com/office/drawing/2014/main" id="{85481FE0-DC56-401E-B081-A6018C695758}"/>
              </a:ext>
            </a:extLst>
          </p:cNvPr>
          <p:cNvSpPr>
            <a:spLocks noGrp="1"/>
          </p:cNvSpPr>
          <p:nvPr/>
        </p:nvSpPr>
        <p:spPr>
          <a:xfrm>
            <a:off x="533400" y="6076950"/>
            <a:ext cx="10801350" cy="285750"/>
          </a:xfrm>
          <a:prstGeom prst="rect">
            <a:avLst/>
          </a:prstGeom>
          <a:noFill/>
          <a:ln w="0">
            <a:noFill/>
            <a:prstDash val="solid"/>
          </a:ln>
        </p:spPr>
        <p:txBody>
          <a:bodyPr wrap="square" lIns="0" tIns="0" rIns="0" bIns="0" anchor="t">
            <a:noAutofit/>
          </a:bodyPr>
          <a:lstStyle/>
          <a:p>
            <a:pPr algn="l">
              <a:buNone/>
              <a:defRPr sz="1388">
                <a:solidFill>
                  <a:srgbClr val="D8EEF7"/>
                </a:solidFill>
                <a:latin typeface="Arial"/>
                <a:ea typeface="Arial"/>
                <a:cs typeface="Arial"/>
              </a:defRPr>
            </a:pPr>
            <a:r>
              <a:rPr lang="sk-SK" sz="1388" noProof="0" dirty="0">
                <a:solidFill>
                  <a:schemeClr val="tx1">
                    <a:lumMod val="95000"/>
                  </a:schemeClr>
                </a:solidFill>
                <a:latin typeface="Arial"/>
                <a:ea typeface="Arial"/>
                <a:cs typeface="Arial"/>
              </a:rPr>
              <a:t>Poznámka: osobné a citlivé výskumné údaje spracúvajte len v súlade s etikou, súhlasmi a pravidlami pracoviska.</a:t>
            </a:r>
          </a:p>
        </p:txBody>
      </p:sp>
    </p:spTree>
    <p:extLst>
      <p:ext uri="{BB962C8B-B14F-4D97-AF65-F5344CB8AC3E}">
        <p14:creationId xmlns:p14="http://schemas.microsoft.com/office/powerpoint/2010/main" val="4165400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dĺžnik 22">
            <a:extLst>
              <a:ext uri="{FF2B5EF4-FFF2-40B4-BE49-F238E27FC236}">
                <a16:creationId xmlns:a16="http://schemas.microsoft.com/office/drawing/2014/main" id="{52D36582-C822-488C-ACED-B03F0C56108E}"/>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SPOLOČNÝ ZÁKLAD</a:t>
            </a:r>
          </a:p>
        </p:txBody>
      </p:sp>
      <p:sp>
        <p:nvSpPr>
          <p:cNvPr id="2" name="Obdĺžnik 1">
            <a:extLst>
              <a:ext uri="{FF2B5EF4-FFF2-40B4-BE49-F238E27FC236}">
                <a16:creationId xmlns:a16="http://schemas.microsoft.com/office/drawing/2014/main" id="{F14821D7-0EF7-43C9-A108-D3B66F749DB5}"/>
              </a:ext>
            </a:extLst>
          </p:cNvPr>
          <p:cNvSpPr>
            <a:spLocks noGrp="1"/>
          </p:cNvSpPr>
          <p:nvPr/>
        </p:nvSpPr>
        <p:spPr>
          <a:xfrm>
            <a:off x="533400" y="990762"/>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Aplikácie: čítať nie je to isté ako odoslať</a:t>
            </a:r>
          </a:p>
        </p:txBody>
      </p:sp>
      <p:sp>
        <p:nvSpPr>
          <p:cNvPr id="3" name="Obdĺžnik 2">
            <a:extLst>
              <a:ext uri="{FF2B5EF4-FFF2-40B4-BE49-F238E27FC236}">
                <a16:creationId xmlns:a16="http://schemas.microsoft.com/office/drawing/2014/main" id="{807294E1-0ADB-49D7-87C7-843BDA8A70E4}"/>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21A53188-B4A2-4868-8866-31CE8D64111C}"/>
              </a:ext>
            </a:extLst>
          </p:cNvPr>
          <p:cNvSpPr>
            <a:spLocks noGrp="1"/>
          </p:cNvSpPr>
          <p:nvPr/>
        </p:nvSpPr>
        <p:spPr>
          <a:xfrm>
            <a:off x="533400" y="2044808"/>
            <a:ext cx="2476500" cy="742950"/>
          </a:xfrm>
          <a:prstGeom prst="rect">
            <a:avLst/>
          </a:prstGeom>
          <a:solidFill>
            <a:srgbClr val="E7F4EE"/>
          </a:solidFill>
          <a:ln w="9525">
            <a:solidFill>
              <a:srgbClr val="2C8C68"/>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F93C0F72-A223-4B79-85B2-F8D36D22B1C7}"/>
              </a:ext>
            </a:extLst>
          </p:cNvPr>
          <p:cNvSpPr>
            <a:spLocks noGrp="1"/>
          </p:cNvSpPr>
          <p:nvPr/>
        </p:nvSpPr>
        <p:spPr>
          <a:xfrm>
            <a:off x="723900" y="2273408"/>
            <a:ext cx="2095500" cy="304800"/>
          </a:xfrm>
          <a:prstGeom prst="rect">
            <a:avLst/>
          </a:prstGeom>
          <a:noFill/>
          <a:ln w="0">
            <a:noFill/>
            <a:prstDash val="solid"/>
          </a:ln>
        </p:spPr>
        <p:txBody>
          <a:bodyPr wrap="square" lIns="0" tIns="0" rIns="0" bIns="0" anchor="t">
            <a:noAutofit/>
          </a:bodyPr>
          <a:lstStyle/>
          <a:p>
            <a:pPr algn="ctr">
              <a:buNone/>
              <a:defRPr sz="1575" b="1">
                <a:solidFill>
                  <a:srgbClr val="0B1B31"/>
                </a:solidFill>
                <a:latin typeface="Arial"/>
                <a:ea typeface="Arial"/>
                <a:cs typeface="Arial"/>
              </a:defRPr>
            </a:pPr>
            <a:r>
              <a:rPr lang="sk-SK" sz="1575" b="1" noProof="0" dirty="0">
                <a:solidFill>
                  <a:srgbClr val="0B1B31"/>
                </a:solidFill>
                <a:latin typeface="Arial"/>
                <a:ea typeface="Arial"/>
                <a:cs typeface="Arial"/>
              </a:rPr>
              <a:t>ČÍTAŤ</a:t>
            </a:r>
          </a:p>
        </p:txBody>
      </p:sp>
      <p:sp>
        <p:nvSpPr>
          <p:cNvPr id="8" name="Obdĺžnik 7">
            <a:extLst>
              <a:ext uri="{FF2B5EF4-FFF2-40B4-BE49-F238E27FC236}">
                <a16:creationId xmlns:a16="http://schemas.microsoft.com/office/drawing/2014/main" id="{F7078EEF-2358-4D6E-BF4F-FEF4B636C83C}"/>
              </a:ext>
            </a:extLst>
          </p:cNvPr>
          <p:cNvSpPr>
            <a:spLocks noGrp="1"/>
          </p:cNvSpPr>
          <p:nvPr/>
        </p:nvSpPr>
        <p:spPr>
          <a:xfrm>
            <a:off x="3371850" y="2216258"/>
            <a:ext cx="6286500" cy="514350"/>
          </a:xfrm>
          <a:prstGeom prst="rect">
            <a:avLst/>
          </a:prstGeom>
          <a:noFill/>
          <a:ln w="0">
            <a:noFill/>
            <a:prstDash val="solid"/>
          </a:ln>
        </p:spPr>
        <p:txBody>
          <a:bodyPr wrap="square" lIns="0" tIns="0" rIns="0" bIns="0" anchor="ctr">
            <a:noAutofit/>
          </a:bodyPr>
          <a:lstStyle/>
          <a:p>
            <a:pPr algn="l">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Vyhľadať alebo zhrnúť údaje bez zmeny zdroja.</a:t>
            </a:r>
          </a:p>
        </p:txBody>
      </p:sp>
      <p:sp>
        <p:nvSpPr>
          <p:cNvPr id="9" name="Obdĺžnik 8">
            <a:extLst>
              <a:ext uri="{FF2B5EF4-FFF2-40B4-BE49-F238E27FC236}">
                <a16:creationId xmlns:a16="http://schemas.microsoft.com/office/drawing/2014/main" id="{CFE74154-FBEA-4FF2-831C-0A1A6FBEBB95}"/>
              </a:ext>
            </a:extLst>
          </p:cNvPr>
          <p:cNvSpPr>
            <a:spLocks noGrp="1"/>
          </p:cNvSpPr>
          <p:nvPr/>
        </p:nvSpPr>
        <p:spPr>
          <a:xfrm>
            <a:off x="9810750" y="2273408"/>
            <a:ext cx="1524000" cy="285750"/>
          </a:xfrm>
          <a:prstGeom prst="rect">
            <a:avLst/>
          </a:prstGeom>
          <a:noFill/>
          <a:ln w="0">
            <a:noFill/>
            <a:prstDash val="solid"/>
          </a:ln>
        </p:spPr>
        <p:txBody>
          <a:bodyPr wrap="square" lIns="0" tIns="0" rIns="0" bIns="0" anchor="t">
            <a:noAutofit/>
          </a:bodyPr>
          <a:lstStyle/>
          <a:p>
            <a:pPr algn="r">
              <a:buNone/>
              <a:defRPr sz="1350" b="1">
                <a:solidFill>
                  <a:srgbClr val="FFFFFF"/>
                </a:solidFill>
                <a:latin typeface="Arial"/>
                <a:ea typeface="Arial"/>
                <a:cs typeface="Arial"/>
              </a:defRPr>
            </a:pPr>
            <a:r>
              <a:rPr lang="sk-SK" sz="1350" b="1" noProof="0" dirty="0">
                <a:solidFill>
                  <a:schemeClr val="accent4">
                    <a:lumMod val="60000"/>
                    <a:lumOff val="40000"/>
                  </a:schemeClr>
                </a:solidFill>
                <a:latin typeface="Arial"/>
                <a:ea typeface="Arial"/>
                <a:cs typeface="Arial"/>
              </a:rPr>
              <a:t>nižšie riziko</a:t>
            </a:r>
          </a:p>
        </p:txBody>
      </p:sp>
      <p:sp>
        <p:nvSpPr>
          <p:cNvPr id="10" name="Obdĺžnik 9">
            <a:extLst>
              <a:ext uri="{FF2B5EF4-FFF2-40B4-BE49-F238E27FC236}">
                <a16:creationId xmlns:a16="http://schemas.microsoft.com/office/drawing/2014/main" id="{260E297D-B723-4EA7-9FA1-B9D89099FD3D}"/>
              </a:ext>
            </a:extLst>
          </p:cNvPr>
          <p:cNvSpPr>
            <a:spLocks noGrp="1"/>
          </p:cNvSpPr>
          <p:nvPr/>
        </p:nvSpPr>
        <p:spPr>
          <a:xfrm>
            <a:off x="533400" y="3073508"/>
            <a:ext cx="2476500" cy="742950"/>
          </a:xfrm>
          <a:prstGeom prst="rect">
            <a:avLst/>
          </a:prstGeom>
          <a:solidFill>
            <a:srgbClr val="E7F1FF"/>
          </a:solidFill>
          <a:ln w="9525">
            <a:solidFill>
              <a:srgbClr val="3D8DFF"/>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F699D165-BE7D-4590-B642-CF45F630C3CF}"/>
              </a:ext>
            </a:extLst>
          </p:cNvPr>
          <p:cNvSpPr>
            <a:spLocks noGrp="1"/>
          </p:cNvSpPr>
          <p:nvPr/>
        </p:nvSpPr>
        <p:spPr>
          <a:xfrm>
            <a:off x="723900" y="3302108"/>
            <a:ext cx="2095500" cy="304800"/>
          </a:xfrm>
          <a:prstGeom prst="rect">
            <a:avLst/>
          </a:prstGeom>
          <a:noFill/>
          <a:ln w="0">
            <a:noFill/>
            <a:prstDash val="solid"/>
          </a:ln>
        </p:spPr>
        <p:txBody>
          <a:bodyPr wrap="square" lIns="0" tIns="0" rIns="0" bIns="0" anchor="t">
            <a:noAutofit/>
          </a:bodyPr>
          <a:lstStyle/>
          <a:p>
            <a:pPr algn="ctr">
              <a:buNone/>
              <a:defRPr sz="1575" b="1">
                <a:solidFill>
                  <a:srgbClr val="24B8E6"/>
                </a:solidFill>
                <a:latin typeface="Arial"/>
                <a:ea typeface="Arial"/>
                <a:cs typeface="Arial"/>
              </a:defRPr>
            </a:pPr>
            <a:r>
              <a:rPr lang="sk-SK" sz="1575" b="1" noProof="0" dirty="0">
                <a:solidFill>
                  <a:srgbClr val="24B8E6"/>
                </a:solidFill>
                <a:latin typeface="Arial"/>
                <a:ea typeface="Arial"/>
                <a:cs typeface="Arial"/>
              </a:rPr>
              <a:t>PRIPRAVIŤ NÁVRH</a:t>
            </a:r>
          </a:p>
        </p:txBody>
      </p:sp>
      <p:sp>
        <p:nvSpPr>
          <p:cNvPr id="12" name="Obdĺžnik 11">
            <a:extLst>
              <a:ext uri="{FF2B5EF4-FFF2-40B4-BE49-F238E27FC236}">
                <a16:creationId xmlns:a16="http://schemas.microsoft.com/office/drawing/2014/main" id="{40493182-3026-4DF8-B5F6-7E6D7DAF784B}"/>
              </a:ext>
            </a:extLst>
          </p:cNvPr>
          <p:cNvSpPr>
            <a:spLocks noGrp="1"/>
          </p:cNvSpPr>
          <p:nvPr/>
        </p:nvSpPr>
        <p:spPr>
          <a:xfrm>
            <a:off x="3371850" y="3244958"/>
            <a:ext cx="6286500" cy="514350"/>
          </a:xfrm>
          <a:prstGeom prst="rect">
            <a:avLst/>
          </a:prstGeom>
          <a:noFill/>
          <a:ln w="0">
            <a:noFill/>
            <a:prstDash val="solid"/>
          </a:ln>
        </p:spPr>
        <p:txBody>
          <a:bodyPr wrap="square" lIns="0" tIns="0" rIns="0" bIns="0" anchor="ctr">
            <a:noAutofit/>
          </a:bodyPr>
          <a:lstStyle/>
          <a:p>
            <a:pPr algn="l">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Vytvoriť koncept e‑mailu, dokumentu alebo odpovede na kontrolu.</a:t>
            </a:r>
          </a:p>
        </p:txBody>
      </p:sp>
      <p:sp>
        <p:nvSpPr>
          <p:cNvPr id="13" name="Obdĺžnik 12">
            <a:extLst>
              <a:ext uri="{FF2B5EF4-FFF2-40B4-BE49-F238E27FC236}">
                <a16:creationId xmlns:a16="http://schemas.microsoft.com/office/drawing/2014/main" id="{1B8DE82E-4039-4B5B-A66F-887E4F144030}"/>
              </a:ext>
            </a:extLst>
          </p:cNvPr>
          <p:cNvSpPr>
            <a:spLocks noGrp="1"/>
          </p:cNvSpPr>
          <p:nvPr/>
        </p:nvSpPr>
        <p:spPr>
          <a:xfrm>
            <a:off x="9810750" y="3302108"/>
            <a:ext cx="1524000" cy="285750"/>
          </a:xfrm>
          <a:prstGeom prst="rect">
            <a:avLst/>
          </a:prstGeom>
          <a:noFill/>
          <a:ln w="0">
            <a:noFill/>
            <a:prstDash val="solid"/>
          </a:ln>
        </p:spPr>
        <p:txBody>
          <a:bodyPr wrap="square" lIns="0" tIns="0" rIns="0" bIns="0" anchor="t">
            <a:noAutofit/>
          </a:bodyPr>
          <a:lstStyle/>
          <a:p>
            <a:pPr algn="r">
              <a:buNone/>
              <a:defRPr sz="1350" b="1">
                <a:solidFill>
                  <a:srgbClr val="24B8E6"/>
                </a:solidFill>
                <a:latin typeface="Arial"/>
                <a:ea typeface="Arial"/>
                <a:cs typeface="Arial"/>
              </a:defRPr>
            </a:pPr>
            <a:r>
              <a:rPr lang="sk-SK" sz="1350" b="1" noProof="0" dirty="0">
                <a:solidFill>
                  <a:srgbClr val="24B8E6"/>
                </a:solidFill>
                <a:latin typeface="Arial"/>
                <a:ea typeface="Arial"/>
                <a:cs typeface="Arial"/>
              </a:rPr>
              <a:t>nižšie riziko</a:t>
            </a:r>
          </a:p>
        </p:txBody>
      </p:sp>
      <p:sp>
        <p:nvSpPr>
          <p:cNvPr id="14" name="Obdĺžnik 13">
            <a:extLst>
              <a:ext uri="{FF2B5EF4-FFF2-40B4-BE49-F238E27FC236}">
                <a16:creationId xmlns:a16="http://schemas.microsoft.com/office/drawing/2014/main" id="{D350A720-0443-4001-B1E7-6113DDBA5373}"/>
              </a:ext>
            </a:extLst>
          </p:cNvPr>
          <p:cNvSpPr>
            <a:spLocks noGrp="1"/>
          </p:cNvSpPr>
          <p:nvPr/>
        </p:nvSpPr>
        <p:spPr>
          <a:xfrm>
            <a:off x="533400" y="4102208"/>
            <a:ext cx="2476500" cy="742950"/>
          </a:xfrm>
          <a:prstGeom prst="rect">
            <a:avLst/>
          </a:prstGeom>
          <a:solidFill>
            <a:srgbClr val="FFF1D6"/>
          </a:solidFill>
          <a:ln w="9525">
            <a:solidFill>
              <a:srgbClr val="A56400"/>
            </a:solidFill>
            <a:prstDash val="solid"/>
          </a:ln>
        </p:spPr>
        <p:txBody>
          <a:bodyPr/>
          <a:lstStyle/>
          <a:p>
            <a:endParaRPr lang="sk-SK" noProof="0" dirty="0"/>
          </a:p>
        </p:txBody>
      </p:sp>
      <p:sp>
        <p:nvSpPr>
          <p:cNvPr id="15" name="Obdĺžnik 14">
            <a:extLst>
              <a:ext uri="{FF2B5EF4-FFF2-40B4-BE49-F238E27FC236}">
                <a16:creationId xmlns:a16="http://schemas.microsoft.com/office/drawing/2014/main" id="{01BA9BDA-6341-4186-ABE1-692E267CCAB3}"/>
              </a:ext>
            </a:extLst>
          </p:cNvPr>
          <p:cNvSpPr>
            <a:spLocks noGrp="1"/>
          </p:cNvSpPr>
          <p:nvPr/>
        </p:nvSpPr>
        <p:spPr>
          <a:xfrm>
            <a:off x="723900" y="4330808"/>
            <a:ext cx="2095500" cy="304800"/>
          </a:xfrm>
          <a:prstGeom prst="rect">
            <a:avLst/>
          </a:prstGeom>
          <a:noFill/>
          <a:ln w="0">
            <a:noFill/>
            <a:prstDash val="solid"/>
          </a:ln>
        </p:spPr>
        <p:txBody>
          <a:bodyPr wrap="square" lIns="0" tIns="0" rIns="0" bIns="0" anchor="t">
            <a:noAutofit/>
          </a:bodyPr>
          <a:lstStyle/>
          <a:p>
            <a:pPr algn="ctr">
              <a:buNone/>
              <a:defRPr sz="1575" b="1">
                <a:solidFill>
                  <a:srgbClr val="0B1B31"/>
                </a:solidFill>
                <a:latin typeface="Arial"/>
                <a:ea typeface="Arial"/>
                <a:cs typeface="Arial"/>
              </a:defRPr>
            </a:pPr>
            <a:r>
              <a:rPr lang="sk-SK" sz="1575" b="1" noProof="0" dirty="0">
                <a:solidFill>
                  <a:srgbClr val="0B1B31"/>
                </a:solidFill>
                <a:latin typeface="Arial"/>
                <a:ea typeface="Arial"/>
                <a:cs typeface="Arial"/>
              </a:rPr>
              <a:t>ZAPÍSAŤ</a:t>
            </a:r>
          </a:p>
        </p:txBody>
      </p:sp>
      <p:sp>
        <p:nvSpPr>
          <p:cNvPr id="16" name="Obdĺžnik 15">
            <a:extLst>
              <a:ext uri="{FF2B5EF4-FFF2-40B4-BE49-F238E27FC236}">
                <a16:creationId xmlns:a16="http://schemas.microsoft.com/office/drawing/2014/main" id="{D4498F66-82D9-4B21-8DAD-6BC38EE9E65A}"/>
              </a:ext>
            </a:extLst>
          </p:cNvPr>
          <p:cNvSpPr>
            <a:spLocks noGrp="1"/>
          </p:cNvSpPr>
          <p:nvPr/>
        </p:nvSpPr>
        <p:spPr>
          <a:xfrm>
            <a:off x="3371850" y="4273658"/>
            <a:ext cx="6286500" cy="514350"/>
          </a:xfrm>
          <a:prstGeom prst="rect">
            <a:avLst/>
          </a:prstGeom>
          <a:noFill/>
          <a:ln w="0">
            <a:noFill/>
            <a:prstDash val="solid"/>
          </a:ln>
        </p:spPr>
        <p:txBody>
          <a:bodyPr wrap="square" lIns="0" tIns="0" rIns="0" bIns="0" anchor="ctr">
            <a:noAutofit/>
          </a:bodyPr>
          <a:lstStyle/>
          <a:p>
            <a:pPr algn="l">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Vytvoriť, zmeniť alebo odstrániť záznam v externom systéme.</a:t>
            </a:r>
          </a:p>
        </p:txBody>
      </p:sp>
      <p:sp>
        <p:nvSpPr>
          <p:cNvPr id="17" name="Obdĺžnik 16">
            <a:extLst>
              <a:ext uri="{FF2B5EF4-FFF2-40B4-BE49-F238E27FC236}">
                <a16:creationId xmlns:a16="http://schemas.microsoft.com/office/drawing/2014/main" id="{62EDB669-605D-40B1-B83F-049A830EF17A}"/>
              </a:ext>
            </a:extLst>
          </p:cNvPr>
          <p:cNvSpPr>
            <a:spLocks noGrp="1"/>
          </p:cNvSpPr>
          <p:nvPr/>
        </p:nvSpPr>
        <p:spPr>
          <a:xfrm>
            <a:off x="9810750" y="4330808"/>
            <a:ext cx="1524000" cy="285750"/>
          </a:xfrm>
          <a:prstGeom prst="rect">
            <a:avLst/>
          </a:prstGeom>
          <a:noFill/>
          <a:ln w="0">
            <a:noFill/>
            <a:prstDash val="solid"/>
          </a:ln>
        </p:spPr>
        <p:txBody>
          <a:bodyPr wrap="square" lIns="0" tIns="0" rIns="0" bIns="0" anchor="t">
            <a:noAutofit/>
          </a:bodyPr>
          <a:lstStyle/>
          <a:p>
            <a:pPr algn="r">
              <a:buNone/>
              <a:defRPr sz="1350" b="1">
                <a:solidFill>
                  <a:srgbClr val="FFFFFF"/>
                </a:solidFill>
                <a:latin typeface="Arial"/>
                <a:ea typeface="Arial"/>
                <a:cs typeface="Arial"/>
              </a:defRPr>
            </a:pPr>
            <a:r>
              <a:rPr lang="sk-SK" sz="1350" b="1" noProof="0" dirty="0">
                <a:solidFill>
                  <a:srgbClr val="FFC000"/>
                </a:solidFill>
                <a:latin typeface="Arial"/>
                <a:ea typeface="Arial"/>
                <a:cs typeface="Arial"/>
              </a:rPr>
              <a:t>vyžaduje kontrolu</a:t>
            </a:r>
          </a:p>
        </p:txBody>
      </p:sp>
      <p:sp>
        <p:nvSpPr>
          <p:cNvPr id="18" name="Obdĺžnik 17">
            <a:extLst>
              <a:ext uri="{FF2B5EF4-FFF2-40B4-BE49-F238E27FC236}">
                <a16:creationId xmlns:a16="http://schemas.microsoft.com/office/drawing/2014/main" id="{9767806B-5005-44A4-8380-6B595BB66A5D}"/>
              </a:ext>
            </a:extLst>
          </p:cNvPr>
          <p:cNvSpPr>
            <a:spLocks noGrp="1"/>
          </p:cNvSpPr>
          <p:nvPr/>
        </p:nvSpPr>
        <p:spPr>
          <a:xfrm>
            <a:off x="533400" y="5130908"/>
            <a:ext cx="2476500" cy="742950"/>
          </a:xfrm>
          <a:prstGeom prst="rect">
            <a:avLst/>
          </a:prstGeom>
          <a:solidFill>
            <a:srgbClr val="FBE6E6"/>
          </a:solidFill>
          <a:ln w="9525">
            <a:solidFill>
              <a:srgbClr val="B33939"/>
            </a:solidFill>
            <a:prstDash val="solid"/>
          </a:ln>
        </p:spPr>
        <p:txBody>
          <a:bodyPr/>
          <a:lstStyle/>
          <a:p>
            <a:endParaRPr lang="sk-SK" noProof="0" dirty="0"/>
          </a:p>
        </p:txBody>
      </p:sp>
      <p:sp>
        <p:nvSpPr>
          <p:cNvPr id="19" name="Obdĺžnik 18">
            <a:extLst>
              <a:ext uri="{FF2B5EF4-FFF2-40B4-BE49-F238E27FC236}">
                <a16:creationId xmlns:a16="http://schemas.microsoft.com/office/drawing/2014/main" id="{743D01AC-BA94-4879-9D97-C47B0A5E9267}"/>
              </a:ext>
            </a:extLst>
          </p:cNvPr>
          <p:cNvSpPr>
            <a:spLocks noGrp="1"/>
          </p:cNvSpPr>
          <p:nvPr/>
        </p:nvSpPr>
        <p:spPr>
          <a:xfrm>
            <a:off x="723900" y="5359508"/>
            <a:ext cx="2095500" cy="304800"/>
          </a:xfrm>
          <a:prstGeom prst="rect">
            <a:avLst/>
          </a:prstGeom>
          <a:noFill/>
          <a:ln w="0">
            <a:noFill/>
            <a:prstDash val="solid"/>
          </a:ln>
        </p:spPr>
        <p:txBody>
          <a:bodyPr wrap="square" lIns="0" tIns="0" rIns="0" bIns="0" anchor="t">
            <a:noAutofit/>
          </a:bodyPr>
          <a:lstStyle/>
          <a:p>
            <a:pPr algn="ctr">
              <a:buNone/>
              <a:defRPr sz="1575" b="1">
                <a:solidFill>
                  <a:srgbClr val="0B1B31"/>
                </a:solidFill>
                <a:latin typeface="Arial"/>
                <a:ea typeface="Arial"/>
                <a:cs typeface="Arial"/>
              </a:defRPr>
            </a:pPr>
            <a:r>
              <a:rPr lang="sk-SK" sz="1575" b="1" noProof="0" dirty="0">
                <a:solidFill>
                  <a:srgbClr val="0B1B31"/>
                </a:solidFill>
                <a:latin typeface="Arial"/>
                <a:ea typeface="Arial"/>
                <a:cs typeface="Arial"/>
              </a:rPr>
              <a:t>ODOSLAŤ / ZDIEĽAŤ</a:t>
            </a:r>
          </a:p>
        </p:txBody>
      </p:sp>
      <p:sp>
        <p:nvSpPr>
          <p:cNvPr id="20" name="Obdĺžnik 19">
            <a:extLst>
              <a:ext uri="{FF2B5EF4-FFF2-40B4-BE49-F238E27FC236}">
                <a16:creationId xmlns:a16="http://schemas.microsoft.com/office/drawing/2014/main" id="{48B12D31-E08D-47E9-B2F6-A9644BF05356}"/>
              </a:ext>
            </a:extLst>
          </p:cNvPr>
          <p:cNvSpPr>
            <a:spLocks noGrp="1"/>
          </p:cNvSpPr>
          <p:nvPr/>
        </p:nvSpPr>
        <p:spPr>
          <a:xfrm>
            <a:off x="3371850" y="5302358"/>
            <a:ext cx="6286500" cy="514350"/>
          </a:xfrm>
          <a:prstGeom prst="rect">
            <a:avLst/>
          </a:prstGeom>
          <a:noFill/>
          <a:ln w="0">
            <a:noFill/>
            <a:prstDash val="solid"/>
          </a:ln>
        </p:spPr>
        <p:txBody>
          <a:bodyPr wrap="square" lIns="0" tIns="0" rIns="0" bIns="0" anchor="ctr">
            <a:noAutofit/>
          </a:bodyPr>
          <a:lstStyle/>
          <a:p>
            <a:pPr algn="l">
              <a:buNone/>
              <a:defRPr sz="1575">
                <a:solidFill>
                  <a:srgbClr val="FFFFFF"/>
                </a:solidFill>
                <a:latin typeface="Arial"/>
                <a:ea typeface="Arial"/>
                <a:cs typeface="Arial"/>
              </a:defRPr>
            </a:pPr>
            <a:r>
              <a:rPr lang="sk-SK" sz="1575" noProof="0" dirty="0">
                <a:solidFill>
                  <a:srgbClr val="FFFFFF"/>
                </a:solidFill>
                <a:latin typeface="Arial"/>
                <a:ea typeface="Arial"/>
                <a:cs typeface="Arial"/>
              </a:rPr>
              <a:t>Sprístupniť obsah ďalším ľuďom alebo spustiť významný úkon.</a:t>
            </a:r>
          </a:p>
        </p:txBody>
      </p:sp>
      <p:sp>
        <p:nvSpPr>
          <p:cNvPr id="21" name="Obdĺžnik 20">
            <a:extLst>
              <a:ext uri="{FF2B5EF4-FFF2-40B4-BE49-F238E27FC236}">
                <a16:creationId xmlns:a16="http://schemas.microsoft.com/office/drawing/2014/main" id="{B2E42511-8FAA-4A3F-B443-FA82862E45F8}"/>
              </a:ext>
            </a:extLst>
          </p:cNvPr>
          <p:cNvSpPr>
            <a:spLocks noGrp="1"/>
          </p:cNvSpPr>
          <p:nvPr/>
        </p:nvSpPr>
        <p:spPr>
          <a:xfrm>
            <a:off x="9810750" y="5359508"/>
            <a:ext cx="1524000" cy="285750"/>
          </a:xfrm>
          <a:prstGeom prst="rect">
            <a:avLst/>
          </a:prstGeom>
          <a:noFill/>
          <a:ln w="0">
            <a:noFill/>
            <a:prstDash val="solid"/>
          </a:ln>
        </p:spPr>
        <p:txBody>
          <a:bodyPr wrap="square" lIns="0" tIns="0" rIns="0" bIns="0" anchor="t">
            <a:noAutofit/>
          </a:bodyPr>
          <a:lstStyle/>
          <a:p>
            <a:pPr algn="r">
              <a:buNone/>
              <a:defRPr sz="1350" b="1">
                <a:solidFill>
                  <a:srgbClr val="FFFFFF"/>
                </a:solidFill>
                <a:latin typeface="Arial"/>
                <a:ea typeface="Arial"/>
                <a:cs typeface="Arial"/>
              </a:defRPr>
            </a:pPr>
            <a:r>
              <a:rPr lang="sk-SK" sz="1350" b="1" noProof="0" dirty="0">
                <a:solidFill>
                  <a:srgbClr val="FF0000"/>
                </a:solidFill>
                <a:latin typeface="Arial"/>
                <a:ea typeface="Arial"/>
                <a:cs typeface="Arial"/>
              </a:rPr>
              <a:t>vyžaduje kontrolu</a:t>
            </a:r>
          </a:p>
        </p:txBody>
      </p:sp>
      <p:sp>
        <p:nvSpPr>
          <p:cNvPr id="22" name="Obdĺžnik 21">
            <a:extLst>
              <a:ext uri="{FF2B5EF4-FFF2-40B4-BE49-F238E27FC236}">
                <a16:creationId xmlns:a16="http://schemas.microsoft.com/office/drawing/2014/main" id="{71AB2238-32EE-42AB-8654-FD79E18B429B}"/>
              </a:ext>
            </a:extLst>
          </p:cNvPr>
          <p:cNvSpPr>
            <a:spLocks noGrp="1"/>
          </p:cNvSpPr>
          <p:nvPr/>
        </p:nvSpPr>
        <p:spPr>
          <a:xfrm>
            <a:off x="533400" y="6124575"/>
            <a:ext cx="11125200" cy="285750"/>
          </a:xfrm>
          <a:prstGeom prst="rect">
            <a:avLst/>
          </a:prstGeom>
          <a:noFill/>
          <a:ln w="0">
            <a:noFill/>
            <a:prstDash val="solid"/>
          </a:ln>
        </p:spPr>
        <p:txBody>
          <a:bodyPr wrap="square" lIns="0" tIns="0" rIns="0" bIns="0" anchor="t">
            <a:noAutofit/>
          </a:bodyPr>
          <a:lstStyle/>
          <a:p>
            <a:pPr algn="l">
              <a:buNone/>
              <a:defRPr sz="1463" b="1">
                <a:solidFill>
                  <a:srgbClr val="FFFFFF"/>
                </a:solidFill>
                <a:latin typeface="Arial"/>
                <a:ea typeface="Arial"/>
                <a:cs typeface="Arial"/>
              </a:defRPr>
            </a:pPr>
            <a:r>
              <a:rPr lang="sk-SK" sz="1463" b="1" noProof="0" dirty="0">
                <a:solidFill>
                  <a:srgbClr val="FFFFFF"/>
                </a:solidFill>
                <a:latin typeface="Arial"/>
                <a:ea typeface="Arial"/>
                <a:cs typeface="Arial"/>
              </a:rPr>
              <a:t>Čítať a pripraviť návrh je nižšie riziko; zápisy, odoslania a zdieľania </a:t>
            </a:r>
            <a:r>
              <a:rPr lang="sk-SK" sz="1463" b="1" noProof="0" dirty="0">
                <a:solidFill>
                  <a:srgbClr val="FF0000"/>
                </a:solidFill>
                <a:latin typeface="Arial"/>
                <a:ea typeface="Arial"/>
                <a:cs typeface="Arial"/>
              </a:rPr>
              <a:t>vždy potvrďte človekom</a:t>
            </a:r>
            <a:r>
              <a:rPr lang="sk-SK" sz="1463" b="1" noProof="0" dirty="0">
                <a:solidFill>
                  <a:srgbClr val="FFFFFF"/>
                </a:solidFill>
                <a:latin typeface="Arial"/>
                <a:ea typeface="Arial"/>
                <a:cs typeface="Arial"/>
              </a:rPr>
              <a:t>.</a:t>
            </a:r>
          </a:p>
        </p:txBody>
      </p:sp>
    </p:spTree>
    <p:extLst>
      <p:ext uri="{BB962C8B-B14F-4D97-AF65-F5344CB8AC3E}">
        <p14:creationId xmlns:p14="http://schemas.microsoft.com/office/powerpoint/2010/main" val="564589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ĺžnik 7">
            <a:extLst>
              <a:ext uri="{FF2B5EF4-FFF2-40B4-BE49-F238E27FC236}">
                <a16:creationId xmlns:a16="http://schemas.microsoft.com/office/drawing/2014/main" id="{79726497-6DE2-401F-AECB-78D07C852EB3}"/>
              </a:ext>
            </a:extLst>
          </p:cNvPr>
          <p:cNvSpPr>
            <a:spLocks noGrp="1"/>
          </p:cNvSpPr>
          <p:nvPr/>
        </p:nvSpPr>
        <p:spPr>
          <a:xfrm>
            <a:off x="533400" y="361950"/>
            <a:ext cx="2476500" cy="2000250"/>
          </a:xfrm>
          <a:prstGeom prst="rect">
            <a:avLst/>
          </a:prstGeom>
          <a:noFill/>
          <a:ln w="0">
            <a:noFill/>
            <a:prstDash val="solid"/>
          </a:ln>
        </p:spPr>
        <p:txBody>
          <a:bodyPr wrap="square" lIns="0" tIns="0" rIns="0" bIns="0" anchor="t">
            <a:noAutofit/>
          </a:bodyPr>
          <a:lstStyle/>
          <a:p>
            <a:pPr algn="l">
              <a:buNone/>
              <a:defRPr sz="11250" b="1">
                <a:solidFill>
                  <a:srgbClr val="24B8E6"/>
                </a:solidFill>
                <a:latin typeface="Arial"/>
                <a:ea typeface="Arial"/>
                <a:cs typeface="Arial"/>
              </a:defRPr>
            </a:pPr>
            <a:r>
              <a:rPr lang="sk-SK" sz="11250" b="1" noProof="0" dirty="0">
                <a:solidFill>
                  <a:schemeClr val="tx1">
                    <a:lumMod val="95000"/>
                  </a:schemeClr>
                </a:solidFill>
                <a:latin typeface="Arial"/>
                <a:ea typeface="Arial"/>
                <a:cs typeface="Arial"/>
              </a:rPr>
              <a:t>02</a:t>
            </a:r>
          </a:p>
        </p:txBody>
      </p:sp>
      <p:sp>
        <p:nvSpPr>
          <p:cNvPr id="2" name="Obdĺžnik 1">
            <a:extLst>
              <a:ext uri="{FF2B5EF4-FFF2-40B4-BE49-F238E27FC236}">
                <a16:creationId xmlns:a16="http://schemas.microsoft.com/office/drawing/2014/main" id="{E48137B0-E444-4827-9F4A-2C5BCA518FEE}"/>
              </a:ext>
            </a:extLst>
          </p:cNvPr>
          <p:cNvSpPr>
            <a:spLocks noGrp="1"/>
          </p:cNvSpPr>
          <p:nvPr/>
        </p:nvSpPr>
        <p:spPr>
          <a:xfrm>
            <a:off x="533400" y="2571750"/>
            <a:ext cx="11125200" cy="38100"/>
          </a:xfrm>
          <a:prstGeom prst="rect">
            <a:avLst/>
          </a:prstGeom>
          <a:solidFill>
            <a:srgbClr val="3D8DFF"/>
          </a:solidFill>
          <a:ln w="0">
            <a:solidFill>
              <a:srgbClr val="3D8DFF"/>
            </a:solidFill>
            <a:prstDash val="solid"/>
          </a:ln>
        </p:spPr>
        <p:txBody>
          <a:bodyPr/>
          <a:lstStyle/>
          <a:p>
            <a:endParaRPr lang="sk-SK" noProof="0" dirty="0"/>
          </a:p>
        </p:txBody>
      </p:sp>
      <p:sp>
        <p:nvSpPr>
          <p:cNvPr id="3" name="Obdĺžnik 2">
            <a:extLst>
              <a:ext uri="{FF2B5EF4-FFF2-40B4-BE49-F238E27FC236}">
                <a16:creationId xmlns:a16="http://schemas.microsoft.com/office/drawing/2014/main" id="{281B4357-3448-49F0-81A5-C77660258DF4}"/>
              </a:ext>
            </a:extLst>
          </p:cNvPr>
          <p:cNvSpPr>
            <a:spLocks noGrp="1"/>
          </p:cNvSpPr>
          <p:nvPr/>
        </p:nvSpPr>
        <p:spPr>
          <a:xfrm>
            <a:off x="533400" y="3067050"/>
            <a:ext cx="9906000" cy="1143000"/>
          </a:xfrm>
          <a:prstGeom prst="rect">
            <a:avLst/>
          </a:prstGeom>
          <a:noFill/>
          <a:ln w="0">
            <a:noFill/>
            <a:prstDash val="solid"/>
          </a:ln>
        </p:spPr>
        <p:txBody>
          <a:bodyPr wrap="square" lIns="0" tIns="0" rIns="0" bIns="0" anchor="t">
            <a:normAutofit/>
          </a:bodyPr>
          <a:lstStyle/>
          <a:p>
            <a:pPr algn="l">
              <a:buNone/>
              <a:defRPr sz="5100" b="1">
                <a:solidFill>
                  <a:srgbClr val="FFFFFF"/>
                </a:solidFill>
                <a:latin typeface="Arial"/>
                <a:ea typeface="Arial"/>
                <a:cs typeface="Arial"/>
              </a:defRPr>
            </a:pPr>
            <a:r>
              <a:rPr lang="sk-SK" sz="5100" b="1" noProof="0" dirty="0">
                <a:solidFill>
                  <a:srgbClr val="FFFFFF"/>
                </a:solidFill>
                <a:latin typeface="Arial"/>
                <a:ea typeface="Arial"/>
                <a:cs typeface="Arial"/>
              </a:rPr>
              <a:t>Administratívny pracovník</a:t>
            </a:r>
          </a:p>
        </p:txBody>
      </p:sp>
      <p:sp>
        <p:nvSpPr>
          <p:cNvPr id="4" name="Obdĺžnik 3">
            <a:extLst>
              <a:ext uri="{FF2B5EF4-FFF2-40B4-BE49-F238E27FC236}">
                <a16:creationId xmlns:a16="http://schemas.microsoft.com/office/drawing/2014/main" id="{C35C0B3D-DF21-4EB4-8358-50E529028CF0}"/>
              </a:ext>
            </a:extLst>
          </p:cNvPr>
          <p:cNvSpPr>
            <a:spLocks noGrp="1"/>
          </p:cNvSpPr>
          <p:nvPr/>
        </p:nvSpPr>
        <p:spPr>
          <a:xfrm>
            <a:off x="533400" y="4591050"/>
            <a:ext cx="7810500" cy="704850"/>
          </a:xfrm>
          <a:prstGeom prst="rect">
            <a:avLst/>
          </a:prstGeom>
          <a:noFill/>
          <a:ln w="0">
            <a:noFill/>
            <a:prstDash val="solid"/>
          </a:ln>
        </p:spPr>
        <p:txBody>
          <a:bodyPr wrap="square" lIns="0" tIns="0" rIns="0" bIns="0" anchor="t">
            <a:noAutofit/>
          </a:bodyPr>
          <a:lstStyle/>
          <a:p>
            <a:pPr algn="l">
              <a:lnSpc>
                <a:spcPct val="105000"/>
              </a:lnSpc>
              <a:buNone/>
              <a:defRPr sz="1950">
                <a:solidFill>
                  <a:srgbClr val="FFFFFF"/>
                </a:solidFill>
                <a:latin typeface="Arial"/>
                <a:ea typeface="Arial"/>
                <a:cs typeface="Arial"/>
              </a:defRPr>
            </a:pPr>
            <a:r>
              <a:rPr lang="sk-SK" sz="1950" noProof="0" dirty="0">
                <a:solidFill>
                  <a:srgbClr val="FFFFFF"/>
                </a:solidFill>
                <a:latin typeface="Arial"/>
                <a:ea typeface="Arial"/>
                <a:cs typeface="Arial"/>
              </a:rPr>
              <a:t>Nastavenie pre e-maily, zápisnice, tabuľky a koordináciu — všetko pripravené na kontrolu.</a:t>
            </a:r>
          </a:p>
        </p:txBody>
      </p:sp>
      <p:sp>
        <p:nvSpPr>
          <p:cNvPr id="5" name="Obdĺžnik 4">
            <a:extLst>
              <a:ext uri="{FF2B5EF4-FFF2-40B4-BE49-F238E27FC236}">
                <a16:creationId xmlns:a16="http://schemas.microsoft.com/office/drawing/2014/main" id="{1D64E4D9-3E34-4E22-AE83-1426C03538FE}"/>
              </a:ext>
            </a:extLst>
          </p:cNvPr>
          <p:cNvSpPr>
            <a:spLocks noGrp="1"/>
          </p:cNvSpPr>
          <p:nvPr/>
        </p:nvSpPr>
        <p:spPr>
          <a:xfrm>
            <a:off x="533400" y="6419850"/>
            <a:ext cx="11125200" cy="9525"/>
          </a:xfrm>
          <a:prstGeom prst="rect">
            <a:avLst/>
          </a:prstGeom>
          <a:solidFill>
            <a:srgbClr val="C7D7E8"/>
          </a:solidFill>
          <a:ln w="0">
            <a:solidFill>
              <a:srgbClr val="C7D7E8"/>
            </a:solidFill>
            <a:prstDash val="solid"/>
          </a:ln>
        </p:spPr>
        <p:txBody>
          <a:bodyPr/>
          <a:lstStyle/>
          <a:p>
            <a:endParaRPr lang="sk-SK" noProof="0" dirty="0"/>
          </a:p>
        </p:txBody>
      </p:sp>
    </p:spTree>
    <p:extLst>
      <p:ext uri="{BB962C8B-B14F-4D97-AF65-F5344CB8AC3E}">
        <p14:creationId xmlns:p14="http://schemas.microsoft.com/office/powerpoint/2010/main" val="2993372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dĺžnik 22">
            <a:extLst>
              <a:ext uri="{FF2B5EF4-FFF2-40B4-BE49-F238E27FC236}">
                <a16:creationId xmlns:a16="http://schemas.microsoft.com/office/drawing/2014/main" id="{C168141C-0F2B-4BEB-B28C-C0E891C9BC76}"/>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ADMINISTRATÍVNY PROFIL</a:t>
            </a:r>
          </a:p>
        </p:txBody>
      </p:sp>
      <p:sp>
        <p:nvSpPr>
          <p:cNvPr id="2" name="Obdĺžnik 1">
            <a:extLst>
              <a:ext uri="{FF2B5EF4-FFF2-40B4-BE49-F238E27FC236}">
                <a16:creationId xmlns:a16="http://schemas.microsoft.com/office/drawing/2014/main" id="{2170A1D5-F68C-4AF9-9F95-E1019F40900E}"/>
              </a:ext>
            </a:extLst>
          </p:cNvPr>
          <p:cNvSpPr>
            <a:spLocks noGrp="1"/>
          </p:cNvSpPr>
          <p:nvPr/>
        </p:nvSpPr>
        <p:spPr>
          <a:xfrm>
            <a:off x="619125" y="1007712"/>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Administratívny profil</a:t>
            </a:r>
          </a:p>
        </p:txBody>
      </p:sp>
      <p:sp>
        <p:nvSpPr>
          <p:cNvPr id="3" name="Obdĺžnik 2">
            <a:extLst>
              <a:ext uri="{FF2B5EF4-FFF2-40B4-BE49-F238E27FC236}">
                <a16:creationId xmlns:a16="http://schemas.microsoft.com/office/drawing/2014/main" id="{9B444293-1B17-46B5-B7CF-5E86CB96E92C}"/>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364C5BF9-2BE5-4C13-AA88-C7D0118C34D9}"/>
              </a:ext>
            </a:extLst>
          </p:cNvPr>
          <p:cNvSpPr>
            <a:spLocks noGrp="1"/>
          </p:cNvSpPr>
          <p:nvPr/>
        </p:nvSpPr>
        <p:spPr>
          <a:xfrm>
            <a:off x="533400" y="2093562"/>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D2EF35DA-CA8D-4E72-B55F-DF51B8BB0193}"/>
              </a:ext>
            </a:extLst>
          </p:cNvPr>
          <p:cNvSpPr>
            <a:spLocks noGrp="1"/>
          </p:cNvSpPr>
          <p:nvPr/>
        </p:nvSpPr>
        <p:spPr>
          <a:xfrm>
            <a:off x="533400" y="2093562"/>
            <a:ext cx="85725" cy="1504950"/>
          </a:xfrm>
          <a:prstGeom prst="rect">
            <a:avLst/>
          </a:prstGeom>
          <a:solidFill>
            <a:srgbClr val="123B63"/>
          </a:solidFill>
          <a:ln w="0">
            <a:solidFill>
              <a:srgbClr val="123B63"/>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77700C81-A365-458D-ADE5-8C448C5AA928}"/>
              </a:ext>
            </a:extLst>
          </p:cNvPr>
          <p:cNvSpPr>
            <a:spLocks noGrp="1"/>
          </p:cNvSpPr>
          <p:nvPr/>
        </p:nvSpPr>
        <p:spPr>
          <a:xfrm>
            <a:off x="800100" y="2303112"/>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Pracovná jednotka</a:t>
            </a:r>
          </a:p>
        </p:txBody>
      </p:sp>
      <p:sp>
        <p:nvSpPr>
          <p:cNvPr id="9" name="Obdĺžnik 8">
            <a:extLst>
              <a:ext uri="{FF2B5EF4-FFF2-40B4-BE49-F238E27FC236}">
                <a16:creationId xmlns:a16="http://schemas.microsoft.com/office/drawing/2014/main" id="{2665AAC4-44CF-4A03-83E1-7B5B89C36F3E}"/>
              </a:ext>
            </a:extLst>
          </p:cNvPr>
          <p:cNvSpPr>
            <a:spLocks noGrp="1"/>
          </p:cNvSpPr>
          <p:nvPr/>
        </p:nvSpPr>
        <p:spPr>
          <a:xfrm>
            <a:off x="800100" y="2760312"/>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napr. sekretariát katedry, študijné oddelenie, projektová agenda</a:t>
            </a:r>
          </a:p>
        </p:txBody>
      </p:sp>
      <p:sp>
        <p:nvSpPr>
          <p:cNvPr id="10" name="Obdĺžnik 9">
            <a:extLst>
              <a:ext uri="{FF2B5EF4-FFF2-40B4-BE49-F238E27FC236}">
                <a16:creationId xmlns:a16="http://schemas.microsoft.com/office/drawing/2014/main" id="{7FE89C5A-64B1-425D-BD4D-3B200277EBD5}"/>
              </a:ext>
            </a:extLst>
          </p:cNvPr>
          <p:cNvSpPr>
            <a:spLocks noGrp="1"/>
          </p:cNvSpPr>
          <p:nvPr/>
        </p:nvSpPr>
        <p:spPr>
          <a:xfrm>
            <a:off x="6191250" y="2093562"/>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B9DE5B3E-7786-4395-83C7-8EBB54655205}"/>
              </a:ext>
            </a:extLst>
          </p:cNvPr>
          <p:cNvSpPr>
            <a:spLocks noGrp="1"/>
          </p:cNvSpPr>
          <p:nvPr/>
        </p:nvSpPr>
        <p:spPr>
          <a:xfrm>
            <a:off x="6191250" y="2093562"/>
            <a:ext cx="85725" cy="1504950"/>
          </a:xfrm>
          <a:prstGeom prst="rect">
            <a:avLst/>
          </a:prstGeom>
          <a:solidFill>
            <a:srgbClr val="3D8DFF"/>
          </a:solidFill>
          <a:ln w="0">
            <a:solidFill>
              <a:srgbClr val="3D8DFF"/>
            </a:solidFill>
            <a:prstDash val="solid"/>
          </a:ln>
        </p:spPr>
        <p:txBody>
          <a:bodyPr/>
          <a:lstStyle/>
          <a:p>
            <a:endParaRPr lang="sk-SK" noProof="0" dirty="0"/>
          </a:p>
        </p:txBody>
      </p:sp>
      <p:sp>
        <p:nvSpPr>
          <p:cNvPr id="12" name="Obdĺžnik 11">
            <a:extLst>
              <a:ext uri="{FF2B5EF4-FFF2-40B4-BE49-F238E27FC236}">
                <a16:creationId xmlns:a16="http://schemas.microsoft.com/office/drawing/2014/main" id="{48DD9877-FA07-4B2E-8088-057F07D1CD01}"/>
              </a:ext>
            </a:extLst>
          </p:cNvPr>
          <p:cNvSpPr>
            <a:spLocks noGrp="1"/>
          </p:cNvSpPr>
          <p:nvPr/>
        </p:nvSpPr>
        <p:spPr>
          <a:xfrm>
            <a:off x="6457950" y="2303112"/>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Komunikačný štandard</a:t>
            </a:r>
          </a:p>
        </p:txBody>
      </p:sp>
      <p:sp>
        <p:nvSpPr>
          <p:cNvPr id="13" name="Obdĺžnik 12">
            <a:extLst>
              <a:ext uri="{FF2B5EF4-FFF2-40B4-BE49-F238E27FC236}">
                <a16:creationId xmlns:a16="http://schemas.microsoft.com/office/drawing/2014/main" id="{A95F8B9E-E4D9-4194-8819-26EA5BA3435F}"/>
              </a:ext>
            </a:extLst>
          </p:cNvPr>
          <p:cNvSpPr>
            <a:spLocks noGrp="1"/>
          </p:cNvSpPr>
          <p:nvPr/>
        </p:nvSpPr>
        <p:spPr>
          <a:xfrm>
            <a:off x="6457950" y="2760312"/>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formálnosť, oslovenia, podpis, jazykové verzie</a:t>
            </a:r>
          </a:p>
        </p:txBody>
      </p:sp>
      <p:sp>
        <p:nvSpPr>
          <p:cNvPr id="14" name="Obdĺžnik 13">
            <a:extLst>
              <a:ext uri="{FF2B5EF4-FFF2-40B4-BE49-F238E27FC236}">
                <a16:creationId xmlns:a16="http://schemas.microsoft.com/office/drawing/2014/main" id="{FB8B289C-81FF-445F-A9BA-F37018A7FE7A}"/>
              </a:ext>
            </a:extLst>
          </p:cNvPr>
          <p:cNvSpPr>
            <a:spLocks noGrp="1"/>
          </p:cNvSpPr>
          <p:nvPr/>
        </p:nvSpPr>
        <p:spPr>
          <a:xfrm>
            <a:off x="533400" y="4189062"/>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15" name="Obdĺžnik 14">
            <a:extLst>
              <a:ext uri="{FF2B5EF4-FFF2-40B4-BE49-F238E27FC236}">
                <a16:creationId xmlns:a16="http://schemas.microsoft.com/office/drawing/2014/main" id="{493718F5-6DFB-40E5-9328-DF6186F73155}"/>
              </a:ext>
            </a:extLst>
          </p:cNvPr>
          <p:cNvSpPr>
            <a:spLocks noGrp="1"/>
          </p:cNvSpPr>
          <p:nvPr/>
        </p:nvSpPr>
        <p:spPr>
          <a:xfrm>
            <a:off x="533400" y="4189062"/>
            <a:ext cx="85725" cy="1504950"/>
          </a:xfrm>
          <a:prstGeom prst="rect">
            <a:avLst/>
          </a:prstGeom>
          <a:solidFill>
            <a:srgbClr val="123B63"/>
          </a:solidFill>
          <a:ln w="0">
            <a:solidFill>
              <a:srgbClr val="123B63"/>
            </a:solidFill>
            <a:prstDash val="solid"/>
          </a:ln>
        </p:spPr>
        <p:txBody>
          <a:bodyPr/>
          <a:lstStyle/>
          <a:p>
            <a:endParaRPr lang="sk-SK" noProof="0" dirty="0"/>
          </a:p>
        </p:txBody>
      </p:sp>
      <p:sp>
        <p:nvSpPr>
          <p:cNvPr id="16" name="Obdĺžnik 15">
            <a:extLst>
              <a:ext uri="{FF2B5EF4-FFF2-40B4-BE49-F238E27FC236}">
                <a16:creationId xmlns:a16="http://schemas.microsoft.com/office/drawing/2014/main" id="{400CCD00-208F-4B92-BEE9-B1FF1819684D}"/>
              </a:ext>
            </a:extLst>
          </p:cNvPr>
          <p:cNvSpPr>
            <a:spLocks noGrp="1"/>
          </p:cNvSpPr>
          <p:nvPr/>
        </p:nvSpPr>
        <p:spPr>
          <a:xfrm>
            <a:off x="800100" y="4398612"/>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Výstupný formát</a:t>
            </a:r>
          </a:p>
        </p:txBody>
      </p:sp>
      <p:sp>
        <p:nvSpPr>
          <p:cNvPr id="17" name="Obdĺžnik 16">
            <a:extLst>
              <a:ext uri="{FF2B5EF4-FFF2-40B4-BE49-F238E27FC236}">
                <a16:creationId xmlns:a16="http://schemas.microsoft.com/office/drawing/2014/main" id="{95DB55A2-469E-4AE3-B8DA-99B6DAF3EBDD}"/>
              </a:ext>
            </a:extLst>
          </p:cNvPr>
          <p:cNvSpPr>
            <a:spLocks noGrp="1"/>
          </p:cNvSpPr>
          <p:nvPr/>
        </p:nvSpPr>
        <p:spPr>
          <a:xfrm>
            <a:off x="800100" y="4855812"/>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e‑mail, zápisnica, tabuľka, zoznam úloh, oznam</a:t>
            </a:r>
          </a:p>
        </p:txBody>
      </p:sp>
      <p:sp>
        <p:nvSpPr>
          <p:cNvPr id="18" name="Obdĺžnik 17">
            <a:extLst>
              <a:ext uri="{FF2B5EF4-FFF2-40B4-BE49-F238E27FC236}">
                <a16:creationId xmlns:a16="http://schemas.microsoft.com/office/drawing/2014/main" id="{5DB9A7D7-1D01-4237-96DB-36C1519D96C5}"/>
              </a:ext>
            </a:extLst>
          </p:cNvPr>
          <p:cNvSpPr>
            <a:spLocks noGrp="1"/>
          </p:cNvSpPr>
          <p:nvPr/>
        </p:nvSpPr>
        <p:spPr>
          <a:xfrm>
            <a:off x="6191250" y="4189062"/>
            <a:ext cx="5143500" cy="1504950"/>
          </a:xfrm>
          <a:prstGeom prst="rect">
            <a:avLst/>
          </a:prstGeom>
          <a:solidFill>
            <a:srgbClr val="F7F8FA"/>
          </a:solidFill>
          <a:ln w="9525">
            <a:solidFill>
              <a:srgbClr val="B8BCC4"/>
            </a:solidFill>
            <a:prstDash val="solid"/>
          </a:ln>
        </p:spPr>
        <p:txBody>
          <a:bodyPr/>
          <a:lstStyle/>
          <a:p>
            <a:endParaRPr lang="sk-SK" noProof="0" dirty="0"/>
          </a:p>
        </p:txBody>
      </p:sp>
      <p:sp>
        <p:nvSpPr>
          <p:cNvPr id="19" name="Obdĺžnik 18">
            <a:extLst>
              <a:ext uri="{FF2B5EF4-FFF2-40B4-BE49-F238E27FC236}">
                <a16:creationId xmlns:a16="http://schemas.microsoft.com/office/drawing/2014/main" id="{BAF119DF-23D7-4012-9633-D5CC7AB6B498}"/>
              </a:ext>
            </a:extLst>
          </p:cNvPr>
          <p:cNvSpPr>
            <a:spLocks noGrp="1"/>
          </p:cNvSpPr>
          <p:nvPr/>
        </p:nvSpPr>
        <p:spPr>
          <a:xfrm>
            <a:off x="6191250" y="4189062"/>
            <a:ext cx="85725" cy="1504950"/>
          </a:xfrm>
          <a:prstGeom prst="rect">
            <a:avLst/>
          </a:prstGeom>
          <a:solidFill>
            <a:srgbClr val="3D8DFF"/>
          </a:solidFill>
          <a:ln w="0">
            <a:solidFill>
              <a:srgbClr val="3D8DFF"/>
            </a:solidFill>
            <a:prstDash val="solid"/>
          </a:ln>
        </p:spPr>
        <p:txBody>
          <a:bodyPr/>
          <a:lstStyle/>
          <a:p>
            <a:endParaRPr lang="sk-SK" noProof="0" dirty="0"/>
          </a:p>
        </p:txBody>
      </p:sp>
      <p:sp>
        <p:nvSpPr>
          <p:cNvPr id="20" name="Obdĺžnik 19">
            <a:extLst>
              <a:ext uri="{FF2B5EF4-FFF2-40B4-BE49-F238E27FC236}">
                <a16:creationId xmlns:a16="http://schemas.microsoft.com/office/drawing/2014/main" id="{02ADA00D-715E-4E9F-89D2-8802EB5E8A05}"/>
              </a:ext>
            </a:extLst>
          </p:cNvPr>
          <p:cNvSpPr>
            <a:spLocks noGrp="1"/>
          </p:cNvSpPr>
          <p:nvPr/>
        </p:nvSpPr>
        <p:spPr>
          <a:xfrm>
            <a:off x="6457950" y="4398612"/>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0" dirty="0">
                <a:solidFill>
                  <a:srgbClr val="0B1B31"/>
                </a:solidFill>
                <a:latin typeface="Arial"/>
                <a:ea typeface="Arial"/>
                <a:cs typeface="Arial"/>
              </a:rPr>
              <a:t>Schvaľovacie hranice</a:t>
            </a:r>
          </a:p>
        </p:txBody>
      </p:sp>
      <p:sp>
        <p:nvSpPr>
          <p:cNvPr id="21" name="Obdĺžnik 20">
            <a:extLst>
              <a:ext uri="{FF2B5EF4-FFF2-40B4-BE49-F238E27FC236}">
                <a16:creationId xmlns:a16="http://schemas.microsoft.com/office/drawing/2014/main" id="{6D365D07-187F-40E0-8AD0-F5F31B24644D}"/>
              </a:ext>
            </a:extLst>
          </p:cNvPr>
          <p:cNvSpPr>
            <a:spLocks noGrp="1"/>
          </p:cNvSpPr>
          <p:nvPr/>
        </p:nvSpPr>
        <p:spPr>
          <a:xfrm>
            <a:off x="6457950" y="4855812"/>
            <a:ext cx="4667250" cy="628650"/>
          </a:xfrm>
          <a:prstGeom prst="rect">
            <a:avLst/>
          </a:prstGeom>
          <a:noFill/>
          <a:ln w="0">
            <a:noFill/>
            <a:prstDash val="solid"/>
          </a:ln>
        </p:spPr>
        <p:txBody>
          <a:bodyPr wrap="square" lIns="0" tIns="0" rIns="0" bIns="0" anchor="t">
            <a:normAutofit/>
          </a:bodyPr>
          <a:lstStyle/>
          <a:p>
            <a:pPr algn="l">
              <a:lnSpc>
                <a:spcPct val="108000"/>
              </a:lnSpc>
              <a:buNone/>
              <a:defRPr sz="1725">
                <a:solidFill>
                  <a:srgbClr val="0B1B31"/>
                </a:solidFill>
                <a:latin typeface="Arial"/>
                <a:ea typeface="Arial"/>
                <a:cs typeface="Arial"/>
              </a:defRPr>
            </a:pPr>
            <a:r>
              <a:rPr lang="sk-SK" sz="1725" noProof="0" dirty="0">
                <a:solidFill>
                  <a:srgbClr val="0B1B31"/>
                </a:solidFill>
                <a:latin typeface="Arial"/>
                <a:ea typeface="Arial"/>
                <a:cs typeface="Arial"/>
              </a:rPr>
              <a:t>čo je iba návrh a čo smie byť vykonané externe</a:t>
            </a:r>
          </a:p>
        </p:txBody>
      </p:sp>
      <p:sp>
        <p:nvSpPr>
          <p:cNvPr id="22" name="Obdĺžnik 21">
            <a:extLst>
              <a:ext uri="{FF2B5EF4-FFF2-40B4-BE49-F238E27FC236}">
                <a16:creationId xmlns:a16="http://schemas.microsoft.com/office/drawing/2014/main" id="{A1192D55-F5DB-4541-8527-85A961DB9216}"/>
              </a:ext>
            </a:extLst>
          </p:cNvPr>
          <p:cNvSpPr>
            <a:spLocks noGrp="1"/>
          </p:cNvSpPr>
          <p:nvPr/>
        </p:nvSpPr>
        <p:spPr>
          <a:xfrm>
            <a:off x="533400" y="6055962"/>
            <a:ext cx="10801350" cy="304800"/>
          </a:xfrm>
          <a:prstGeom prst="rect">
            <a:avLst/>
          </a:prstGeom>
          <a:noFill/>
          <a:ln w="0">
            <a:noFill/>
            <a:prstDash val="solid"/>
          </a:ln>
        </p:spPr>
        <p:txBody>
          <a:bodyPr wrap="square" lIns="0" tIns="0" rIns="0" bIns="0" anchor="t">
            <a:noAutofit/>
          </a:bodyPr>
          <a:lstStyle/>
          <a:p>
            <a:pPr algn="l">
              <a:buNone/>
              <a:defRPr sz="1538" b="1">
                <a:solidFill>
                  <a:srgbClr val="FFFFFF"/>
                </a:solidFill>
                <a:latin typeface="Arial"/>
                <a:ea typeface="Arial"/>
                <a:cs typeface="Arial"/>
              </a:defRPr>
            </a:pPr>
            <a:r>
              <a:rPr lang="sk-SK" sz="1538" b="1" noProof="0" dirty="0" err="1">
                <a:solidFill>
                  <a:srgbClr val="FFFFFF"/>
                </a:solidFill>
                <a:latin typeface="Arial"/>
                <a:ea typeface="Arial"/>
                <a:cs typeface="Arial"/>
              </a:rPr>
              <a:t>ChatGPT</a:t>
            </a:r>
            <a:r>
              <a:rPr lang="sk-SK" sz="1538" b="1" noProof="0" dirty="0">
                <a:solidFill>
                  <a:srgbClr val="FFFFFF"/>
                </a:solidFill>
                <a:latin typeface="Arial"/>
                <a:ea typeface="Arial"/>
                <a:cs typeface="Arial"/>
              </a:rPr>
              <a:t> pripravuje podklady; zodpovedný pracovník overí údaje a stlačí posledné tlačidlo.</a:t>
            </a:r>
          </a:p>
        </p:txBody>
      </p:sp>
    </p:spTree>
    <p:extLst>
      <p:ext uri="{BB962C8B-B14F-4D97-AF65-F5344CB8AC3E}">
        <p14:creationId xmlns:p14="http://schemas.microsoft.com/office/powerpoint/2010/main" val="6989955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9CC90CCB-5F9B-468A-9B3E-D3B16EE7EB12}"/>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ADMINISTRATÍVNY PROFIL</a:t>
            </a:r>
          </a:p>
        </p:txBody>
      </p:sp>
      <p:sp>
        <p:nvSpPr>
          <p:cNvPr id="2" name="Obdĺžnik 1">
            <a:extLst>
              <a:ext uri="{FF2B5EF4-FFF2-40B4-BE49-F238E27FC236}">
                <a16:creationId xmlns:a16="http://schemas.microsoft.com/office/drawing/2014/main" id="{6E7DDB42-12DD-437E-8A42-BB85284C65B6}"/>
              </a:ext>
            </a:extLst>
          </p:cNvPr>
          <p:cNvSpPr>
            <a:spLocks noGrp="1"/>
          </p:cNvSpPr>
          <p:nvPr/>
        </p:nvSpPr>
        <p:spPr>
          <a:xfrm>
            <a:off x="533400" y="962025"/>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Vlastné pokyny administratívy: rola a štýl</a:t>
            </a:r>
          </a:p>
        </p:txBody>
      </p:sp>
      <p:sp>
        <p:nvSpPr>
          <p:cNvPr id="3" name="Obdĺžnik 2">
            <a:extLst>
              <a:ext uri="{FF2B5EF4-FFF2-40B4-BE49-F238E27FC236}">
                <a16:creationId xmlns:a16="http://schemas.microsoft.com/office/drawing/2014/main" id="{3ADAC4B4-59F7-4A69-9F64-8B374C1702CC}"/>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84DD7E52-1DB4-426D-89ED-DDA681758131}"/>
              </a:ext>
            </a:extLst>
          </p:cNvPr>
          <p:cNvSpPr>
            <a:spLocks noGrp="1"/>
          </p:cNvSpPr>
          <p:nvPr/>
        </p:nvSpPr>
        <p:spPr>
          <a:xfrm>
            <a:off x="53340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1 · KONTEXT A ROLA</a:t>
            </a:r>
          </a:p>
        </p:txBody>
      </p:sp>
      <p:sp>
        <p:nvSpPr>
          <p:cNvPr id="7" name="Obdĺžnik 6">
            <a:extLst>
              <a:ext uri="{FF2B5EF4-FFF2-40B4-BE49-F238E27FC236}">
                <a16:creationId xmlns:a16="http://schemas.microsoft.com/office/drawing/2014/main" id="{3E8A32C8-7FC7-40FD-91E3-B424AAE380F9}"/>
              </a:ext>
            </a:extLst>
          </p:cNvPr>
          <p:cNvSpPr>
            <a:spLocks noGrp="1"/>
          </p:cNvSpPr>
          <p:nvPr/>
        </p:nvSpPr>
        <p:spPr>
          <a:xfrm>
            <a:off x="53340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4E8B55AE-09B1-45A4-80DC-8C594606CD30}"/>
              </a:ext>
            </a:extLst>
          </p:cNvPr>
          <p:cNvSpPr>
            <a:spLocks noGrp="1"/>
          </p:cNvSpPr>
          <p:nvPr/>
        </p:nvSpPr>
        <p:spPr>
          <a:xfrm>
            <a:off x="74295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Som administratívny pracovník univerzity na [pracovisko]. Spracúvam najmä [agendy]. Pri návrhoch zohľadni formálne univerzitné prostredie, organizačnú hierarchiu a potrebu jednoznačných zodpovedností, termínov a ďalších krokov.</a:t>
            </a:r>
          </a:p>
        </p:txBody>
      </p:sp>
      <p:sp>
        <p:nvSpPr>
          <p:cNvPr id="9" name="Obdĺžnik 8">
            <a:extLst>
              <a:ext uri="{FF2B5EF4-FFF2-40B4-BE49-F238E27FC236}">
                <a16:creationId xmlns:a16="http://schemas.microsoft.com/office/drawing/2014/main" id="{3855D895-B154-42B2-A932-75C2CBDD97E4}"/>
              </a:ext>
            </a:extLst>
          </p:cNvPr>
          <p:cNvSpPr>
            <a:spLocks noGrp="1"/>
          </p:cNvSpPr>
          <p:nvPr/>
        </p:nvSpPr>
        <p:spPr>
          <a:xfrm>
            <a:off x="619125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24B8E6"/>
                </a:solidFill>
                <a:latin typeface="Arial"/>
                <a:ea typeface="Arial"/>
                <a:cs typeface="Arial"/>
              </a:defRPr>
            </a:pPr>
            <a:r>
              <a:rPr lang="sk-SK" sz="1650" b="1" noProof="0" dirty="0">
                <a:solidFill>
                  <a:schemeClr val="tx1">
                    <a:lumMod val="95000"/>
                  </a:schemeClr>
                </a:solidFill>
                <a:latin typeface="Arial"/>
                <a:ea typeface="Arial"/>
                <a:cs typeface="Arial"/>
              </a:rPr>
              <a:t>2 · JAZYK A FORMA</a:t>
            </a:r>
          </a:p>
        </p:txBody>
      </p:sp>
      <p:sp>
        <p:nvSpPr>
          <p:cNvPr id="10" name="Obdĺžnik 9">
            <a:extLst>
              <a:ext uri="{FF2B5EF4-FFF2-40B4-BE49-F238E27FC236}">
                <a16:creationId xmlns:a16="http://schemas.microsoft.com/office/drawing/2014/main" id="{5AF6FEDD-6566-4D48-BF6B-7932B7CCF4AB}"/>
              </a:ext>
            </a:extLst>
          </p:cNvPr>
          <p:cNvSpPr>
            <a:spLocks noGrp="1"/>
          </p:cNvSpPr>
          <p:nvPr/>
        </p:nvSpPr>
        <p:spPr>
          <a:xfrm>
            <a:off x="619125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7F9EFBA3-24D7-4E56-86CC-FB4BBDE02F24}"/>
              </a:ext>
            </a:extLst>
          </p:cNvPr>
          <p:cNvSpPr>
            <a:spLocks noGrp="1"/>
          </p:cNvSpPr>
          <p:nvPr/>
        </p:nvSpPr>
        <p:spPr>
          <a:xfrm>
            <a:off x="640080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Odpovedaj po slovensky, ak neurčím inak. Píš vecne, zdvorilo a profesionálne. Najprv uveď požadovaný výsledok alebo rozhodnutie, potom vysvetlenie. Pri e‑maile navrhni predmet, oslovenie, stručné jadro, konkrétnu požiadavku, termín a podpisový zástupný text.</a:t>
            </a:r>
          </a:p>
        </p:txBody>
      </p:sp>
      <p:sp>
        <p:nvSpPr>
          <p:cNvPr id="12" name="Obdĺžnik 11">
            <a:extLst>
              <a:ext uri="{FF2B5EF4-FFF2-40B4-BE49-F238E27FC236}">
                <a16:creationId xmlns:a16="http://schemas.microsoft.com/office/drawing/2014/main" id="{8AA03204-40F7-4C52-B75A-0E73A33D3799}"/>
              </a:ext>
            </a:extLst>
          </p:cNvPr>
          <p:cNvSpPr>
            <a:spLocks noGrp="1"/>
          </p:cNvSpPr>
          <p:nvPr/>
        </p:nvSpPr>
        <p:spPr>
          <a:xfrm>
            <a:off x="533400" y="6096000"/>
            <a:ext cx="10801350" cy="266700"/>
          </a:xfrm>
          <a:prstGeom prst="rect">
            <a:avLst/>
          </a:prstGeom>
          <a:noFill/>
          <a:ln w="0">
            <a:noFill/>
            <a:prstDash val="solid"/>
          </a:ln>
        </p:spPr>
        <p:txBody>
          <a:bodyPr wrap="square" lIns="0" tIns="0" rIns="0" bIns="0" anchor="t">
            <a:noAutofit/>
          </a:bodyPr>
          <a:lstStyle/>
          <a:p>
            <a:pPr algn="l">
              <a:buNone/>
              <a:defRPr sz="1425">
                <a:solidFill>
                  <a:srgbClr val="D8EEF7"/>
                </a:solidFill>
                <a:latin typeface="Arial"/>
                <a:ea typeface="Arial"/>
                <a:cs typeface="Arial"/>
              </a:defRPr>
            </a:pPr>
            <a:r>
              <a:rPr lang="sk-SK" sz="1425" noProof="0" dirty="0">
                <a:solidFill>
                  <a:srgbClr val="D8EEF7"/>
                </a:solidFill>
                <a:latin typeface="Arial"/>
                <a:ea typeface="Arial"/>
                <a:cs typeface="Arial"/>
              </a:rPr>
              <a:t>Text v hranatých zátvorkách nahraďte vlastnými údajmi a agendami.</a:t>
            </a:r>
          </a:p>
        </p:txBody>
      </p:sp>
    </p:spTree>
    <p:extLst>
      <p:ext uri="{BB962C8B-B14F-4D97-AF65-F5344CB8AC3E}">
        <p14:creationId xmlns:p14="http://schemas.microsoft.com/office/powerpoint/2010/main" val="1762929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dĺžnik 12">
            <a:extLst>
              <a:ext uri="{FF2B5EF4-FFF2-40B4-BE49-F238E27FC236}">
                <a16:creationId xmlns:a16="http://schemas.microsoft.com/office/drawing/2014/main" id="{A165AD65-C95E-4FCF-B8A1-1832A5B5DDA9}"/>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ADMINISTRATÍVNY PROFIL</a:t>
            </a:r>
          </a:p>
        </p:txBody>
      </p:sp>
      <p:sp>
        <p:nvSpPr>
          <p:cNvPr id="2" name="Obdĺžnik 1">
            <a:extLst>
              <a:ext uri="{FF2B5EF4-FFF2-40B4-BE49-F238E27FC236}">
                <a16:creationId xmlns:a16="http://schemas.microsoft.com/office/drawing/2014/main" id="{F4C8443E-DD32-4DAC-8A2C-BBB263894C91}"/>
              </a:ext>
            </a:extLst>
          </p:cNvPr>
          <p:cNvSpPr>
            <a:spLocks noGrp="1"/>
          </p:cNvSpPr>
          <p:nvPr/>
        </p:nvSpPr>
        <p:spPr>
          <a:xfrm>
            <a:off x="533400" y="1000125"/>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Vlastné pokyny administratívy</a:t>
            </a:r>
          </a:p>
        </p:txBody>
      </p:sp>
      <p:sp>
        <p:nvSpPr>
          <p:cNvPr id="3" name="Obdĺžnik 2">
            <a:extLst>
              <a:ext uri="{FF2B5EF4-FFF2-40B4-BE49-F238E27FC236}">
                <a16:creationId xmlns:a16="http://schemas.microsoft.com/office/drawing/2014/main" id="{ED8F9CE5-8E5A-43DD-8ED1-2089FA95F9A1}"/>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DC3AD90B-5C94-4C3D-814C-B8AB31C60B14}"/>
              </a:ext>
            </a:extLst>
          </p:cNvPr>
          <p:cNvSpPr>
            <a:spLocks noGrp="1"/>
          </p:cNvSpPr>
          <p:nvPr/>
        </p:nvSpPr>
        <p:spPr>
          <a:xfrm>
            <a:off x="53340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3 · PRESNOSŤ ÚDAJOV</a:t>
            </a:r>
          </a:p>
        </p:txBody>
      </p:sp>
      <p:sp>
        <p:nvSpPr>
          <p:cNvPr id="7" name="Obdĺžnik 6">
            <a:extLst>
              <a:ext uri="{FF2B5EF4-FFF2-40B4-BE49-F238E27FC236}">
                <a16:creationId xmlns:a16="http://schemas.microsoft.com/office/drawing/2014/main" id="{70943F92-6E36-461E-A9B9-F4FEBD8B1B82}"/>
              </a:ext>
            </a:extLst>
          </p:cNvPr>
          <p:cNvSpPr>
            <a:spLocks noGrp="1"/>
          </p:cNvSpPr>
          <p:nvPr/>
        </p:nvSpPr>
        <p:spPr>
          <a:xfrm>
            <a:off x="53340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8" name="Obdĺžnik 7">
            <a:extLst>
              <a:ext uri="{FF2B5EF4-FFF2-40B4-BE49-F238E27FC236}">
                <a16:creationId xmlns:a16="http://schemas.microsoft.com/office/drawing/2014/main" id="{70EFABE2-73D1-47CE-A565-FE8236E1AD38}"/>
              </a:ext>
            </a:extLst>
          </p:cNvPr>
          <p:cNvSpPr>
            <a:spLocks noGrp="1"/>
          </p:cNvSpPr>
          <p:nvPr/>
        </p:nvSpPr>
        <p:spPr>
          <a:xfrm>
            <a:off x="74295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Nemeň mená, funkcie, dátumy, sumy, čísla spisov ani citácie predpisov. Ak údaj chýba, označ [DOPLNIŤ] a nevymýšľaj ho. Pri pravidlách a termínoch uveď zdroj alebo upozorni, že ich treba overiť. Odlišuj fakt, návrh a predpoklad.</a:t>
            </a:r>
          </a:p>
        </p:txBody>
      </p:sp>
      <p:sp>
        <p:nvSpPr>
          <p:cNvPr id="9" name="Obdĺžnik 8">
            <a:extLst>
              <a:ext uri="{FF2B5EF4-FFF2-40B4-BE49-F238E27FC236}">
                <a16:creationId xmlns:a16="http://schemas.microsoft.com/office/drawing/2014/main" id="{2C08674C-02B5-4A63-A22F-AC79841827FB}"/>
              </a:ext>
            </a:extLst>
          </p:cNvPr>
          <p:cNvSpPr>
            <a:spLocks noGrp="1"/>
          </p:cNvSpPr>
          <p:nvPr/>
        </p:nvSpPr>
        <p:spPr>
          <a:xfrm>
            <a:off x="6191250" y="2076450"/>
            <a:ext cx="5143500" cy="304800"/>
          </a:xfrm>
          <a:prstGeom prst="rect">
            <a:avLst/>
          </a:prstGeom>
          <a:noFill/>
          <a:ln w="0">
            <a:noFill/>
            <a:prstDash val="solid"/>
          </a:ln>
        </p:spPr>
        <p:txBody>
          <a:bodyPr wrap="square" lIns="0" tIns="0" rIns="0" bIns="0" anchor="t">
            <a:noAutofit/>
          </a:bodyPr>
          <a:lstStyle/>
          <a:p>
            <a:pPr algn="l">
              <a:buNone/>
              <a:defRPr sz="1650" b="1">
                <a:solidFill>
                  <a:srgbClr val="FFFFFF"/>
                </a:solidFill>
                <a:latin typeface="Arial"/>
                <a:ea typeface="Arial"/>
                <a:cs typeface="Arial"/>
              </a:defRPr>
            </a:pPr>
            <a:r>
              <a:rPr lang="sk-SK" sz="1650" b="1" noProof="0" dirty="0">
                <a:solidFill>
                  <a:srgbClr val="FFFFFF"/>
                </a:solidFill>
                <a:latin typeface="Arial"/>
                <a:ea typeface="Arial"/>
                <a:cs typeface="Arial"/>
              </a:rPr>
              <a:t>4 · SCHVÁLENIE A SÚKROMIE</a:t>
            </a:r>
          </a:p>
        </p:txBody>
      </p:sp>
      <p:sp>
        <p:nvSpPr>
          <p:cNvPr id="10" name="Obdĺžnik 9">
            <a:extLst>
              <a:ext uri="{FF2B5EF4-FFF2-40B4-BE49-F238E27FC236}">
                <a16:creationId xmlns:a16="http://schemas.microsoft.com/office/drawing/2014/main" id="{0E5ECFC4-FAEF-4C34-8F8D-29AE6A9770F4}"/>
              </a:ext>
            </a:extLst>
          </p:cNvPr>
          <p:cNvSpPr>
            <a:spLocks noGrp="1"/>
          </p:cNvSpPr>
          <p:nvPr/>
        </p:nvSpPr>
        <p:spPr>
          <a:xfrm>
            <a:off x="6191250" y="2476500"/>
            <a:ext cx="5143500" cy="339090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96EB426A-E9CB-481F-A2AB-AE293327A6BD}"/>
              </a:ext>
            </a:extLst>
          </p:cNvPr>
          <p:cNvSpPr>
            <a:spLocks noGrp="1"/>
          </p:cNvSpPr>
          <p:nvPr/>
        </p:nvSpPr>
        <p:spPr>
          <a:xfrm>
            <a:off x="6400800" y="2667000"/>
            <a:ext cx="4724400" cy="3009900"/>
          </a:xfrm>
          <a:prstGeom prst="rect">
            <a:avLst/>
          </a:prstGeom>
          <a:noFill/>
          <a:ln w="0">
            <a:noFill/>
            <a:prstDash val="solid"/>
          </a:ln>
        </p:spPr>
        <p:txBody>
          <a:bodyPr wrap="square" lIns="0" tIns="0" rIns="0" bIns="0" anchor="t">
            <a:normAutofit/>
          </a:bodyPr>
          <a:lstStyle/>
          <a:p>
            <a:pPr algn="l">
              <a:lnSpc>
                <a:spcPct val="104000"/>
              </a:lnSpc>
              <a:buNone/>
              <a:defRPr sz="1613">
                <a:solidFill>
                  <a:srgbClr val="0B1B31"/>
                </a:solidFill>
                <a:latin typeface="Arial"/>
                <a:ea typeface="Arial"/>
                <a:cs typeface="Arial"/>
              </a:defRPr>
            </a:pPr>
            <a:r>
              <a:rPr lang="sk-SK" sz="1613" noProof="0" dirty="0">
                <a:solidFill>
                  <a:srgbClr val="0B1B31"/>
                </a:solidFill>
                <a:latin typeface="Arial"/>
                <a:ea typeface="Arial"/>
                <a:cs typeface="Arial"/>
              </a:rPr>
              <a:t>Výstupy pripravuj ako návrh na kontrolu. Bez môjho výslovného pokynu nič neposielaj, nezdieľaj, nepublikuj ani </a:t>
            </a:r>
            <a:r>
              <a:rPr lang="sk-SK" sz="1613" noProof="0" dirty="0" err="1">
                <a:solidFill>
                  <a:srgbClr val="0B1B31"/>
                </a:solidFill>
                <a:latin typeface="Arial"/>
                <a:ea typeface="Arial"/>
                <a:cs typeface="Arial"/>
              </a:rPr>
              <a:t>nemen</a:t>
            </a:r>
            <a:r>
              <a:rPr lang="sk-SK" sz="1613" noProof="0" dirty="0">
                <a:solidFill>
                  <a:srgbClr val="0B1B31"/>
                </a:solidFill>
                <a:latin typeface="Arial"/>
                <a:ea typeface="Arial"/>
                <a:cs typeface="Arial"/>
              </a:rPr>
              <a:t> v externom systéme. Minimalizuj osobné údaje a upozorni na citlivý obsah. Pred konečným použitím vypíš položky, ktoré musí človek potvrdiť.</a:t>
            </a:r>
          </a:p>
        </p:txBody>
      </p:sp>
      <p:sp>
        <p:nvSpPr>
          <p:cNvPr id="12" name="Obdĺžnik 11">
            <a:extLst>
              <a:ext uri="{FF2B5EF4-FFF2-40B4-BE49-F238E27FC236}">
                <a16:creationId xmlns:a16="http://schemas.microsoft.com/office/drawing/2014/main" id="{5EB225F0-6557-4232-9602-5C27022B8CE1}"/>
              </a:ext>
            </a:extLst>
          </p:cNvPr>
          <p:cNvSpPr>
            <a:spLocks noGrp="1"/>
          </p:cNvSpPr>
          <p:nvPr/>
        </p:nvSpPr>
        <p:spPr>
          <a:xfrm>
            <a:off x="533400" y="6096000"/>
            <a:ext cx="10801350" cy="266700"/>
          </a:xfrm>
          <a:prstGeom prst="rect">
            <a:avLst/>
          </a:prstGeom>
          <a:noFill/>
          <a:ln w="0">
            <a:noFill/>
            <a:prstDash val="solid"/>
          </a:ln>
        </p:spPr>
        <p:txBody>
          <a:bodyPr wrap="square" lIns="0" tIns="0" rIns="0" bIns="0" anchor="t">
            <a:noAutofit/>
          </a:bodyPr>
          <a:lstStyle/>
          <a:p>
            <a:pPr algn="l">
              <a:buNone/>
              <a:defRPr sz="1425">
                <a:solidFill>
                  <a:srgbClr val="D8EEF7"/>
                </a:solidFill>
                <a:latin typeface="Arial"/>
                <a:ea typeface="Arial"/>
                <a:cs typeface="Arial"/>
              </a:defRPr>
            </a:pPr>
            <a:r>
              <a:rPr lang="sk-SK" sz="1425" noProof="0" dirty="0">
                <a:solidFill>
                  <a:srgbClr val="D8EEF7"/>
                </a:solidFill>
                <a:latin typeface="Arial"/>
                <a:ea typeface="Arial"/>
                <a:cs typeface="Arial"/>
              </a:rPr>
              <a:t>Ak používate prepojené aplikácie, skontrolujte ich oprávnenia a schvaľovanie významných úkonov.</a:t>
            </a:r>
          </a:p>
        </p:txBody>
      </p:sp>
    </p:spTree>
    <p:extLst>
      <p:ext uri="{BB962C8B-B14F-4D97-AF65-F5344CB8AC3E}">
        <p14:creationId xmlns:p14="http://schemas.microsoft.com/office/powerpoint/2010/main" val="32746895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bdĺžnik 22">
            <a:extLst>
              <a:ext uri="{FF2B5EF4-FFF2-40B4-BE49-F238E27FC236}">
                <a16:creationId xmlns:a16="http://schemas.microsoft.com/office/drawing/2014/main" id="{A70D58AD-1226-4B4E-9B59-79F81576A3FF}"/>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1">
                <a:solidFill>
                  <a:schemeClr val="tx1">
                    <a:lumMod val="95000"/>
                  </a:schemeClr>
                </a:solidFill>
                <a:latin typeface="Arial"/>
                <a:ea typeface="Arial"/>
                <a:cs typeface="Arial"/>
              </a:rPr>
              <a:t>ADMINISTRATÍVNY PROFIL</a:t>
            </a:r>
          </a:p>
        </p:txBody>
      </p:sp>
      <p:sp>
        <p:nvSpPr>
          <p:cNvPr id="2" name="Obdĺžnik 1">
            <a:extLst>
              <a:ext uri="{FF2B5EF4-FFF2-40B4-BE49-F238E27FC236}">
                <a16:creationId xmlns:a16="http://schemas.microsoft.com/office/drawing/2014/main" id="{C4DE804C-A9DC-49DD-888D-66DC0B3E0487}"/>
              </a:ext>
            </a:extLst>
          </p:cNvPr>
          <p:cNvSpPr>
            <a:spLocks noGrp="1"/>
          </p:cNvSpPr>
          <p:nvPr/>
        </p:nvSpPr>
        <p:spPr>
          <a:xfrm>
            <a:off x="432662" y="1040324"/>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1">
                <a:solidFill>
                  <a:srgbClr val="FFFFFF"/>
                </a:solidFill>
                <a:latin typeface="Arial"/>
                <a:ea typeface="Arial"/>
                <a:cs typeface="Arial"/>
              </a:rPr>
              <a:t>Projekty administratívy oddeľte podľa agendy</a:t>
            </a:r>
          </a:p>
        </p:txBody>
      </p:sp>
      <p:sp>
        <p:nvSpPr>
          <p:cNvPr id="3" name="Obdĺžnik 2">
            <a:extLst>
              <a:ext uri="{FF2B5EF4-FFF2-40B4-BE49-F238E27FC236}">
                <a16:creationId xmlns:a16="http://schemas.microsoft.com/office/drawing/2014/main" id="{D790B276-350C-4A43-8449-7FF4EF4330A6}"/>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1"/>
          </a:p>
        </p:txBody>
      </p:sp>
      <p:sp>
        <p:nvSpPr>
          <p:cNvPr id="6" name="Obdĺžnik 5">
            <a:extLst>
              <a:ext uri="{FF2B5EF4-FFF2-40B4-BE49-F238E27FC236}">
                <a16:creationId xmlns:a16="http://schemas.microsoft.com/office/drawing/2014/main" id="{A9679914-1CED-4820-B0A8-02B30E8C7369}"/>
              </a:ext>
            </a:extLst>
          </p:cNvPr>
          <p:cNvSpPr>
            <a:spLocks noGrp="1"/>
          </p:cNvSpPr>
          <p:nvPr/>
        </p:nvSpPr>
        <p:spPr>
          <a:xfrm>
            <a:off x="432662" y="2156848"/>
            <a:ext cx="5143500" cy="1581150"/>
          </a:xfrm>
          <a:prstGeom prst="rect">
            <a:avLst/>
          </a:prstGeom>
          <a:solidFill>
            <a:srgbClr val="F7F8FA"/>
          </a:solidFill>
          <a:ln w="9525">
            <a:solidFill>
              <a:srgbClr val="B8BCC4"/>
            </a:solidFill>
            <a:prstDash val="solid"/>
          </a:ln>
        </p:spPr>
        <p:txBody>
          <a:bodyPr/>
          <a:lstStyle/>
          <a:p>
            <a:endParaRPr lang="sk-SK" noProof="1"/>
          </a:p>
        </p:txBody>
      </p:sp>
      <p:sp>
        <p:nvSpPr>
          <p:cNvPr id="7" name="Obdĺžnik 6">
            <a:extLst>
              <a:ext uri="{FF2B5EF4-FFF2-40B4-BE49-F238E27FC236}">
                <a16:creationId xmlns:a16="http://schemas.microsoft.com/office/drawing/2014/main" id="{C047AE06-3AAC-4EE3-A25E-FD4BC75952E0}"/>
              </a:ext>
            </a:extLst>
          </p:cNvPr>
          <p:cNvSpPr>
            <a:spLocks noGrp="1"/>
          </p:cNvSpPr>
          <p:nvPr/>
        </p:nvSpPr>
        <p:spPr>
          <a:xfrm>
            <a:off x="432662" y="2156848"/>
            <a:ext cx="85725" cy="1581150"/>
          </a:xfrm>
          <a:prstGeom prst="rect">
            <a:avLst/>
          </a:prstGeom>
          <a:solidFill>
            <a:srgbClr val="3D8DFF"/>
          </a:solidFill>
          <a:ln w="0">
            <a:solidFill>
              <a:srgbClr val="3D8DFF"/>
            </a:solidFill>
            <a:prstDash val="solid"/>
          </a:ln>
        </p:spPr>
        <p:txBody>
          <a:bodyPr/>
          <a:lstStyle/>
          <a:p>
            <a:endParaRPr lang="sk-SK" noProof="1"/>
          </a:p>
        </p:txBody>
      </p:sp>
      <p:sp>
        <p:nvSpPr>
          <p:cNvPr id="8" name="Obdĺžnik 7">
            <a:extLst>
              <a:ext uri="{FF2B5EF4-FFF2-40B4-BE49-F238E27FC236}">
                <a16:creationId xmlns:a16="http://schemas.microsoft.com/office/drawing/2014/main" id="{FAA7B688-7F03-4F02-B145-C009A49F7D05}"/>
              </a:ext>
            </a:extLst>
          </p:cNvPr>
          <p:cNvSpPr>
            <a:spLocks noGrp="1"/>
          </p:cNvSpPr>
          <p:nvPr/>
        </p:nvSpPr>
        <p:spPr>
          <a:xfrm>
            <a:off x="699362" y="2366398"/>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1">
                <a:solidFill>
                  <a:srgbClr val="0B1B31"/>
                </a:solidFill>
                <a:latin typeface="Arial"/>
                <a:ea typeface="Arial"/>
                <a:cs typeface="Arial"/>
              </a:rPr>
              <a:t>Korešpondencia</a:t>
            </a:r>
          </a:p>
        </p:txBody>
      </p:sp>
      <p:sp>
        <p:nvSpPr>
          <p:cNvPr id="9" name="Obdĺžnik 8">
            <a:extLst>
              <a:ext uri="{FF2B5EF4-FFF2-40B4-BE49-F238E27FC236}">
                <a16:creationId xmlns:a16="http://schemas.microsoft.com/office/drawing/2014/main" id="{715AE83B-144C-426D-95D3-72C1508A3D48}"/>
              </a:ext>
            </a:extLst>
          </p:cNvPr>
          <p:cNvSpPr>
            <a:spLocks noGrp="1"/>
          </p:cNvSpPr>
          <p:nvPr/>
        </p:nvSpPr>
        <p:spPr>
          <a:xfrm>
            <a:off x="699362" y="2823598"/>
            <a:ext cx="4667250" cy="70485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1">
                <a:solidFill>
                  <a:srgbClr val="0B1B31"/>
                </a:solidFill>
                <a:latin typeface="Arial"/>
                <a:ea typeface="Arial"/>
                <a:cs typeface="Arial"/>
              </a:rPr>
              <a:t>Napr. odpoveď uchádzačovi, pozvánka na poradu alebo oznam pre študentov.</a:t>
            </a:r>
          </a:p>
        </p:txBody>
      </p:sp>
      <p:sp>
        <p:nvSpPr>
          <p:cNvPr id="10" name="Obdĺžnik 9">
            <a:extLst>
              <a:ext uri="{FF2B5EF4-FFF2-40B4-BE49-F238E27FC236}">
                <a16:creationId xmlns:a16="http://schemas.microsoft.com/office/drawing/2014/main" id="{2FE68570-05F2-48A2-BC09-CBD5B0CED1C1}"/>
              </a:ext>
            </a:extLst>
          </p:cNvPr>
          <p:cNvSpPr>
            <a:spLocks noGrp="1"/>
          </p:cNvSpPr>
          <p:nvPr/>
        </p:nvSpPr>
        <p:spPr>
          <a:xfrm>
            <a:off x="6090512" y="2156848"/>
            <a:ext cx="5143500" cy="1581150"/>
          </a:xfrm>
          <a:prstGeom prst="rect">
            <a:avLst/>
          </a:prstGeom>
          <a:solidFill>
            <a:srgbClr val="F7F8FA"/>
          </a:solidFill>
          <a:ln w="9525">
            <a:solidFill>
              <a:srgbClr val="B8BCC4"/>
            </a:solidFill>
            <a:prstDash val="solid"/>
          </a:ln>
        </p:spPr>
        <p:txBody>
          <a:bodyPr/>
          <a:lstStyle/>
          <a:p>
            <a:endParaRPr lang="sk-SK" noProof="1"/>
          </a:p>
        </p:txBody>
      </p:sp>
      <p:sp>
        <p:nvSpPr>
          <p:cNvPr id="11" name="Obdĺžnik 10">
            <a:extLst>
              <a:ext uri="{FF2B5EF4-FFF2-40B4-BE49-F238E27FC236}">
                <a16:creationId xmlns:a16="http://schemas.microsoft.com/office/drawing/2014/main" id="{F987EE5D-1908-4230-8246-F4D425F915D4}"/>
              </a:ext>
            </a:extLst>
          </p:cNvPr>
          <p:cNvSpPr>
            <a:spLocks noGrp="1"/>
          </p:cNvSpPr>
          <p:nvPr/>
        </p:nvSpPr>
        <p:spPr>
          <a:xfrm>
            <a:off x="6090512" y="2156848"/>
            <a:ext cx="85725" cy="1581150"/>
          </a:xfrm>
          <a:prstGeom prst="rect">
            <a:avLst/>
          </a:prstGeom>
          <a:solidFill>
            <a:srgbClr val="6DCBF4"/>
          </a:solidFill>
          <a:ln w="0">
            <a:solidFill>
              <a:srgbClr val="6DCBF4"/>
            </a:solidFill>
            <a:prstDash val="solid"/>
          </a:ln>
        </p:spPr>
        <p:txBody>
          <a:bodyPr/>
          <a:lstStyle/>
          <a:p>
            <a:endParaRPr lang="sk-SK" noProof="1"/>
          </a:p>
        </p:txBody>
      </p:sp>
      <p:sp>
        <p:nvSpPr>
          <p:cNvPr id="12" name="Obdĺžnik 11">
            <a:extLst>
              <a:ext uri="{FF2B5EF4-FFF2-40B4-BE49-F238E27FC236}">
                <a16:creationId xmlns:a16="http://schemas.microsoft.com/office/drawing/2014/main" id="{A649937B-B221-49A3-9E1E-6858CCEF6667}"/>
              </a:ext>
            </a:extLst>
          </p:cNvPr>
          <p:cNvSpPr>
            <a:spLocks noGrp="1"/>
          </p:cNvSpPr>
          <p:nvPr/>
        </p:nvSpPr>
        <p:spPr>
          <a:xfrm>
            <a:off x="6357212" y="2366398"/>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1">
                <a:solidFill>
                  <a:srgbClr val="0B1B31"/>
                </a:solidFill>
                <a:latin typeface="Arial"/>
                <a:ea typeface="Arial"/>
                <a:cs typeface="Arial"/>
              </a:rPr>
              <a:t>Porady a zápisnice</a:t>
            </a:r>
          </a:p>
        </p:txBody>
      </p:sp>
      <p:sp>
        <p:nvSpPr>
          <p:cNvPr id="13" name="Obdĺžnik 12">
            <a:extLst>
              <a:ext uri="{FF2B5EF4-FFF2-40B4-BE49-F238E27FC236}">
                <a16:creationId xmlns:a16="http://schemas.microsoft.com/office/drawing/2014/main" id="{48E6FC61-B135-43B7-BCF3-87F32F04C87F}"/>
              </a:ext>
            </a:extLst>
          </p:cNvPr>
          <p:cNvSpPr>
            <a:spLocks noGrp="1"/>
          </p:cNvSpPr>
          <p:nvPr/>
        </p:nvSpPr>
        <p:spPr>
          <a:xfrm>
            <a:off x="6357212" y="2823598"/>
            <a:ext cx="4667250" cy="70485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1">
                <a:solidFill>
                  <a:srgbClr val="0B1B31"/>
                </a:solidFill>
                <a:latin typeface="Arial"/>
                <a:ea typeface="Arial"/>
                <a:cs typeface="Arial"/>
              </a:rPr>
              <a:t>Napr. kolégium dekana: rozhodnutie, úloha, zodpovedná osoba a termín.</a:t>
            </a:r>
          </a:p>
        </p:txBody>
      </p:sp>
      <p:sp>
        <p:nvSpPr>
          <p:cNvPr id="14" name="Obdĺžnik 13">
            <a:extLst>
              <a:ext uri="{FF2B5EF4-FFF2-40B4-BE49-F238E27FC236}">
                <a16:creationId xmlns:a16="http://schemas.microsoft.com/office/drawing/2014/main" id="{FE30D121-D787-41CF-A426-EC61987A0FEE}"/>
              </a:ext>
            </a:extLst>
          </p:cNvPr>
          <p:cNvSpPr>
            <a:spLocks noGrp="1"/>
          </p:cNvSpPr>
          <p:nvPr/>
        </p:nvSpPr>
        <p:spPr>
          <a:xfrm>
            <a:off x="432662" y="4214248"/>
            <a:ext cx="5143500" cy="1581150"/>
          </a:xfrm>
          <a:prstGeom prst="rect">
            <a:avLst/>
          </a:prstGeom>
          <a:solidFill>
            <a:srgbClr val="F7F8FA"/>
          </a:solidFill>
          <a:ln w="9525">
            <a:solidFill>
              <a:srgbClr val="B8BCC4"/>
            </a:solidFill>
            <a:prstDash val="solid"/>
          </a:ln>
        </p:spPr>
        <p:txBody>
          <a:bodyPr/>
          <a:lstStyle/>
          <a:p>
            <a:endParaRPr lang="sk-SK" noProof="1"/>
          </a:p>
        </p:txBody>
      </p:sp>
      <p:sp>
        <p:nvSpPr>
          <p:cNvPr id="15" name="Obdĺžnik 14">
            <a:extLst>
              <a:ext uri="{FF2B5EF4-FFF2-40B4-BE49-F238E27FC236}">
                <a16:creationId xmlns:a16="http://schemas.microsoft.com/office/drawing/2014/main" id="{A4BAAF60-459C-4A02-B225-C6384A3483D9}"/>
              </a:ext>
            </a:extLst>
          </p:cNvPr>
          <p:cNvSpPr>
            <a:spLocks noGrp="1"/>
          </p:cNvSpPr>
          <p:nvPr/>
        </p:nvSpPr>
        <p:spPr>
          <a:xfrm>
            <a:off x="432662" y="4214248"/>
            <a:ext cx="85725" cy="1581150"/>
          </a:xfrm>
          <a:prstGeom prst="rect">
            <a:avLst/>
          </a:prstGeom>
          <a:solidFill>
            <a:srgbClr val="123B63"/>
          </a:solidFill>
          <a:ln w="0">
            <a:solidFill>
              <a:srgbClr val="123B63"/>
            </a:solidFill>
            <a:prstDash val="solid"/>
          </a:ln>
        </p:spPr>
        <p:txBody>
          <a:bodyPr/>
          <a:lstStyle/>
          <a:p>
            <a:endParaRPr lang="sk-SK" noProof="1"/>
          </a:p>
        </p:txBody>
      </p:sp>
      <p:sp>
        <p:nvSpPr>
          <p:cNvPr id="16" name="Obdĺžnik 15">
            <a:extLst>
              <a:ext uri="{FF2B5EF4-FFF2-40B4-BE49-F238E27FC236}">
                <a16:creationId xmlns:a16="http://schemas.microsoft.com/office/drawing/2014/main" id="{DE306E64-D1BA-432D-B1A8-4700C396BA79}"/>
              </a:ext>
            </a:extLst>
          </p:cNvPr>
          <p:cNvSpPr>
            <a:spLocks noGrp="1"/>
          </p:cNvSpPr>
          <p:nvPr/>
        </p:nvSpPr>
        <p:spPr>
          <a:xfrm>
            <a:off x="699362" y="4423798"/>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1">
                <a:solidFill>
                  <a:srgbClr val="0B1B31"/>
                </a:solidFill>
                <a:latin typeface="Arial"/>
                <a:ea typeface="Arial"/>
                <a:cs typeface="Arial"/>
              </a:rPr>
              <a:t>Reporty a evidencia</a:t>
            </a:r>
          </a:p>
        </p:txBody>
      </p:sp>
      <p:sp>
        <p:nvSpPr>
          <p:cNvPr id="17" name="Obdĺžnik 16">
            <a:extLst>
              <a:ext uri="{FF2B5EF4-FFF2-40B4-BE49-F238E27FC236}">
                <a16:creationId xmlns:a16="http://schemas.microsoft.com/office/drawing/2014/main" id="{D0127917-FAD7-4B92-8E69-E4B9085E4CA8}"/>
              </a:ext>
            </a:extLst>
          </p:cNvPr>
          <p:cNvSpPr>
            <a:spLocks noGrp="1"/>
          </p:cNvSpPr>
          <p:nvPr/>
        </p:nvSpPr>
        <p:spPr>
          <a:xfrm>
            <a:off x="699362" y="4880998"/>
            <a:ext cx="4667250" cy="70485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1">
                <a:solidFill>
                  <a:srgbClr val="0B1B31"/>
                </a:solidFill>
                <a:latin typeface="Arial"/>
                <a:ea typeface="Arial"/>
                <a:cs typeface="Arial"/>
              </a:rPr>
              <a:t>Napr. počty prihlásených, kapacita termínu, zdroj údajov a kontrolný súčet.</a:t>
            </a:r>
          </a:p>
        </p:txBody>
      </p:sp>
      <p:sp>
        <p:nvSpPr>
          <p:cNvPr id="18" name="Obdĺžnik 17">
            <a:extLst>
              <a:ext uri="{FF2B5EF4-FFF2-40B4-BE49-F238E27FC236}">
                <a16:creationId xmlns:a16="http://schemas.microsoft.com/office/drawing/2014/main" id="{26B102AF-E326-48BA-A0F0-3478E3EEDF58}"/>
              </a:ext>
            </a:extLst>
          </p:cNvPr>
          <p:cNvSpPr>
            <a:spLocks noGrp="1"/>
          </p:cNvSpPr>
          <p:nvPr/>
        </p:nvSpPr>
        <p:spPr>
          <a:xfrm>
            <a:off x="6090512" y="4214248"/>
            <a:ext cx="5143500" cy="1581150"/>
          </a:xfrm>
          <a:prstGeom prst="rect">
            <a:avLst/>
          </a:prstGeom>
          <a:solidFill>
            <a:srgbClr val="F7F8FA"/>
          </a:solidFill>
          <a:ln w="9525">
            <a:solidFill>
              <a:srgbClr val="B8BCC4"/>
            </a:solidFill>
            <a:prstDash val="solid"/>
          </a:ln>
        </p:spPr>
        <p:txBody>
          <a:bodyPr/>
          <a:lstStyle/>
          <a:p>
            <a:endParaRPr lang="sk-SK" noProof="1"/>
          </a:p>
        </p:txBody>
      </p:sp>
      <p:sp>
        <p:nvSpPr>
          <p:cNvPr id="19" name="Obdĺžnik 18">
            <a:extLst>
              <a:ext uri="{FF2B5EF4-FFF2-40B4-BE49-F238E27FC236}">
                <a16:creationId xmlns:a16="http://schemas.microsoft.com/office/drawing/2014/main" id="{6728417F-FD3B-4240-B80E-2EEBB317BA16}"/>
              </a:ext>
            </a:extLst>
          </p:cNvPr>
          <p:cNvSpPr>
            <a:spLocks noGrp="1"/>
          </p:cNvSpPr>
          <p:nvPr/>
        </p:nvSpPr>
        <p:spPr>
          <a:xfrm>
            <a:off x="6090512" y="4214248"/>
            <a:ext cx="85725" cy="1581150"/>
          </a:xfrm>
          <a:prstGeom prst="rect">
            <a:avLst/>
          </a:prstGeom>
          <a:solidFill>
            <a:srgbClr val="2C8C68"/>
          </a:solidFill>
          <a:ln w="0">
            <a:solidFill>
              <a:srgbClr val="2C8C68"/>
            </a:solidFill>
            <a:prstDash val="solid"/>
          </a:ln>
        </p:spPr>
        <p:txBody>
          <a:bodyPr/>
          <a:lstStyle/>
          <a:p>
            <a:endParaRPr lang="sk-SK" noProof="1"/>
          </a:p>
        </p:txBody>
      </p:sp>
      <p:sp>
        <p:nvSpPr>
          <p:cNvPr id="20" name="Obdĺžnik 19">
            <a:extLst>
              <a:ext uri="{FF2B5EF4-FFF2-40B4-BE49-F238E27FC236}">
                <a16:creationId xmlns:a16="http://schemas.microsoft.com/office/drawing/2014/main" id="{80833D8B-4ABA-4327-B4E8-812DE24263A2}"/>
              </a:ext>
            </a:extLst>
          </p:cNvPr>
          <p:cNvSpPr>
            <a:spLocks noGrp="1"/>
          </p:cNvSpPr>
          <p:nvPr/>
        </p:nvSpPr>
        <p:spPr>
          <a:xfrm>
            <a:off x="6357212" y="4423798"/>
            <a:ext cx="4667250" cy="323850"/>
          </a:xfrm>
          <a:prstGeom prst="rect">
            <a:avLst/>
          </a:prstGeom>
          <a:noFill/>
          <a:ln w="0">
            <a:noFill/>
            <a:prstDash val="solid"/>
          </a:ln>
        </p:spPr>
        <p:txBody>
          <a:bodyPr wrap="square" lIns="0" tIns="0" rIns="0" bIns="0" anchor="t">
            <a:normAutofit/>
          </a:bodyPr>
          <a:lstStyle/>
          <a:p>
            <a:pPr algn="l">
              <a:buNone/>
              <a:defRPr sz="2025" b="1">
                <a:solidFill>
                  <a:srgbClr val="0B1B31"/>
                </a:solidFill>
                <a:latin typeface="Arial"/>
                <a:ea typeface="Arial"/>
                <a:cs typeface="Arial"/>
              </a:defRPr>
            </a:pPr>
            <a:r>
              <a:rPr lang="sk-SK" sz="2025" b="1" noProof="1">
                <a:solidFill>
                  <a:srgbClr val="0B1B31"/>
                </a:solidFill>
                <a:latin typeface="Arial"/>
                <a:ea typeface="Arial"/>
                <a:cs typeface="Arial"/>
              </a:rPr>
              <a:t>Podujatia a koordinácia</a:t>
            </a:r>
          </a:p>
        </p:txBody>
      </p:sp>
      <p:sp>
        <p:nvSpPr>
          <p:cNvPr id="21" name="Obdĺžnik 20">
            <a:extLst>
              <a:ext uri="{FF2B5EF4-FFF2-40B4-BE49-F238E27FC236}">
                <a16:creationId xmlns:a16="http://schemas.microsoft.com/office/drawing/2014/main" id="{F37478BC-82BE-496A-B824-A509D3FF9890}"/>
              </a:ext>
            </a:extLst>
          </p:cNvPr>
          <p:cNvSpPr>
            <a:spLocks noGrp="1"/>
          </p:cNvSpPr>
          <p:nvPr/>
        </p:nvSpPr>
        <p:spPr>
          <a:xfrm>
            <a:off x="6357212" y="4880998"/>
            <a:ext cx="4667250" cy="704850"/>
          </a:xfrm>
          <a:prstGeom prst="rect">
            <a:avLst/>
          </a:prstGeom>
          <a:noFill/>
          <a:ln w="0">
            <a:noFill/>
            <a:prstDash val="solid"/>
          </a:ln>
        </p:spPr>
        <p:txBody>
          <a:bodyPr wrap="square" lIns="0" tIns="0" rIns="0" bIns="0" anchor="t">
            <a:normAutofit/>
          </a:bodyPr>
          <a:lstStyle/>
          <a:p>
            <a:pPr algn="l">
              <a:lnSpc>
                <a:spcPct val="108000"/>
              </a:lnSpc>
              <a:buNone/>
              <a:defRPr sz="1575">
                <a:solidFill>
                  <a:srgbClr val="0B1B31"/>
                </a:solidFill>
                <a:latin typeface="Arial"/>
                <a:ea typeface="Arial"/>
                <a:cs typeface="Arial"/>
              </a:defRPr>
            </a:pPr>
            <a:r>
              <a:rPr lang="sk-SK" sz="1575" noProof="1">
                <a:solidFill>
                  <a:srgbClr val="0B1B31"/>
                </a:solidFill>
                <a:latin typeface="Arial"/>
                <a:ea typeface="Arial"/>
                <a:cs typeface="Arial"/>
              </a:rPr>
              <a:t>Napr. školenie: miestnosť, kapacita, harmonogram, kontakty a schvaľovacie body.</a:t>
            </a:r>
          </a:p>
        </p:txBody>
      </p:sp>
      <p:sp>
        <p:nvSpPr>
          <p:cNvPr id="22" name="Obdĺžnik 21">
            <a:extLst>
              <a:ext uri="{FF2B5EF4-FFF2-40B4-BE49-F238E27FC236}">
                <a16:creationId xmlns:a16="http://schemas.microsoft.com/office/drawing/2014/main" id="{9225B3EF-2F56-4C43-A07E-952F71AF47B5}"/>
              </a:ext>
            </a:extLst>
          </p:cNvPr>
          <p:cNvSpPr>
            <a:spLocks noGrp="1"/>
          </p:cNvSpPr>
          <p:nvPr/>
        </p:nvSpPr>
        <p:spPr>
          <a:xfrm>
            <a:off x="533400" y="6067425"/>
            <a:ext cx="10801350" cy="285750"/>
          </a:xfrm>
          <a:prstGeom prst="rect">
            <a:avLst/>
          </a:prstGeom>
          <a:noFill/>
          <a:ln w="0">
            <a:noFill/>
            <a:prstDash val="solid"/>
          </a:ln>
        </p:spPr>
        <p:txBody>
          <a:bodyPr wrap="square" lIns="0" tIns="0" rIns="0" bIns="0" anchor="t">
            <a:noAutofit/>
          </a:bodyPr>
          <a:lstStyle/>
          <a:p>
            <a:pPr algn="l">
              <a:buNone/>
              <a:defRPr sz="1463" b="1">
                <a:solidFill>
                  <a:srgbClr val="FFFFFF"/>
                </a:solidFill>
                <a:latin typeface="Arial"/>
                <a:ea typeface="Arial"/>
                <a:cs typeface="Arial"/>
              </a:defRPr>
            </a:pPr>
            <a:r>
              <a:rPr lang="sk-SK" sz="1463" b="1" noProof="1">
                <a:solidFill>
                  <a:srgbClr val="FFFFFF"/>
                </a:solidFill>
                <a:latin typeface="Arial"/>
                <a:ea typeface="Arial"/>
                <a:cs typeface="Arial"/>
              </a:rPr>
              <a:t>Prístup k osobným údajom, zmluvám a interným záznamom povoľujte iba podľa univerzitných pravidiel.</a:t>
            </a:r>
          </a:p>
        </p:txBody>
      </p:sp>
    </p:spTree>
    <p:extLst>
      <p:ext uri="{BB962C8B-B14F-4D97-AF65-F5344CB8AC3E}">
        <p14:creationId xmlns:p14="http://schemas.microsoft.com/office/powerpoint/2010/main" val="1258593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bdĺžnik 23">
            <a:extLst>
              <a:ext uri="{FF2B5EF4-FFF2-40B4-BE49-F238E27FC236}">
                <a16:creationId xmlns:a16="http://schemas.microsoft.com/office/drawing/2014/main" id="{BFF27F67-BB6F-4B2C-91CB-DEC59F9EDF30}"/>
              </a:ext>
            </a:extLst>
          </p:cNvPr>
          <p:cNvSpPr>
            <a:spLocks noGrp="1"/>
          </p:cNvSpPr>
          <p:nvPr/>
        </p:nvSpPr>
        <p:spPr>
          <a:xfrm>
            <a:off x="533400" y="361950"/>
            <a:ext cx="4762500" cy="228600"/>
          </a:xfrm>
          <a:prstGeom prst="rect">
            <a:avLst/>
          </a:prstGeom>
          <a:noFill/>
          <a:ln w="0">
            <a:noFill/>
            <a:prstDash val="solid"/>
          </a:ln>
        </p:spPr>
        <p:txBody>
          <a:bodyPr wrap="square" lIns="0" tIns="0" rIns="0" bIns="0" anchor="t">
            <a:noAutofit/>
          </a:bodyPr>
          <a:lstStyle/>
          <a:p>
            <a:pPr algn="l">
              <a:buNone/>
              <a:defRPr sz="1200" b="1">
                <a:solidFill>
                  <a:srgbClr val="24B8E6"/>
                </a:solidFill>
                <a:latin typeface="Arial"/>
                <a:ea typeface="Arial"/>
                <a:cs typeface="Arial"/>
              </a:defRPr>
            </a:pPr>
            <a:r>
              <a:rPr lang="sk-SK" sz="1200" b="1" noProof="0" dirty="0">
                <a:solidFill>
                  <a:schemeClr val="tx1">
                    <a:lumMod val="95000"/>
                  </a:schemeClr>
                </a:solidFill>
                <a:latin typeface="Arial"/>
                <a:ea typeface="Arial"/>
                <a:cs typeface="Arial"/>
              </a:rPr>
              <a:t>ADMINISTRATÍVNY PROFIL</a:t>
            </a:r>
          </a:p>
        </p:txBody>
      </p:sp>
      <p:sp>
        <p:nvSpPr>
          <p:cNvPr id="2" name="Obdĺžnik 1">
            <a:extLst>
              <a:ext uri="{FF2B5EF4-FFF2-40B4-BE49-F238E27FC236}">
                <a16:creationId xmlns:a16="http://schemas.microsoft.com/office/drawing/2014/main" id="{758BDB08-DD59-4377-86AA-9E4EE22B6DAD}"/>
              </a:ext>
            </a:extLst>
          </p:cNvPr>
          <p:cNvSpPr>
            <a:spLocks noGrp="1"/>
          </p:cNvSpPr>
          <p:nvPr/>
        </p:nvSpPr>
        <p:spPr>
          <a:xfrm>
            <a:off x="371475" y="989954"/>
            <a:ext cx="11125200" cy="666750"/>
          </a:xfrm>
          <a:prstGeom prst="rect">
            <a:avLst/>
          </a:prstGeom>
          <a:noFill/>
          <a:ln w="0">
            <a:noFill/>
            <a:prstDash val="solid"/>
          </a:ln>
        </p:spPr>
        <p:txBody>
          <a:bodyPr wrap="square" lIns="0" tIns="0" rIns="0" bIns="0" anchor="t">
            <a:noAutofit/>
          </a:bodyPr>
          <a:lstStyle/>
          <a:p>
            <a:pPr algn="l">
              <a:buNone/>
              <a:defRPr sz="3600" b="1">
                <a:solidFill>
                  <a:srgbClr val="FFFFFF"/>
                </a:solidFill>
                <a:latin typeface="Arial"/>
                <a:ea typeface="Arial"/>
                <a:cs typeface="Arial"/>
              </a:defRPr>
            </a:pPr>
            <a:r>
              <a:rPr lang="sk-SK" sz="3600" b="1" noProof="0" dirty="0">
                <a:solidFill>
                  <a:srgbClr val="FFFFFF"/>
                </a:solidFill>
                <a:latin typeface="Arial"/>
                <a:ea typeface="Arial"/>
                <a:cs typeface="Arial"/>
              </a:rPr>
              <a:t>Predvolený formát má zodpovedať typu úlohy</a:t>
            </a:r>
          </a:p>
        </p:txBody>
      </p:sp>
      <p:sp>
        <p:nvSpPr>
          <p:cNvPr id="3" name="Obdĺžnik 2">
            <a:extLst>
              <a:ext uri="{FF2B5EF4-FFF2-40B4-BE49-F238E27FC236}">
                <a16:creationId xmlns:a16="http://schemas.microsoft.com/office/drawing/2014/main" id="{4BFD7394-4928-4E54-88CC-BA4D1B4BA0E8}"/>
              </a:ext>
            </a:extLst>
          </p:cNvPr>
          <p:cNvSpPr>
            <a:spLocks noGrp="1"/>
          </p:cNvSpPr>
          <p:nvPr/>
        </p:nvSpPr>
        <p:spPr>
          <a:xfrm>
            <a:off x="533400" y="6419850"/>
            <a:ext cx="11125200" cy="9525"/>
          </a:xfrm>
          <a:prstGeom prst="rect">
            <a:avLst/>
          </a:prstGeom>
          <a:solidFill>
            <a:srgbClr val="5B6470"/>
          </a:solidFill>
          <a:ln w="0">
            <a:solidFill>
              <a:schemeClr val="tx1">
                <a:lumMod val="95000"/>
              </a:schemeClr>
            </a:solidFill>
            <a:prstDash val="solid"/>
          </a:ln>
        </p:spPr>
        <p:txBody>
          <a:bodyPr/>
          <a:lstStyle/>
          <a:p>
            <a:endParaRPr lang="sk-SK" noProof="0" dirty="0"/>
          </a:p>
        </p:txBody>
      </p:sp>
      <p:sp>
        <p:nvSpPr>
          <p:cNvPr id="6" name="Obdĺžnik 5">
            <a:extLst>
              <a:ext uri="{FF2B5EF4-FFF2-40B4-BE49-F238E27FC236}">
                <a16:creationId xmlns:a16="http://schemas.microsoft.com/office/drawing/2014/main" id="{CBE42084-8A8A-4AA6-8D4D-CC1F972F29F0}"/>
              </a:ext>
            </a:extLst>
          </p:cNvPr>
          <p:cNvSpPr>
            <a:spLocks noGrp="1"/>
          </p:cNvSpPr>
          <p:nvPr/>
        </p:nvSpPr>
        <p:spPr>
          <a:xfrm>
            <a:off x="533400" y="2094854"/>
            <a:ext cx="2362200" cy="666750"/>
          </a:xfrm>
          <a:prstGeom prst="rect">
            <a:avLst/>
          </a:prstGeom>
          <a:solidFill>
            <a:srgbClr val="EEF1F4"/>
          </a:solidFill>
          <a:ln w="9525">
            <a:solidFill>
              <a:srgbClr val="B8BCC4"/>
            </a:solidFill>
            <a:prstDash val="solid"/>
          </a:ln>
        </p:spPr>
        <p:txBody>
          <a:bodyPr/>
          <a:lstStyle/>
          <a:p>
            <a:endParaRPr lang="sk-SK" noProof="0" dirty="0"/>
          </a:p>
        </p:txBody>
      </p:sp>
      <p:sp>
        <p:nvSpPr>
          <p:cNvPr id="7" name="Obdĺžnik 6">
            <a:extLst>
              <a:ext uri="{FF2B5EF4-FFF2-40B4-BE49-F238E27FC236}">
                <a16:creationId xmlns:a16="http://schemas.microsoft.com/office/drawing/2014/main" id="{6E503586-30BB-4944-A483-F97E42968041}"/>
              </a:ext>
            </a:extLst>
          </p:cNvPr>
          <p:cNvSpPr>
            <a:spLocks noGrp="1"/>
          </p:cNvSpPr>
          <p:nvPr/>
        </p:nvSpPr>
        <p:spPr>
          <a:xfrm>
            <a:off x="762000" y="2294879"/>
            <a:ext cx="1905000" cy="285750"/>
          </a:xfrm>
          <a:prstGeom prst="rect">
            <a:avLst/>
          </a:prstGeom>
          <a:noFill/>
          <a:ln w="0">
            <a:noFill/>
            <a:prstDash val="solid"/>
          </a:ln>
        </p:spPr>
        <p:txBody>
          <a:bodyPr wrap="square" lIns="0" tIns="0" rIns="0" bIns="0" anchor="t">
            <a:noAutofit/>
          </a:bodyPr>
          <a:lstStyle/>
          <a:p>
            <a:pPr algn="l">
              <a:buNone/>
              <a:defRPr sz="1875" b="1">
                <a:solidFill>
                  <a:srgbClr val="0B1B31"/>
                </a:solidFill>
                <a:latin typeface="Arial"/>
                <a:ea typeface="Arial"/>
                <a:cs typeface="Arial"/>
              </a:defRPr>
            </a:pPr>
            <a:r>
              <a:rPr lang="sk-SK" sz="1875" b="1" noProof="0" dirty="0">
                <a:solidFill>
                  <a:srgbClr val="0B1B31"/>
                </a:solidFill>
                <a:latin typeface="Arial"/>
                <a:ea typeface="Arial"/>
                <a:cs typeface="Arial"/>
              </a:rPr>
              <a:t>E‑mail</a:t>
            </a:r>
          </a:p>
        </p:txBody>
      </p:sp>
      <p:sp>
        <p:nvSpPr>
          <p:cNvPr id="8" name="Obdĺžnik 7">
            <a:extLst>
              <a:ext uri="{FF2B5EF4-FFF2-40B4-BE49-F238E27FC236}">
                <a16:creationId xmlns:a16="http://schemas.microsoft.com/office/drawing/2014/main" id="{8728213E-640B-4200-B019-0B592AC80098}"/>
              </a:ext>
            </a:extLst>
          </p:cNvPr>
          <p:cNvSpPr>
            <a:spLocks noGrp="1"/>
          </p:cNvSpPr>
          <p:nvPr/>
        </p:nvSpPr>
        <p:spPr>
          <a:xfrm>
            <a:off x="3143250" y="2094854"/>
            <a:ext cx="8191500" cy="666750"/>
          </a:xfrm>
          <a:prstGeom prst="rect">
            <a:avLst/>
          </a:prstGeom>
          <a:solidFill>
            <a:srgbClr val="FFFFFF"/>
          </a:solidFill>
          <a:ln w="9525">
            <a:solidFill>
              <a:srgbClr val="B8BCC4"/>
            </a:solidFill>
            <a:prstDash val="solid"/>
          </a:ln>
        </p:spPr>
        <p:txBody>
          <a:bodyPr/>
          <a:lstStyle/>
          <a:p>
            <a:endParaRPr lang="sk-SK" noProof="0" dirty="0"/>
          </a:p>
        </p:txBody>
      </p:sp>
      <p:sp>
        <p:nvSpPr>
          <p:cNvPr id="9" name="Obdĺžnik 8">
            <a:extLst>
              <a:ext uri="{FF2B5EF4-FFF2-40B4-BE49-F238E27FC236}">
                <a16:creationId xmlns:a16="http://schemas.microsoft.com/office/drawing/2014/main" id="{EA2D1933-5236-483F-A9D9-A14B5AF41BBE}"/>
              </a:ext>
            </a:extLst>
          </p:cNvPr>
          <p:cNvSpPr>
            <a:spLocks noGrp="1"/>
          </p:cNvSpPr>
          <p:nvPr/>
        </p:nvSpPr>
        <p:spPr>
          <a:xfrm>
            <a:off x="3371850" y="2304404"/>
            <a:ext cx="7734300" cy="26670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predmet · oslovenie · účel · požiadavka · termín · podpis</a:t>
            </a:r>
          </a:p>
        </p:txBody>
      </p:sp>
      <p:sp>
        <p:nvSpPr>
          <p:cNvPr id="10" name="Obdĺžnik 9">
            <a:extLst>
              <a:ext uri="{FF2B5EF4-FFF2-40B4-BE49-F238E27FC236}">
                <a16:creationId xmlns:a16="http://schemas.microsoft.com/office/drawing/2014/main" id="{40FB9117-F653-49C2-A419-437E6FDAC426}"/>
              </a:ext>
            </a:extLst>
          </p:cNvPr>
          <p:cNvSpPr>
            <a:spLocks noGrp="1"/>
          </p:cNvSpPr>
          <p:nvPr/>
        </p:nvSpPr>
        <p:spPr>
          <a:xfrm>
            <a:off x="533400" y="3047354"/>
            <a:ext cx="2362200" cy="666750"/>
          </a:xfrm>
          <a:prstGeom prst="rect">
            <a:avLst/>
          </a:prstGeom>
          <a:solidFill>
            <a:srgbClr val="F7F8FA"/>
          </a:solidFill>
          <a:ln w="9525">
            <a:solidFill>
              <a:srgbClr val="B8BCC4"/>
            </a:solidFill>
            <a:prstDash val="solid"/>
          </a:ln>
        </p:spPr>
        <p:txBody>
          <a:bodyPr/>
          <a:lstStyle/>
          <a:p>
            <a:endParaRPr lang="sk-SK" noProof="0" dirty="0"/>
          </a:p>
        </p:txBody>
      </p:sp>
      <p:sp>
        <p:nvSpPr>
          <p:cNvPr id="11" name="Obdĺžnik 10">
            <a:extLst>
              <a:ext uri="{FF2B5EF4-FFF2-40B4-BE49-F238E27FC236}">
                <a16:creationId xmlns:a16="http://schemas.microsoft.com/office/drawing/2014/main" id="{7B962F83-FB9B-46E3-967E-DF40DFC42887}"/>
              </a:ext>
            </a:extLst>
          </p:cNvPr>
          <p:cNvSpPr>
            <a:spLocks noGrp="1"/>
          </p:cNvSpPr>
          <p:nvPr/>
        </p:nvSpPr>
        <p:spPr>
          <a:xfrm>
            <a:off x="762000" y="3247379"/>
            <a:ext cx="1905000" cy="285750"/>
          </a:xfrm>
          <a:prstGeom prst="rect">
            <a:avLst/>
          </a:prstGeom>
          <a:noFill/>
          <a:ln w="0">
            <a:noFill/>
            <a:prstDash val="solid"/>
          </a:ln>
        </p:spPr>
        <p:txBody>
          <a:bodyPr wrap="square" lIns="0" tIns="0" rIns="0" bIns="0" anchor="t">
            <a:noAutofit/>
          </a:bodyPr>
          <a:lstStyle/>
          <a:p>
            <a:pPr algn="l">
              <a:buNone/>
              <a:defRPr sz="1875" b="1">
                <a:solidFill>
                  <a:srgbClr val="0B1B31"/>
                </a:solidFill>
                <a:latin typeface="Arial"/>
                <a:ea typeface="Arial"/>
                <a:cs typeface="Arial"/>
              </a:defRPr>
            </a:pPr>
            <a:r>
              <a:rPr lang="sk-SK" sz="1875" b="1" noProof="0" dirty="0">
                <a:solidFill>
                  <a:srgbClr val="0B1B31"/>
                </a:solidFill>
                <a:latin typeface="Arial"/>
                <a:ea typeface="Arial"/>
                <a:cs typeface="Arial"/>
              </a:rPr>
              <a:t>Zápisnica</a:t>
            </a:r>
          </a:p>
        </p:txBody>
      </p:sp>
      <p:sp>
        <p:nvSpPr>
          <p:cNvPr id="12" name="Obdĺžnik 11">
            <a:extLst>
              <a:ext uri="{FF2B5EF4-FFF2-40B4-BE49-F238E27FC236}">
                <a16:creationId xmlns:a16="http://schemas.microsoft.com/office/drawing/2014/main" id="{979FA4EE-E3B3-46AE-BE0C-B88198EEFF86}"/>
              </a:ext>
            </a:extLst>
          </p:cNvPr>
          <p:cNvSpPr>
            <a:spLocks noGrp="1"/>
          </p:cNvSpPr>
          <p:nvPr/>
        </p:nvSpPr>
        <p:spPr>
          <a:xfrm>
            <a:off x="3143250" y="3047354"/>
            <a:ext cx="8191500" cy="666750"/>
          </a:xfrm>
          <a:prstGeom prst="rect">
            <a:avLst/>
          </a:prstGeom>
          <a:solidFill>
            <a:srgbClr val="FFFFFF"/>
          </a:solidFill>
          <a:ln w="9525">
            <a:solidFill>
              <a:srgbClr val="B8BCC4"/>
            </a:solidFill>
            <a:prstDash val="solid"/>
          </a:ln>
        </p:spPr>
        <p:txBody>
          <a:bodyPr/>
          <a:lstStyle/>
          <a:p>
            <a:endParaRPr lang="sk-SK" noProof="0" dirty="0"/>
          </a:p>
        </p:txBody>
      </p:sp>
      <p:sp>
        <p:nvSpPr>
          <p:cNvPr id="13" name="Obdĺžnik 12">
            <a:extLst>
              <a:ext uri="{FF2B5EF4-FFF2-40B4-BE49-F238E27FC236}">
                <a16:creationId xmlns:a16="http://schemas.microsoft.com/office/drawing/2014/main" id="{88B5D53E-2EBC-4ED2-8CF0-D76DF6A15F1C}"/>
              </a:ext>
            </a:extLst>
          </p:cNvPr>
          <p:cNvSpPr>
            <a:spLocks noGrp="1"/>
          </p:cNvSpPr>
          <p:nvPr/>
        </p:nvSpPr>
        <p:spPr>
          <a:xfrm>
            <a:off x="3371850" y="3256904"/>
            <a:ext cx="7734300" cy="26670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bod · rozhodnutie · úloha · zodpovedná osoba · termín</a:t>
            </a:r>
          </a:p>
        </p:txBody>
      </p:sp>
      <p:sp>
        <p:nvSpPr>
          <p:cNvPr id="14" name="Obdĺžnik 13">
            <a:extLst>
              <a:ext uri="{FF2B5EF4-FFF2-40B4-BE49-F238E27FC236}">
                <a16:creationId xmlns:a16="http://schemas.microsoft.com/office/drawing/2014/main" id="{6F878566-4977-464D-9161-264554B00EB0}"/>
              </a:ext>
            </a:extLst>
          </p:cNvPr>
          <p:cNvSpPr>
            <a:spLocks noGrp="1"/>
          </p:cNvSpPr>
          <p:nvPr/>
        </p:nvSpPr>
        <p:spPr>
          <a:xfrm>
            <a:off x="533400" y="3999854"/>
            <a:ext cx="2362200" cy="666750"/>
          </a:xfrm>
          <a:prstGeom prst="rect">
            <a:avLst/>
          </a:prstGeom>
          <a:solidFill>
            <a:srgbClr val="EEF1F4"/>
          </a:solidFill>
          <a:ln w="9525">
            <a:solidFill>
              <a:srgbClr val="B8BCC4"/>
            </a:solidFill>
            <a:prstDash val="solid"/>
          </a:ln>
        </p:spPr>
        <p:txBody>
          <a:bodyPr/>
          <a:lstStyle/>
          <a:p>
            <a:endParaRPr lang="sk-SK" noProof="0" dirty="0"/>
          </a:p>
        </p:txBody>
      </p:sp>
      <p:sp>
        <p:nvSpPr>
          <p:cNvPr id="15" name="Obdĺžnik 14">
            <a:extLst>
              <a:ext uri="{FF2B5EF4-FFF2-40B4-BE49-F238E27FC236}">
                <a16:creationId xmlns:a16="http://schemas.microsoft.com/office/drawing/2014/main" id="{5E2CC3B8-4782-450D-91ED-F5F7E20184AA}"/>
              </a:ext>
            </a:extLst>
          </p:cNvPr>
          <p:cNvSpPr>
            <a:spLocks noGrp="1"/>
          </p:cNvSpPr>
          <p:nvPr/>
        </p:nvSpPr>
        <p:spPr>
          <a:xfrm>
            <a:off x="762000" y="4199879"/>
            <a:ext cx="1905000" cy="285750"/>
          </a:xfrm>
          <a:prstGeom prst="rect">
            <a:avLst/>
          </a:prstGeom>
          <a:noFill/>
          <a:ln w="0">
            <a:noFill/>
            <a:prstDash val="solid"/>
          </a:ln>
        </p:spPr>
        <p:txBody>
          <a:bodyPr wrap="square" lIns="0" tIns="0" rIns="0" bIns="0" anchor="t">
            <a:noAutofit/>
          </a:bodyPr>
          <a:lstStyle/>
          <a:p>
            <a:pPr algn="l">
              <a:buNone/>
              <a:defRPr sz="1875" b="1">
                <a:solidFill>
                  <a:srgbClr val="0B1B31"/>
                </a:solidFill>
                <a:latin typeface="Arial"/>
                <a:ea typeface="Arial"/>
                <a:cs typeface="Arial"/>
              </a:defRPr>
            </a:pPr>
            <a:r>
              <a:rPr lang="sk-SK" sz="1875" b="1" noProof="0" dirty="0">
                <a:solidFill>
                  <a:srgbClr val="0B1B31"/>
                </a:solidFill>
                <a:latin typeface="Arial"/>
                <a:ea typeface="Arial"/>
                <a:cs typeface="Arial"/>
              </a:rPr>
              <a:t>Tabuľka</a:t>
            </a:r>
          </a:p>
        </p:txBody>
      </p:sp>
      <p:sp>
        <p:nvSpPr>
          <p:cNvPr id="16" name="Obdĺžnik 15">
            <a:extLst>
              <a:ext uri="{FF2B5EF4-FFF2-40B4-BE49-F238E27FC236}">
                <a16:creationId xmlns:a16="http://schemas.microsoft.com/office/drawing/2014/main" id="{9F47F4D7-4931-4BFC-AA0A-EBDCD8DF3F78}"/>
              </a:ext>
            </a:extLst>
          </p:cNvPr>
          <p:cNvSpPr>
            <a:spLocks noGrp="1"/>
          </p:cNvSpPr>
          <p:nvPr/>
        </p:nvSpPr>
        <p:spPr>
          <a:xfrm>
            <a:off x="3143250" y="3999854"/>
            <a:ext cx="8191500" cy="666750"/>
          </a:xfrm>
          <a:prstGeom prst="rect">
            <a:avLst/>
          </a:prstGeom>
          <a:solidFill>
            <a:srgbClr val="FFFFFF"/>
          </a:solidFill>
          <a:ln w="9525">
            <a:solidFill>
              <a:srgbClr val="B8BCC4"/>
            </a:solidFill>
            <a:prstDash val="solid"/>
          </a:ln>
        </p:spPr>
        <p:txBody>
          <a:bodyPr/>
          <a:lstStyle/>
          <a:p>
            <a:endParaRPr lang="sk-SK" noProof="0" dirty="0"/>
          </a:p>
        </p:txBody>
      </p:sp>
      <p:sp>
        <p:nvSpPr>
          <p:cNvPr id="17" name="Obdĺžnik 16">
            <a:extLst>
              <a:ext uri="{FF2B5EF4-FFF2-40B4-BE49-F238E27FC236}">
                <a16:creationId xmlns:a16="http://schemas.microsoft.com/office/drawing/2014/main" id="{11B43C2E-BC10-4849-B633-78E73FB79631}"/>
              </a:ext>
            </a:extLst>
          </p:cNvPr>
          <p:cNvSpPr>
            <a:spLocks noGrp="1"/>
          </p:cNvSpPr>
          <p:nvPr/>
        </p:nvSpPr>
        <p:spPr>
          <a:xfrm>
            <a:off x="3371850" y="4209404"/>
            <a:ext cx="7734300" cy="26670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zdroj · jednotka · obdobie · hodnota · kontrola · poznámka</a:t>
            </a:r>
          </a:p>
        </p:txBody>
      </p:sp>
      <p:sp>
        <p:nvSpPr>
          <p:cNvPr id="18" name="Obdĺžnik 17">
            <a:extLst>
              <a:ext uri="{FF2B5EF4-FFF2-40B4-BE49-F238E27FC236}">
                <a16:creationId xmlns:a16="http://schemas.microsoft.com/office/drawing/2014/main" id="{0534A8BF-261A-4A1B-A21E-AE53E8E4A23F}"/>
              </a:ext>
            </a:extLst>
          </p:cNvPr>
          <p:cNvSpPr>
            <a:spLocks noGrp="1"/>
          </p:cNvSpPr>
          <p:nvPr/>
        </p:nvSpPr>
        <p:spPr>
          <a:xfrm>
            <a:off x="533400" y="4952354"/>
            <a:ext cx="2362200" cy="666750"/>
          </a:xfrm>
          <a:prstGeom prst="rect">
            <a:avLst/>
          </a:prstGeom>
          <a:solidFill>
            <a:srgbClr val="F7F8FA"/>
          </a:solidFill>
          <a:ln w="9525">
            <a:solidFill>
              <a:srgbClr val="B8BCC4"/>
            </a:solidFill>
            <a:prstDash val="solid"/>
          </a:ln>
        </p:spPr>
        <p:txBody>
          <a:bodyPr/>
          <a:lstStyle/>
          <a:p>
            <a:endParaRPr lang="sk-SK" noProof="0" dirty="0"/>
          </a:p>
        </p:txBody>
      </p:sp>
      <p:sp>
        <p:nvSpPr>
          <p:cNvPr id="19" name="Obdĺžnik 18">
            <a:extLst>
              <a:ext uri="{FF2B5EF4-FFF2-40B4-BE49-F238E27FC236}">
                <a16:creationId xmlns:a16="http://schemas.microsoft.com/office/drawing/2014/main" id="{96FDFD84-A2E0-44C6-996D-BBAB5409A254}"/>
              </a:ext>
            </a:extLst>
          </p:cNvPr>
          <p:cNvSpPr>
            <a:spLocks noGrp="1"/>
          </p:cNvSpPr>
          <p:nvPr/>
        </p:nvSpPr>
        <p:spPr>
          <a:xfrm>
            <a:off x="762000" y="5152379"/>
            <a:ext cx="1905000" cy="285750"/>
          </a:xfrm>
          <a:prstGeom prst="rect">
            <a:avLst/>
          </a:prstGeom>
          <a:noFill/>
          <a:ln w="0">
            <a:noFill/>
            <a:prstDash val="solid"/>
          </a:ln>
        </p:spPr>
        <p:txBody>
          <a:bodyPr wrap="square" lIns="0" tIns="0" rIns="0" bIns="0" anchor="t">
            <a:noAutofit/>
          </a:bodyPr>
          <a:lstStyle/>
          <a:p>
            <a:pPr algn="l">
              <a:buNone/>
              <a:defRPr sz="1875" b="1">
                <a:solidFill>
                  <a:srgbClr val="0B1B31"/>
                </a:solidFill>
                <a:latin typeface="Arial"/>
                <a:ea typeface="Arial"/>
                <a:cs typeface="Arial"/>
              </a:defRPr>
            </a:pPr>
            <a:r>
              <a:rPr lang="sk-SK" sz="1875" b="1" noProof="0" dirty="0">
                <a:solidFill>
                  <a:srgbClr val="0B1B31"/>
                </a:solidFill>
                <a:latin typeface="Arial"/>
                <a:ea typeface="Arial"/>
                <a:cs typeface="Arial"/>
              </a:rPr>
              <a:t>Postup</a:t>
            </a:r>
          </a:p>
        </p:txBody>
      </p:sp>
      <p:sp>
        <p:nvSpPr>
          <p:cNvPr id="20" name="Obdĺžnik 19">
            <a:extLst>
              <a:ext uri="{FF2B5EF4-FFF2-40B4-BE49-F238E27FC236}">
                <a16:creationId xmlns:a16="http://schemas.microsoft.com/office/drawing/2014/main" id="{E4B95C46-C3F8-4A98-8DA8-01C09E6103E5}"/>
              </a:ext>
            </a:extLst>
          </p:cNvPr>
          <p:cNvSpPr>
            <a:spLocks noGrp="1"/>
          </p:cNvSpPr>
          <p:nvPr/>
        </p:nvSpPr>
        <p:spPr>
          <a:xfrm>
            <a:off x="3143250" y="4952354"/>
            <a:ext cx="8191500" cy="666750"/>
          </a:xfrm>
          <a:prstGeom prst="rect">
            <a:avLst/>
          </a:prstGeom>
          <a:solidFill>
            <a:srgbClr val="FFFFFF"/>
          </a:solidFill>
          <a:ln w="9525">
            <a:solidFill>
              <a:srgbClr val="B8BCC4"/>
            </a:solidFill>
            <a:prstDash val="solid"/>
          </a:ln>
        </p:spPr>
        <p:txBody>
          <a:bodyPr/>
          <a:lstStyle/>
          <a:p>
            <a:endParaRPr lang="sk-SK" noProof="0" dirty="0"/>
          </a:p>
        </p:txBody>
      </p:sp>
      <p:sp>
        <p:nvSpPr>
          <p:cNvPr id="21" name="Obdĺžnik 20">
            <a:extLst>
              <a:ext uri="{FF2B5EF4-FFF2-40B4-BE49-F238E27FC236}">
                <a16:creationId xmlns:a16="http://schemas.microsoft.com/office/drawing/2014/main" id="{630B240B-00BD-4A8E-823B-2BCCBD8722E2}"/>
              </a:ext>
            </a:extLst>
          </p:cNvPr>
          <p:cNvSpPr>
            <a:spLocks noGrp="1"/>
          </p:cNvSpPr>
          <p:nvPr/>
        </p:nvSpPr>
        <p:spPr>
          <a:xfrm>
            <a:off x="3371850" y="5161904"/>
            <a:ext cx="7734300" cy="266700"/>
          </a:xfrm>
          <a:prstGeom prst="rect">
            <a:avLst/>
          </a:prstGeom>
          <a:noFill/>
          <a:ln w="0">
            <a:noFill/>
            <a:prstDash val="solid"/>
          </a:ln>
        </p:spPr>
        <p:txBody>
          <a:bodyPr wrap="square" lIns="0" tIns="0" rIns="0" bIns="0" anchor="t">
            <a:noAutofit/>
          </a:bodyPr>
          <a:lstStyle/>
          <a:p>
            <a:pPr algn="l">
              <a:buNone/>
              <a:defRPr sz="1575">
                <a:solidFill>
                  <a:srgbClr val="40566D"/>
                </a:solidFill>
                <a:latin typeface="Arial"/>
                <a:ea typeface="Arial"/>
                <a:cs typeface="Arial"/>
              </a:defRPr>
            </a:pPr>
            <a:r>
              <a:rPr lang="sk-SK" sz="1575" noProof="0" dirty="0">
                <a:solidFill>
                  <a:srgbClr val="40566D"/>
                </a:solidFill>
                <a:latin typeface="Arial"/>
                <a:ea typeface="Arial"/>
                <a:cs typeface="Arial"/>
              </a:rPr>
              <a:t>krok · zodpovednosť · vstup · výstup · výnimka · eskalácia</a:t>
            </a:r>
          </a:p>
        </p:txBody>
      </p:sp>
      <p:sp>
        <p:nvSpPr>
          <p:cNvPr id="22" name="Obdĺžnik 21">
            <a:extLst>
              <a:ext uri="{FF2B5EF4-FFF2-40B4-BE49-F238E27FC236}">
                <a16:creationId xmlns:a16="http://schemas.microsoft.com/office/drawing/2014/main" id="{E1B09B4A-1E8B-4EC3-98F4-917D42943D9F}"/>
              </a:ext>
            </a:extLst>
          </p:cNvPr>
          <p:cNvSpPr>
            <a:spLocks noGrp="1"/>
          </p:cNvSpPr>
          <p:nvPr/>
        </p:nvSpPr>
        <p:spPr>
          <a:xfrm>
            <a:off x="533400" y="5767065"/>
            <a:ext cx="10801350" cy="457200"/>
          </a:xfrm>
          <a:prstGeom prst="rect">
            <a:avLst/>
          </a:prstGeom>
          <a:solidFill>
            <a:srgbClr val="101114"/>
          </a:solidFill>
          <a:ln w="0">
            <a:solidFill>
              <a:srgbClr val="101114"/>
            </a:solidFill>
            <a:prstDash val="solid"/>
          </a:ln>
        </p:spPr>
        <p:txBody>
          <a:bodyPr/>
          <a:lstStyle/>
          <a:p>
            <a:endParaRPr lang="sk-SK" noProof="0" dirty="0"/>
          </a:p>
        </p:txBody>
      </p:sp>
      <p:sp>
        <p:nvSpPr>
          <p:cNvPr id="23" name="Obdĺžnik 22">
            <a:extLst>
              <a:ext uri="{FF2B5EF4-FFF2-40B4-BE49-F238E27FC236}">
                <a16:creationId xmlns:a16="http://schemas.microsoft.com/office/drawing/2014/main" id="{D291A590-630B-4F79-B3AD-A66C1A005CD6}"/>
              </a:ext>
            </a:extLst>
          </p:cNvPr>
          <p:cNvSpPr>
            <a:spLocks noGrp="1"/>
          </p:cNvSpPr>
          <p:nvPr/>
        </p:nvSpPr>
        <p:spPr>
          <a:xfrm>
            <a:off x="781050" y="5886450"/>
            <a:ext cx="10306050" cy="247650"/>
          </a:xfrm>
          <a:prstGeom prst="rect">
            <a:avLst/>
          </a:prstGeom>
          <a:noFill/>
          <a:ln w="0">
            <a:noFill/>
            <a:prstDash val="solid"/>
          </a:ln>
        </p:spPr>
        <p:txBody>
          <a:bodyPr wrap="square" lIns="0" tIns="0" rIns="0" bIns="0" anchor="t">
            <a:noAutofit/>
          </a:bodyPr>
          <a:lstStyle/>
          <a:p>
            <a:pPr algn="ctr">
              <a:buNone/>
              <a:defRPr sz="1575" b="1">
                <a:solidFill>
                  <a:srgbClr val="FFFFFF"/>
                </a:solidFill>
                <a:latin typeface="Arial"/>
                <a:ea typeface="Arial"/>
                <a:cs typeface="Arial"/>
              </a:defRPr>
            </a:pPr>
            <a:r>
              <a:rPr lang="sk-SK" sz="1575" b="1" noProof="0" dirty="0">
                <a:solidFill>
                  <a:srgbClr val="FFFFFF"/>
                </a:solidFill>
                <a:latin typeface="Arial"/>
                <a:ea typeface="Arial"/>
                <a:cs typeface="Arial"/>
              </a:rPr>
              <a:t>Výstup nech je pripravený na kontrolu. Tlačidlo Odoslať zostáva v ľudských rukách.</a:t>
            </a:r>
          </a:p>
        </p:txBody>
      </p:sp>
    </p:spTree>
    <p:extLst>
      <p:ext uri="{BB962C8B-B14F-4D97-AF65-F5344CB8AC3E}">
        <p14:creationId xmlns:p14="http://schemas.microsoft.com/office/powerpoint/2010/main" val="1369603824"/>
      </p:ext>
    </p:extLst>
  </p:cSld>
  <p:clrMapOvr>
    <a:masterClrMapping/>
  </p:clrMapOvr>
</p:sld>
</file>

<file path=ppt/theme/theme1.xml><?xml version="1.0" encoding="utf-8"?>
<a:theme xmlns:a="http://schemas.openxmlformats.org/drawingml/2006/main" name="Berlín">
  <a:themeElements>
    <a:clrScheme name="Modrá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erlí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í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7C1C476-4EED-437F-B232-AB575F6A1A74}">
  <we:reference id="WA200010215" version="2.0.0.0" store="Omex" storeType="OMEX"/>
  <we:alternateReferences>
    <we:reference id="WA200010215" version="2.0.0.0" store="WA200010215" storeType="OMEX"/>
  </we:alternateReferences>
  <we:properties>
    <we:property name="bps.codex_control.document_id" value="&quot;354c5cf2-5bc3-4409-9102-1e157e92c150&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2669</TotalTime>
  <Words>10919</Words>
  <Application>Microsoft Office PowerPoint</Application>
  <PresentationFormat>Širokouhlá</PresentationFormat>
  <Paragraphs>892</Paragraphs>
  <Slides>37</Slides>
  <Notes>37</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37</vt:i4>
      </vt:variant>
    </vt:vector>
  </HeadingPairs>
  <TitlesOfParts>
    <vt:vector size="42" baseType="lpstr">
      <vt:lpstr>Aptos</vt:lpstr>
      <vt:lpstr>Arial</vt:lpstr>
      <vt:lpstr>Calibri</vt:lpstr>
      <vt:lpstr>Trebuchet MS</vt:lpstr>
      <vt:lpstr>Berlín</vt:lpstr>
      <vt:lpstr>Umelá inteligencia v práci pedagogických a nepedagogických zamestnancov PF</vt:lpstr>
      <vt:lpstr>„Umelá inteligencia nenahradí ľudí. Nahradia ich však ľudia, ktorí umelú inteligenciu používajú.“</vt:lpstr>
      <vt:lpstr>Prezentácia programu PowerPoint</vt:lpstr>
      <vt:lpstr>Prezentácia programu PowerPoint</vt:lpstr>
      <vt:lpstr>Prezentácia programu PowerPoint</vt:lpstr>
      <vt:lpstr>Prezentácia programu PowerPoint</vt:lpstr>
      <vt:lpstr>Ako k AI pristupovať</vt:lpstr>
      <vt:lpstr>Nastavenie ChatGPT pre univerzitnú prácu</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Všeobecné nastavenia</vt:lpstr>
      <vt:lpstr>Prispôsobenie</vt:lpstr>
      <vt:lpstr>Prispôsobenie</vt:lpstr>
      <vt:lpstr>Prispôsobenie</vt:lpstr>
      <vt:lpstr>Prispôsobenie</vt:lpstr>
      <vt:lpstr>Ovládacie prvky údajov</vt:lpstr>
      <vt:lpstr>Cloudový prehliadač</vt:lpstr>
      <vt:lpstr>Prezentácia programu PowerPoint</vt:lpstr>
      <vt:lpstr>Nastavenie projektu</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Miroslav Šebo</dc:creator>
  <cp:lastModifiedBy>Miroslav Šebo</cp:lastModifiedBy>
  <cp:revision>9</cp:revision>
  <dcterms:created xsi:type="dcterms:W3CDTF">2026-07-07T11:28:09Z</dcterms:created>
  <dcterms:modified xsi:type="dcterms:W3CDTF">2026-08-30T16:17:47Z</dcterms:modified>
</cp:coreProperties>
</file>